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67" r:id="rId5"/>
    <p:sldId id="284" r:id="rId6"/>
    <p:sldId id="268" r:id="rId7"/>
    <p:sldId id="275" r:id="rId8"/>
    <p:sldId id="276" r:id="rId9"/>
    <p:sldId id="277" r:id="rId10"/>
    <p:sldId id="278" r:id="rId11"/>
    <p:sldId id="279" r:id="rId12"/>
    <p:sldId id="282" r:id="rId13"/>
    <p:sldId id="280" r:id="rId14"/>
    <p:sldId id="281" r:id="rId15"/>
    <p:sldId id="272" r:id="rId16"/>
    <p:sldId id="262" r:id="rId17"/>
    <p:sldId id="273" r:id="rId18"/>
    <p:sldId id="260" r:id="rId19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F62FB"/>
    <a:srgbClr val="0066FF"/>
    <a:srgbClr val="FF3399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82873" autoAdjust="0"/>
  </p:normalViewPr>
  <p:slideViewPr>
    <p:cSldViewPr>
      <p:cViewPr varScale="1">
        <p:scale>
          <a:sx n="90" d="100"/>
          <a:sy n="90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B7D0CE-DB8F-423D-B68C-3167FFFF43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88D95-954C-4E60-BC3C-11C1072ED0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4A959-30BD-4EF3-8D69-0AF8F332D4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D3B76-D286-4CC9-8F09-80E9049278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A5F89-41BE-4903-89B3-8EC98A5857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73C20-86E1-4A24-8DAC-77BADAEEFC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69F8E-F73E-4B40-8D5B-9E8ED41B33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BC8CE-B4C3-4735-BBDB-6B83947571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0EA18-4F0C-474F-AECA-24AD512B6D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0AAA0F-923F-4AF9-A0D1-63FB52B64C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20F5A-E30C-4526-9874-799A62DAF7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34C0842-6C1D-4892-81B8-AB9D2139F5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5.jpeg"/><Relationship Id="rId7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.jpeg"/><Relationship Id="rId7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images (2)"/>
          <p:cNvPicPr>
            <a:picLocks noChangeAspect="1" noChangeArrowheads="1"/>
          </p:cNvPicPr>
          <p:nvPr/>
        </p:nvPicPr>
        <p:blipFill>
          <a:blip r:embed="rId2" cstate="print"/>
          <a:srcRect l="16023" r="13899" b="6444"/>
          <a:stretch>
            <a:fillRect/>
          </a:stretch>
        </p:blipFill>
        <p:spPr bwMode="auto">
          <a:xfrm>
            <a:off x="3492500" y="2420938"/>
            <a:ext cx="1728788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179388" y="836613"/>
            <a:ext cx="40318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6000" b="1" dirty="0" smtClean="0">
                <a:solidFill>
                  <a:schemeClr val="bg2"/>
                </a:solidFill>
                <a:ea typeface="微软雅黑" pitchFamily="34" charset="-122"/>
              </a:rPr>
              <a:t>因为是</a:t>
            </a:r>
            <a:r>
              <a:rPr lang="zh-CN" altLang="en-US" sz="6000" b="1" dirty="0" smtClean="0">
                <a:solidFill>
                  <a:srgbClr val="FF3399"/>
                </a:solidFill>
                <a:ea typeface="微软雅黑" pitchFamily="34" charset="-122"/>
              </a:rPr>
              <a:t>医生</a:t>
            </a:r>
            <a:endParaRPr lang="zh-CN" altLang="en-US" sz="6000" b="1" dirty="0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1926857" y="4593902"/>
            <a:ext cx="71096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5400" b="1" dirty="0" smtClean="0">
                <a:solidFill>
                  <a:schemeClr val="bg2"/>
                </a:solidFill>
                <a:ea typeface="微软雅黑" pitchFamily="34" charset="-122"/>
              </a:rPr>
              <a:t>聊聊我们的</a:t>
            </a:r>
            <a:r>
              <a:rPr lang="zh-CN" altLang="en-US" sz="5400" b="1" dirty="0" smtClean="0">
                <a:solidFill>
                  <a:srgbClr val="2F62FB"/>
                </a:solidFill>
                <a:ea typeface="微软雅黑" pitchFamily="34" charset="-122"/>
              </a:rPr>
              <a:t>职业</a:t>
            </a:r>
            <a:r>
              <a:rPr lang="zh-CN" altLang="en-US" sz="5400" b="1" dirty="0" smtClean="0">
                <a:solidFill>
                  <a:schemeClr val="bg2"/>
                </a:solidFill>
                <a:ea typeface="微软雅黑" pitchFamily="34" charset="-122"/>
              </a:rPr>
              <a:t>和</a:t>
            </a:r>
            <a:r>
              <a:rPr lang="zh-CN" altLang="en-US" sz="5400" b="1" dirty="0">
                <a:solidFill>
                  <a:srgbClr val="2F62FB"/>
                </a:solidFill>
                <a:ea typeface="微软雅黑" pitchFamily="34" charset="-122"/>
              </a:rPr>
              <a:t>生活</a:t>
            </a:r>
          </a:p>
        </p:txBody>
      </p:sp>
      <p:pic>
        <p:nvPicPr>
          <p:cNvPr id="3077" name="Picture 9" descr="images"/>
          <p:cNvPicPr>
            <a:picLocks noChangeAspect="1" noChangeArrowheads="1"/>
          </p:cNvPicPr>
          <p:nvPr/>
        </p:nvPicPr>
        <p:blipFill>
          <a:blip r:embed="rId3" cstate="print"/>
          <a:srcRect l="23360" r="27026" b="2577"/>
          <a:stretch>
            <a:fillRect/>
          </a:stretch>
        </p:blipFill>
        <p:spPr bwMode="auto">
          <a:xfrm>
            <a:off x="2339975" y="2349500"/>
            <a:ext cx="12239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1" descr="b_12474148468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4025" y="0"/>
            <a:ext cx="360997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组合 9"/>
          <p:cNvGrpSpPr/>
          <p:nvPr/>
        </p:nvGrpSpPr>
        <p:grpSpPr>
          <a:xfrm>
            <a:off x="2339975" y="2349500"/>
            <a:ext cx="3224213" cy="1919288"/>
            <a:chOff x="2339975" y="2349500"/>
            <a:chExt cx="3224213" cy="1919288"/>
          </a:xfrm>
        </p:grpSpPr>
        <p:pic>
          <p:nvPicPr>
            <p:cNvPr id="3079" name="Picture 12" descr="images (2)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97213" y="2420938"/>
              <a:ext cx="2466975" cy="184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0" name="Picture 13" descr="images"/>
            <p:cNvPicPr>
              <a:picLocks noChangeAspect="1" noChangeArrowheads="1"/>
            </p:cNvPicPr>
            <p:nvPr/>
          </p:nvPicPr>
          <p:blipFill>
            <a:blip r:embed="rId3" cstate="print"/>
            <a:srcRect l="23360" r="27026" b="2577"/>
            <a:stretch>
              <a:fillRect/>
            </a:stretch>
          </p:blipFill>
          <p:spPr bwMode="auto">
            <a:xfrm>
              <a:off x="2339975" y="2349500"/>
              <a:ext cx="1223963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724128" y="5949280"/>
            <a:ext cx="31598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000" b="1" dirty="0" smtClean="0">
                <a:ea typeface="微软雅黑" pitchFamily="34" charset="-122"/>
              </a:rPr>
              <a:t>北京协和医院 肾内科 陈罡</a:t>
            </a:r>
            <a:endParaRPr lang="zh-CN" altLang="en-US" sz="2000" b="1" dirty="0"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87957" y="1772816"/>
            <a:ext cx="4128459" cy="3096344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099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01381" y="1772816"/>
            <a:ext cx="4703067" cy="3527300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3" name="Text Box 34"/>
          <p:cNvSpPr txBox="1">
            <a:spLocks noChangeArrowheads="1"/>
          </p:cNvSpPr>
          <p:nvPr/>
        </p:nvSpPr>
        <p:spPr bwMode="auto">
          <a:xfrm>
            <a:off x="1671638" y="1397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>
              <a:ea typeface="微软雅黑" pitchFamily="34" charset="-122"/>
            </a:endParaRPr>
          </a:p>
        </p:txBody>
      </p:sp>
      <p:pic>
        <p:nvPicPr>
          <p:cNvPr id="4102" name="Picture 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16016" y="1772816"/>
            <a:ext cx="3024187" cy="3024187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0" name="Picture 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79912" y="1772816"/>
            <a:ext cx="4896545" cy="3672408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1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07904" y="1772816"/>
            <a:ext cx="5112568" cy="3739916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4" name="Line 41"/>
          <p:cNvSpPr>
            <a:spLocks noChangeShapeType="1"/>
          </p:cNvSpPr>
          <p:nvPr/>
        </p:nvSpPr>
        <p:spPr bwMode="auto">
          <a:xfrm>
            <a:off x="0" y="333375"/>
            <a:ext cx="6948488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249499" y="333375"/>
            <a:ext cx="2954349" cy="873125"/>
            <a:chOff x="-715" y="0"/>
            <a:chExt cx="1861" cy="550"/>
          </a:xfrm>
        </p:grpSpPr>
        <p:sp>
          <p:nvSpPr>
            <p:cNvPr id="4106" name="Text Box 32"/>
            <p:cNvSpPr txBox="1">
              <a:spLocks noChangeArrowheads="1"/>
            </p:cNvSpPr>
            <p:nvPr/>
          </p:nvSpPr>
          <p:spPr bwMode="auto">
            <a:xfrm>
              <a:off x="-715" y="317"/>
              <a:ext cx="1861" cy="233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毕业于中国医科大学日文</a:t>
              </a:r>
              <a:r>
                <a:rPr lang="zh-CN" altLang="en-US" dirty="0">
                  <a:latin typeface="微软雅黑"/>
                  <a:ea typeface="微软雅黑"/>
                  <a:cs typeface="微软雅黑"/>
                </a:rPr>
                <a:t>班</a:t>
              </a:r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181" y="0"/>
              <a:ext cx="0" cy="317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08" name="Group 12"/>
          <p:cNvGrpSpPr>
            <a:grpSpLocks/>
          </p:cNvGrpSpPr>
          <p:nvPr/>
        </p:nvGrpSpPr>
        <p:grpSpPr bwMode="auto">
          <a:xfrm>
            <a:off x="424127" y="1196752"/>
            <a:ext cx="2492382" cy="874712"/>
            <a:chOff x="-608" y="0"/>
            <a:chExt cx="1570" cy="551"/>
          </a:xfrm>
        </p:grpSpPr>
        <p:sp>
          <p:nvSpPr>
            <p:cNvPr id="4109" name="Text Box 35"/>
            <p:cNvSpPr txBox="1">
              <a:spLocks noChangeArrowheads="1"/>
            </p:cNvSpPr>
            <p:nvPr/>
          </p:nvSpPr>
          <p:spPr bwMode="auto">
            <a:xfrm>
              <a:off x="-608" y="144"/>
              <a:ext cx="1570" cy="407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实习：东京大学医学部</a:t>
              </a:r>
              <a:endParaRPr lang="en-US" altLang="zh-CN" dirty="0" smtClean="0">
                <a:latin typeface="微软雅黑"/>
                <a:ea typeface="微软雅黑"/>
                <a:cs typeface="微软雅黑"/>
              </a:endParaRPr>
            </a:p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东京女子医科大学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0" name="Line 44"/>
            <p:cNvSpPr>
              <a:spLocks noChangeShapeType="1"/>
            </p:cNvSpPr>
            <p:nvPr/>
          </p:nvSpPr>
          <p:spPr bwMode="auto">
            <a:xfrm>
              <a:off x="181" y="0"/>
              <a:ext cx="0" cy="136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611928" y="3346252"/>
            <a:ext cx="2108204" cy="658812"/>
            <a:chOff x="-475" y="0"/>
            <a:chExt cx="1328" cy="415"/>
          </a:xfrm>
        </p:grpSpPr>
        <p:sp>
          <p:nvSpPr>
            <p:cNvPr id="4112" name="Text Box 38"/>
            <p:cNvSpPr txBox="1">
              <a:spLocks noChangeArrowheads="1"/>
            </p:cNvSpPr>
            <p:nvPr/>
          </p:nvSpPr>
          <p:spPr bwMode="auto">
            <a:xfrm>
              <a:off x="-475" y="182"/>
              <a:ext cx="1328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五本畅销医学科普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3" name="Line 50"/>
            <p:cNvSpPr>
              <a:spLocks noChangeShapeType="1"/>
            </p:cNvSpPr>
            <p:nvPr/>
          </p:nvSpPr>
          <p:spPr bwMode="auto">
            <a:xfrm>
              <a:off x="181" y="0"/>
              <a:ext cx="0" cy="18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4" name="Line 51"/>
          <p:cNvSpPr>
            <a:spLocks noChangeShapeType="1"/>
          </p:cNvSpPr>
          <p:nvPr/>
        </p:nvSpPr>
        <p:spPr bwMode="auto">
          <a:xfrm>
            <a:off x="6227763" y="333375"/>
            <a:ext cx="0" cy="1439863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15" name="Group 19"/>
          <p:cNvGrpSpPr>
            <a:grpSpLocks/>
          </p:cNvGrpSpPr>
          <p:nvPr/>
        </p:nvGrpSpPr>
        <p:grpSpPr bwMode="auto">
          <a:xfrm>
            <a:off x="550018" y="2708920"/>
            <a:ext cx="2216154" cy="657225"/>
            <a:chOff x="-512" y="0"/>
            <a:chExt cx="1396" cy="414"/>
          </a:xfrm>
        </p:grpSpPr>
        <p:sp>
          <p:nvSpPr>
            <p:cNvPr id="4116" name="Text Box 37"/>
            <p:cNvSpPr txBox="1">
              <a:spLocks noChangeArrowheads="1"/>
            </p:cNvSpPr>
            <p:nvPr/>
          </p:nvSpPr>
          <p:spPr bwMode="auto">
            <a:xfrm>
              <a:off x="-512" y="181"/>
              <a:ext cx="1396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2</a:t>
              </a:r>
              <a:r>
                <a:rPr lang="en-US" altLang="zh-CN" dirty="0" smtClean="0">
                  <a:latin typeface="微软雅黑"/>
                  <a:ea typeface="微软雅黑"/>
                  <a:cs typeface="微软雅黑"/>
                </a:rPr>
                <a:t>010</a:t>
              </a:r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年：美国</a:t>
              </a:r>
              <a:r>
                <a:rPr lang="en-US" altLang="zh-CN" dirty="0" smtClean="0">
                  <a:latin typeface="微软雅黑"/>
                  <a:ea typeface="微软雅黑"/>
                  <a:cs typeface="微软雅黑"/>
                </a:rPr>
                <a:t>UCSF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7" name="Line 62"/>
            <p:cNvSpPr>
              <a:spLocks noChangeShapeType="1"/>
            </p:cNvSpPr>
            <p:nvPr/>
          </p:nvSpPr>
          <p:spPr bwMode="auto">
            <a:xfrm>
              <a:off x="181" y="0"/>
              <a:ext cx="0" cy="181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8" name="Group 22"/>
          <p:cNvGrpSpPr>
            <a:grpSpLocks/>
          </p:cNvGrpSpPr>
          <p:nvPr/>
        </p:nvGrpSpPr>
        <p:grpSpPr bwMode="auto">
          <a:xfrm>
            <a:off x="395952" y="2050108"/>
            <a:ext cx="2557467" cy="658812"/>
            <a:chOff x="-626" y="0"/>
            <a:chExt cx="1611" cy="415"/>
          </a:xfrm>
        </p:grpSpPr>
        <p:sp>
          <p:nvSpPr>
            <p:cNvPr id="4119" name="Text Box 36"/>
            <p:cNvSpPr txBox="1">
              <a:spLocks noChangeArrowheads="1"/>
            </p:cNvSpPr>
            <p:nvPr/>
          </p:nvSpPr>
          <p:spPr bwMode="auto">
            <a:xfrm>
              <a:off x="-626" y="182"/>
              <a:ext cx="1611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2</a:t>
              </a:r>
              <a:r>
                <a:rPr lang="en-US" altLang="zh-CN" dirty="0" smtClean="0">
                  <a:latin typeface="微软雅黑"/>
                  <a:ea typeface="微软雅黑"/>
                  <a:cs typeface="微软雅黑"/>
                </a:rPr>
                <a:t>006</a:t>
              </a:r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年：北京协和医院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20" name="Line 65"/>
            <p:cNvSpPr>
              <a:spLocks noChangeShapeType="1"/>
            </p:cNvSpPr>
            <p:nvPr/>
          </p:nvSpPr>
          <p:spPr bwMode="auto">
            <a:xfrm>
              <a:off x="181" y="0"/>
              <a:ext cx="0" cy="18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21" name="Group 25"/>
          <p:cNvGrpSpPr>
            <a:grpSpLocks noChangeAspect="1"/>
          </p:cNvGrpSpPr>
          <p:nvPr/>
        </p:nvGrpSpPr>
        <p:grpSpPr bwMode="auto">
          <a:xfrm>
            <a:off x="6910388" y="0"/>
            <a:ext cx="2233612" cy="1368425"/>
            <a:chOff x="0" y="0"/>
            <a:chExt cx="1815" cy="1134"/>
          </a:xfrm>
        </p:grpSpPr>
        <p:pic>
          <p:nvPicPr>
            <p:cNvPr id="4122" name="Picture 79" descr="images (2)"/>
            <p:cNvPicPr>
              <a:picLocks noChangeAspect="1" noChangeArrowheads="1"/>
            </p:cNvPicPr>
            <p:nvPr/>
          </p:nvPicPr>
          <p:blipFill>
            <a:blip r:embed="rId7" cstate="print"/>
            <a:srcRect l="16023" r="13899" b="6444"/>
            <a:stretch>
              <a:fillRect/>
            </a:stretch>
          </p:blipFill>
          <p:spPr bwMode="auto">
            <a:xfrm>
              <a:off x="726" y="45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3" name="Picture 80" descr="images"/>
            <p:cNvPicPr>
              <a:picLocks noChangeAspect="1" noChangeArrowheads="1"/>
            </p:cNvPicPr>
            <p:nvPr/>
          </p:nvPicPr>
          <p:blipFill>
            <a:blip r:embed="rId8" cstate="print"/>
            <a:srcRect l="23360" r="27026" b="2577"/>
            <a:stretch>
              <a:fillRect/>
            </a:stretch>
          </p:blipFill>
          <p:spPr bwMode="auto">
            <a:xfrm>
              <a:off x="0" y="0"/>
              <a:ext cx="77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" name="Group 15"/>
          <p:cNvGrpSpPr>
            <a:grpSpLocks/>
          </p:cNvGrpSpPr>
          <p:nvPr/>
        </p:nvGrpSpPr>
        <p:grpSpPr bwMode="auto">
          <a:xfrm>
            <a:off x="538535" y="3994324"/>
            <a:ext cx="2262193" cy="658812"/>
            <a:chOff x="-521" y="0"/>
            <a:chExt cx="1425" cy="415"/>
          </a:xfrm>
        </p:grpSpPr>
        <p:sp>
          <p:nvSpPr>
            <p:cNvPr id="29" name="Text Box 38"/>
            <p:cNvSpPr txBox="1">
              <a:spLocks noChangeArrowheads="1"/>
            </p:cNvSpPr>
            <p:nvPr/>
          </p:nvSpPr>
          <p:spPr bwMode="auto">
            <a:xfrm>
              <a:off x="-521" y="182"/>
              <a:ext cx="1425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小说</a:t>
              </a:r>
              <a:r>
                <a:rPr lang="en-US" altLang="zh-CN" dirty="0" smtClean="0">
                  <a:latin typeface="微软雅黑"/>
                  <a:ea typeface="微软雅黑"/>
                  <a:cs typeface="微软雅黑"/>
                </a:rPr>
                <a:t>《</a:t>
              </a:r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因为是医生</a:t>
              </a:r>
              <a:r>
                <a:rPr lang="en-US" altLang="zh-CN" dirty="0" smtClean="0">
                  <a:latin typeface="微软雅黑"/>
                  <a:ea typeface="微软雅黑"/>
                  <a:cs typeface="微软雅黑"/>
                </a:rPr>
                <a:t>》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30" name="Line 50"/>
            <p:cNvSpPr>
              <a:spLocks noChangeShapeType="1"/>
            </p:cNvSpPr>
            <p:nvPr/>
          </p:nvSpPr>
          <p:spPr bwMode="auto">
            <a:xfrm>
              <a:off x="181" y="0"/>
              <a:ext cx="0" cy="18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1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04048" y="1772816"/>
            <a:ext cx="2521650" cy="3739916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 animBg="1"/>
      <p:bldP spid="41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1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773238"/>
            <a:ext cx="2709862" cy="3049587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099" name="Picture 14" descr="4ba4742bc70d5b09d42af1b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773238"/>
            <a:ext cx="4895850" cy="3057525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0" name="Picture 29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1773238"/>
            <a:ext cx="2073275" cy="3048000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1" name="Picture 15" descr="3D_001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1773238"/>
            <a:ext cx="4881562" cy="3051175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2" name="Picture 30" descr="b_12474158765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463" y="1773238"/>
            <a:ext cx="3024187" cy="3024187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3" name="Text Box 34"/>
          <p:cNvSpPr txBox="1">
            <a:spLocks noChangeArrowheads="1"/>
          </p:cNvSpPr>
          <p:nvPr/>
        </p:nvSpPr>
        <p:spPr bwMode="auto">
          <a:xfrm>
            <a:off x="1671638" y="1397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>
              <a:ea typeface="微软雅黑" pitchFamily="34" charset="-122"/>
            </a:endParaRPr>
          </a:p>
        </p:txBody>
      </p:sp>
      <p:sp>
        <p:nvSpPr>
          <p:cNvPr id="4104" name="Line 41"/>
          <p:cNvSpPr>
            <a:spLocks noChangeShapeType="1"/>
          </p:cNvSpPr>
          <p:nvPr/>
        </p:nvSpPr>
        <p:spPr bwMode="auto">
          <a:xfrm>
            <a:off x="0" y="333375"/>
            <a:ext cx="6948488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484189" y="333375"/>
            <a:ext cx="646113" cy="873125"/>
            <a:chOff x="10" y="0"/>
            <a:chExt cx="407" cy="550"/>
          </a:xfrm>
        </p:grpSpPr>
        <p:sp>
          <p:nvSpPr>
            <p:cNvPr id="4106" name="Text Box 32"/>
            <p:cNvSpPr txBox="1">
              <a:spLocks noChangeArrowheads="1"/>
            </p:cNvSpPr>
            <p:nvPr/>
          </p:nvSpPr>
          <p:spPr bwMode="auto">
            <a:xfrm>
              <a:off x="10" y="317"/>
              <a:ext cx="407" cy="233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/>
                  <a:ea typeface="微软雅黑"/>
                  <a:cs typeface="微软雅黑"/>
                </a:rPr>
                <a:t>思考</a:t>
              </a:r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181" y="0"/>
              <a:ext cx="0" cy="317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08" name="Group 12"/>
          <p:cNvGrpSpPr>
            <a:grpSpLocks/>
          </p:cNvGrpSpPr>
          <p:nvPr/>
        </p:nvGrpSpPr>
        <p:grpSpPr bwMode="auto">
          <a:xfrm>
            <a:off x="482600" y="1196752"/>
            <a:ext cx="1108076" cy="598487"/>
            <a:chOff x="9" y="0"/>
            <a:chExt cx="698" cy="377"/>
          </a:xfrm>
        </p:grpSpPr>
        <p:sp>
          <p:nvSpPr>
            <p:cNvPr id="4109" name="Text Box 35"/>
            <p:cNvSpPr txBox="1">
              <a:spLocks noChangeArrowheads="1"/>
            </p:cNvSpPr>
            <p:nvPr/>
          </p:nvSpPr>
          <p:spPr bwMode="auto">
            <a:xfrm>
              <a:off x="9" y="144"/>
              <a:ext cx="698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自我分析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0" name="Line 44"/>
            <p:cNvSpPr>
              <a:spLocks noChangeShapeType="1"/>
            </p:cNvSpPr>
            <p:nvPr/>
          </p:nvSpPr>
          <p:spPr bwMode="auto">
            <a:xfrm>
              <a:off x="181" y="0"/>
              <a:ext cx="0" cy="136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468312" y="3068960"/>
            <a:ext cx="2260605" cy="658812"/>
            <a:chOff x="0" y="0"/>
            <a:chExt cx="1424" cy="415"/>
          </a:xfrm>
        </p:grpSpPr>
        <p:sp>
          <p:nvSpPr>
            <p:cNvPr id="4112" name="Text Box 38"/>
            <p:cNvSpPr txBox="1">
              <a:spLocks noChangeArrowheads="1"/>
            </p:cNvSpPr>
            <p:nvPr/>
          </p:nvSpPr>
          <p:spPr bwMode="auto">
            <a:xfrm>
              <a:off x="0" y="182"/>
              <a:ext cx="1424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发挥自身所长去创造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3" name="Line 50"/>
            <p:cNvSpPr>
              <a:spLocks noChangeShapeType="1"/>
            </p:cNvSpPr>
            <p:nvPr/>
          </p:nvSpPr>
          <p:spPr bwMode="auto">
            <a:xfrm>
              <a:off x="181" y="0"/>
              <a:ext cx="0" cy="18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4" name="Line 51"/>
          <p:cNvSpPr>
            <a:spLocks noChangeShapeType="1"/>
          </p:cNvSpPr>
          <p:nvPr/>
        </p:nvSpPr>
        <p:spPr bwMode="auto">
          <a:xfrm>
            <a:off x="6227763" y="333375"/>
            <a:ext cx="0" cy="1439863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15" name="Group 19"/>
          <p:cNvGrpSpPr>
            <a:grpSpLocks/>
          </p:cNvGrpSpPr>
          <p:nvPr/>
        </p:nvGrpSpPr>
        <p:grpSpPr bwMode="auto">
          <a:xfrm>
            <a:off x="468312" y="2420888"/>
            <a:ext cx="1104901" cy="657225"/>
            <a:chOff x="0" y="0"/>
            <a:chExt cx="696" cy="414"/>
          </a:xfrm>
        </p:grpSpPr>
        <p:sp>
          <p:nvSpPr>
            <p:cNvPr id="4116" name="Text Box 37"/>
            <p:cNvSpPr txBox="1">
              <a:spLocks noChangeArrowheads="1"/>
            </p:cNvSpPr>
            <p:nvPr/>
          </p:nvSpPr>
          <p:spPr bwMode="auto">
            <a:xfrm>
              <a:off x="0" y="181"/>
              <a:ext cx="696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mtClean="0">
                  <a:latin typeface="微软雅黑"/>
                  <a:ea typeface="微软雅黑"/>
                  <a:cs typeface="微软雅黑"/>
                </a:rPr>
                <a:t>联络交流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17" name="Line 62"/>
            <p:cNvSpPr>
              <a:spLocks noChangeShapeType="1"/>
            </p:cNvSpPr>
            <p:nvPr/>
          </p:nvSpPr>
          <p:spPr bwMode="auto">
            <a:xfrm>
              <a:off x="181" y="0"/>
              <a:ext cx="0" cy="181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8" name="Group 22"/>
          <p:cNvGrpSpPr>
            <a:grpSpLocks/>
          </p:cNvGrpSpPr>
          <p:nvPr/>
        </p:nvGrpSpPr>
        <p:grpSpPr bwMode="auto">
          <a:xfrm>
            <a:off x="482602" y="1772816"/>
            <a:ext cx="646114" cy="658812"/>
            <a:chOff x="9" y="0"/>
            <a:chExt cx="407" cy="415"/>
          </a:xfrm>
        </p:grpSpPr>
        <p:sp>
          <p:nvSpPr>
            <p:cNvPr id="4119" name="Text Box 36"/>
            <p:cNvSpPr txBox="1">
              <a:spLocks noChangeArrowheads="1"/>
            </p:cNvSpPr>
            <p:nvPr/>
          </p:nvSpPr>
          <p:spPr bwMode="auto">
            <a:xfrm>
              <a:off x="9" y="182"/>
              <a:ext cx="407" cy="233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latin typeface="微软雅黑"/>
                  <a:ea typeface="微软雅黑"/>
                  <a:cs typeface="微软雅黑"/>
                </a:rPr>
                <a:t>生活</a:t>
              </a:r>
              <a:endParaRPr lang="zh-CN" altLang="en-US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4120" name="Line 65"/>
            <p:cNvSpPr>
              <a:spLocks noChangeShapeType="1"/>
            </p:cNvSpPr>
            <p:nvPr/>
          </p:nvSpPr>
          <p:spPr bwMode="auto">
            <a:xfrm>
              <a:off x="181" y="0"/>
              <a:ext cx="0" cy="18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21" name="Group 25"/>
          <p:cNvGrpSpPr>
            <a:grpSpLocks noChangeAspect="1"/>
          </p:cNvGrpSpPr>
          <p:nvPr/>
        </p:nvGrpSpPr>
        <p:grpSpPr bwMode="auto">
          <a:xfrm>
            <a:off x="6910388" y="0"/>
            <a:ext cx="2233612" cy="1368425"/>
            <a:chOff x="0" y="0"/>
            <a:chExt cx="1815" cy="1134"/>
          </a:xfrm>
        </p:grpSpPr>
        <p:pic>
          <p:nvPicPr>
            <p:cNvPr id="4122" name="Picture 79" descr="images (2)"/>
            <p:cNvPicPr>
              <a:picLocks noChangeAspect="1" noChangeArrowheads="1"/>
            </p:cNvPicPr>
            <p:nvPr/>
          </p:nvPicPr>
          <p:blipFill>
            <a:blip r:embed="rId7" cstate="print"/>
            <a:srcRect l="16023" r="13899" b="6444"/>
            <a:stretch>
              <a:fillRect/>
            </a:stretch>
          </p:blipFill>
          <p:spPr bwMode="auto">
            <a:xfrm>
              <a:off x="726" y="45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3" name="Picture 80" descr="images"/>
            <p:cNvPicPr>
              <a:picLocks noChangeAspect="1" noChangeArrowheads="1"/>
            </p:cNvPicPr>
            <p:nvPr/>
          </p:nvPicPr>
          <p:blipFill>
            <a:blip r:embed="rId8" cstate="print"/>
            <a:srcRect l="23360" r="27026" b="2577"/>
            <a:stretch>
              <a:fillRect/>
            </a:stretch>
          </p:blipFill>
          <p:spPr bwMode="auto">
            <a:xfrm>
              <a:off x="0" y="0"/>
              <a:ext cx="77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62734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 animBg="1"/>
      <p:bldP spid="41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 noChangeAspect="1"/>
          </p:cNvGrpSpPr>
          <p:nvPr/>
        </p:nvGrpSpPr>
        <p:grpSpPr bwMode="auto">
          <a:xfrm>
            <a:off x="6910388" y="0"/>
            <a:ext cx="2233612" cy="1368425"/>
            <a:chOff x="0" y="0"/>
            <a:chExt cx="1815" cy="1134"/>
          </a:xfrm>
        </p:grpSpPr>
        <p:pic>
          <p:nvPicPr>
            <p:cNvPr id="3" name="Picture 79" descr="images (2)"/>
            <p:cNvPicPr>
              <a:picLocks noChangeAspect="1" noChangeArrowheads="1"/>
            </p:cNvPicPr>
            <p:nvPr/>
          </p:nvPicPr>
          <p:blipFill>
            <a:blip r:embed="rId2" cstate="print"/>
            <a:srcRect l="16023" r="13899" b="6444"/>
            <a:stretch>
              <a:fillRect/>
            </a:stretch>
          </p:blipFill>
          <p:spPr bwMode="auto">
            <a:xfrm>
              <a:off x="726" y="45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80" descr="images"/>
            <p:cNvPicPr>
              <a:picLocks noChangeAspect="1" noChangeArrowheads="1"/>
            </p:cNvPicPr>
            <p:nvPr/>
          </p:nvPicPr>
          <p:blipFill>
            <a:blip r:embed="rId3" cstate="print"/>
            <a:srcRect l="23360" r="27026" b="2577"/>
            <a:stretch>
              <a:fillRect/>
            </a:stretch>
          </p:blipFill>
          <p:spPr bwMode="auto">
            <a:xfrm>
              <a:off x="0" y="0"/>
              <a:ext cx="77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Picture 15" descr="背靠问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2879849" cy="38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组合 7"/>
          <p:cNvGrpSpPr/>
          <p:nvPr/>
        </p:nvGrpSpPr>
        <p:grpSpPr>
          <a:xfrm>
            <a:off x="3311525" y="2564904"/>
            <a:ext cx="5832475" cy="648196"/>
            <a:chOff x="3311525" y="2564904"/>
            <a:chExt cx="5832475" cy="648196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491880" y="2564904"/>
              <a:ext cx="521529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latin typeface="微软雅黑"/>
                  <a:ea typeface="微软雅黑"/>
                  <a:cs typeface="微软雅黑"/>
                </a:rPr>
                <a:t>医生职业不是一个时间断面</a:t>
              </a:r>
              <a:endParaRPr lang="zh-CN" altLang="en-US" sz="32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2087563" y="3500165"/>
            <a:ext cx="7056437" cy="1296987"/>
            <a:chOff x="0" y="0"/>
            <a:chExt cx="4445" cy="81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771" y="771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951" y="363"/>
              <a:ext cx="300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latin typeface="微软雅黑"/>
                  <a:ea typeface="微软雅黑"/>
                  <a:cs typeface="微软雅黑"/>
                </a:rPr>
                <a:t>医生职业需要具备什么？</a:t>
              </a:r>
              <a:endParaRPr lang="zh-CN" altLang="en-US" sz="3200" dirty="0">
                <a:latin typeface="微软雅黑"/>
                <a:ea typeface="微软雅黑"/>
                <a:cs typeface="微软雅黑"/>
              </a:endParaRPr>
            </a:p>
          </p:txBody>
        </p:sp>
        <p:pic>
          <p:nvPicPr>
            <p:cNvPr id="13" name="Picture 7" descr="医生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522" cy="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2124075" y="5239221"/>
            <a:ext cx="7019925" cy="854075"/>
            <a:chOff x="0" y="45"/>
            <a:chExt cx="4422" cy="538"/>
          </a:xfrm>
        </p:grpSpPr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748" y="583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952" y="129"/>
              <a:ext cx="313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3200" dirty="0" smtClean="0">
                  <a:latin typeface="微软雅黑"/>
                  <a:ea typeface="微软雅黑"/>
                  <a:cs typeface="微软雅黑"/>
                </a:rPr>
                <a:t>怎么让自己的生活更充实？</a:t>
              </a:r>
              <a:endParaRPr lang="en-US" altLang="en-US" sz="3200" dirty="0">
                <a:latin typeface="微软雅黑"/>
                <a:ea typeface="微软雅黑"/>
                <a:cs typeface="微软雅黑"/>
              </a:endParaRPr>
            </a:p>
          </p:txBody>
        </p:sp>
        <p:pic>
          <p:nvPicPr>
            <p:cNvPr id="17" name="Picture 21" descr="3D_00101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45"/>
              <a:ext cx="680" cy="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TextBox 17"/>
          <p:cNvSpPr txBox="1"/>
          <p:nvPr/>
        </p:nvSpPr>
        <p:spPr>
          <a:xfrm>
            <a:off x="3419872" y="764704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软雅黑"/>
                <a:ea typeface="微软雅黑"/>
                <a:cs typeface="微软雅黑"/>
              </a:rPr>
              <a:t>思考什么？</a:t>
            </a:r>
            <a:endParaRPr lang="zh-CN" alt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474788" y="2996952"/>
            <a:ext cx="7669212" cy="1035050"/>
            <a:chOff x="0" y="0"/>
            <a:chExt cx="4831" cy="652"/>
          </a:xfrm>
        </p:grpSpPr>
        <p:pic>
          <p:nvPicPr>
            <p:cNvPr id="6148" name="Picture 20" descr="3DXR_0010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044" cy="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9" name="Line 13"/>
            <p:cNvSpPr>
              <a:spLocks noChangeShapeType="1"/>
            </p:cNvSpPr>
            <p:nvPr/>
          </p:nvSpPr>
          <p:spPr bwMode="auto">
            <a:xfrm>
              <a:off x="998" y="635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0" name="Rectangle 14"/>
            <p:cNvSpPr>
              <a:spLocks noChangeArrowheads="1"/>
            </p:cNvSpPr>
            <p:nvPr/>
          </p:nvSpPr>
          <p:spPr bwMode="auto">
            <a:xfrm>
              <a:off x="1195" y="224"/>
              <a:ext cx="296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ea typeface="微软雅黑" pitchFamily="34" charset="-122"/>
                </a:rPr>
                <a:t>岁月</a:t>
              </a:r>
              <a:r>
                <a:rPr lang="en-US" altLang="zh-CN" sz="3200" dirty="0">
                  <a:ea typeface="微软雅黑" pitchFamily="34" charset="-122"/>
                </a:rPr>
                <a:t>依旧在，几缕白发生</a:t>
              </a:r>
              <a:endParaRPr lang="zh-CN" altLang="en-US" sz="3200" dirty="0">
                <a:ea typeface="微软雅黑" pitchFamily="34" charset="-122"/>
              </a:endParaRPr>
            </a:p>
          </p:txBody>
        </p:sp>
      </p:grp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1908175" y="1628800"/>
            <a:ext cx="7235825" cy="1306512"/>
            <a:chOff x="0" y="0"/>
            <a:chExt cx="4558" cy="823"/>
          </a:xfrm>
        </p:grpSpPr>
        <p:sp>
          <p:nvSpPr>
            <p:cNvPr id="6152" name="Line 5"/>
            <p:cNvSpPr>
              <a:spLocks noChangeShapeType="1"/>
            </p:cNvSpPr>
            <p:nvPr/>
          </p:nvSpPr>
          <p:spPr bwMode="auto">
            <a:xfrm>
              <a:off x="770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Line 7"/>
            <p:cNvSpPr>
              <a:spLocks noChangeShapeType="1"/>
            </p:cNvSpPr>
            <p:nvPr/>
          </p:nvSpPr>
          <p:spPr bwMode="auto">
            <a:xfrm>
              <a:off x="748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>
              <a:off x="931" y="408"/>
              <a:ext cx="192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dirty="0" smtClean="0">
                  <a:ea typeface="微软雅黑" pitchFamily="34" charset="-122"/>
                </a:rPr>
                <a:t>医</a:t>
              </a:r>
              <a:r>
                <a:rPr lang="en-US" altLang="zh-CN" sz="3200" dirty="0">
                  <a:ea typeface="微软雅黑" pitchFamily="34" charset="-122"/>
                </a:rPr>
                <a:t>山有路勤为径</a:t>
              </a:r>
              <a:endParaRPr lang="zh-CN" altLang="en-US" sz="3200" dirty="0">
                <a:ea typeface="微软雅黑" pitchFamily="34" charset="-122"/>
              </a:endParaRPr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>
              <a:off x="725" y="816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6156" name="Picture 15" descr="背靠问号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617" cy="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1908175" y="4077072"/>
            <a:ext cx="7235825" cy="1223962"/>
            <a:chOff x="0" y="0"/>
            <a:chExt cx="4558" cy="771"/>
          </a:xfrm>
        </p:grpSpPr>
        <p:sp>
          <p:nvSpPr>
            <p:cNvPr id="6158" name="Line 17"/>
            <p:cNvSpPr>
              <a:spLocks noChangeShapeType="1"/>
            </p:cNvSpPr>
            <p:nvPr/>
          </p:nvSpPr>
          <p:spPr bwMode="auto">
            <a:xfrm>
              <a:off x="725" y="589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9" name="Rectangle 18"/>
            <p:cNvSpPr>
              <a:spLocks noChangeArrowheads="1"/>
            </p:cNvSpPr>
            <p:nvPr/>
          </p:nvSpPr>
          <p:spPr bwMode="auto">
            <a:xfrm>
              <a:off x="931" y="182"/>
              <a:ext cx="1926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dirty="0" smtClean="0">
                  <a:ea typeface="微软雅黑" pitchFamily="34" charset="-122"/>
                </a:rPr>
                <a:t>医</a:t>
              </a:r>
              <a:r>
                <a:rPr lang="en-US" altLang="zh-CN" sz="3200" dirty="0">
                  <a:ea typeface="微软雅黑" pitchFamily="34" charset="-122"/>
                </a:rPr>
                <a:t>愫情怀喜相逢</a:t>
              </a:r>
              <a:r>
                <a:rPr lang="zh-CN" altLang="zh-CN" sz="3200" dirty="0">
                  <a:ea typeface="微软雅黑" pitchFamily="34" charset="-122"/>
                </a:rPr>
                <a:t> </a:t>
              </a:r>
              <a:endParaRPr lang="zh-CN" altLang="en-US" sz="3200" dirty="0">
                <a:ea typeface="微软雅黑" pitchFamily="34" charset="-122"/>
              </a:endParaRPr>
            </a:p>
          </p:txBody>
        </p:sp>
        <p:pic>
          <p:nvPicPr>
            <p:cNvPr id="6160" name="Picture 19" descr="3DXR_001015 (1)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656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Box 17"/>
          <p:cNvSpPr txBox="1"/>
          <p:nvPr/>
        </p:nvSpPr>
        <p:spPr>
          <a:xfrm>
            <a:off x="2627784" y="332656"/>
            <a:ext cx="60486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软雅黑"/>
                <a:ea typeface="微软雅黑"/>
                <a:cs typeface="微软雅黑"/>
              </a:rPr>
              <a:t>他山之石，可以攻玉</a:t>
            </a:r>
            <a:endParaRPr lang="en-US" altLang="zh-CN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微软雅黑"/>
              <a:ea typeface="微软雅黑"/>
              <a:cs typeface="微软雅黑"/>
            </a:endParaRPr>
          </a:p>
          <a:p>
            <a:r>
              <a:rPr lang="en-US" altLang="zh-CN" sz="3200" dirty="0">
                <a:ea typeface="微软雅黑" pitchFamily="34" charset="-122"/>
              </a:rPr>
              <a:t>—</a:t>
            </a:r>
            <a:r>
              <a:rPr lang="en-US" altLang="zh-CN" sz="3200" dirty="0" smtClean="0">
                <a:ea typeface="微软雅黑" pitchFamily="34" charset="-122"/>
              </a:rPr>
              <a:t>—</a:t>
            </a:r>
            <a:r>
              <a:rPr lang="zh-CN" altLang="en-US" sz="3200" dirty="0" smtClean="0">
                <a:ea typeface="微软雅黑" pitchFamily="34" charset="-122"/>
              </a:rPr>
              <a:t>他国</a:t>
            </a:r>
            <a:r>
              <a:rPr lang="en-US" altLang="en-US" sz="3200" dirty="0" smtClean="0">
                <a:ea typeface="微软雅黑" pitchFamily="34" charset="-122"/>
              </a:rPr>
              <a:t>见闻对职业道路的影响</a:t>
            </a:r>
            <a:endParaRPr lang="zh-CN" altLang="en-US" sz="3200" dirty="0">
              <a:ea typeface="微软雅黑" pitchFamily="34" charset="-122"/>
            </a:endParaRPr>
          </a:p>
        </p:txBody>
      </p:sp>
      <p:grpSp>
        <p:nvGrpSpPr>
          <p:cNvPr id="24" name="Group 7"/>
          <p:cNvGrpSpPr>
            <a:grpSpLocks/>
          </p:cNvGrpSpPr>
          <p:nvPr/>
        </p:nvGrpSpPr>
        <p:grpSpPr bwMode="auto">
          <a:xfrm>
            <a:off x="3058642" y="5301580"/>
            <a:ext cx="6084888" cy="647700"/>
            <a:chOff x="725" y="408"/>
            <a:chExt cx="3833" cy="408"/>
          </a:xfrm>
        </p:grpSpPr>
        <p:sp>
          <p:nvSpPr>
            <p:cNvPr id="25" name="Line 5"/>
            <p:cNvSpPr>
              <a:spLocks noChangeShapeType="1"/>
            </p:cNvSpPr>
            <p:nvPr/>
          </p:nvSpPr>
          <p:spPr bwMode="auto">
            <a:xfrm>
              <a:off x="770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748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931" y="408"/>
              <a:ext cx="294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3200" dirty="0" smtClean="0">
                  <a:ea typeface="微软雅黑" pitchFamily="34" charset="-122"/>
                </a:rPr>
                <a:t>中外多少事，都付笑谈中</a:t>
              </a:r>
              <a:endParaRPr lang="zh-CN" altLang="en-US" sz="3200" dirty="0">
                <a:ea typeface="微软雅黑" pitchFamily="34" charset="-122"/>
              </a:endParaRPr>
            </a:p>
          </p:txBody>
        </p:sp>
        <p:sp>
          <p:nvSpPr>
            <p:cNvPr id="28" name="Line 11"/>
            <p:cNvSpPr>
              <a:spLocks noChangeShapeType="1"/>
            </p:cNvSpPr>
            <p:nvPr/>
          </p:nvSpPr>
          <p:spPr bwMode="auto">
            <a:xfrm>
              <a:off x="725" y="816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2597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—从白衣说起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509967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</a:t>
              </a:r>
              <a:r>
                <a:rPr lang="en-US" altLang="zh-CN" sz="2400" dirty="0" smtClean="0">
                  <a:ea typeface="微软雅黑" pitchFamily="34" charset="-122"/>
                </a:rPr>
                <a:t>Short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coat,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long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coat,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i="1" dirty="0" smtClean="0">
                  <a:ea typeface="微软雅黑" pitchFamily="34" charset="-122"/>
                </a:rPr>
                <a:t>On</a:t>
              </a:r>
              <a:r>
                <a:rPr lang="zh-CN" altLang="en-US" sz="2400" i="1" dirty="0" smtClean="0">
                  <a:ea typeface="微软雅黑" pitchFamily="34" charset="-122"/>
                </a:rPr>
                <a:t> </a:t>
              </a:r>
              <a:r>
                <a:rPr lang="en-US" altLang="zh-CN" sz="2400" i="1" dirty="0" smtClean="0">
                  <a:ea typeface="微软雅黑" pitchFamily="34" charset="-122"/>
                </a:rPr>
                <a:t>call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390533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日本：统一 </a:t>
              </a:r>
              <a:r>
                <a:rPr lang="en-US" altLang="zh-CN" sz="2400" dirty="0" smtClean="0">
                  <a:ea typeface="微软雅黑" pitchFamily="34" charset="-122"/>
                </a:rPr>
                <a:t>V.S</a:t>
              </a:r>
              <a:r>
                <a:rPr lang="zh-CN" altLang="en-US" sz="2400" dirty="0" smtClean="0">
                  <a:ea typeface="微软雅黑" pitchFamily="34" charset="-122"/>
                </a:rPr>
                <a:t> 个性，干净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52679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2400" dirty="0" smtClean="0">
                  <a:ea typeface="微软雅黑" pitchFamily="34" charset="-122"/>
                </a:rPr>
                <a:t>体会</a:t>
              </a:r>
              <a:r>
                <a:rPr lang="zh-CN" altLang="en-US" sz="2400" dirty="0" smtClean="0">
                  <a:ea typeface="微软雅黑" pitchFamily="34" charset="-122"/>
                </a:rPr>
                <a:t>：</a:t>
              </a:r>
              <a:r>
                <a:rPr lang="en-US" altLang="zh-CN" sz="2400" dirty="0" smtClean="0">
                  <a:ea typeface="微软雅黑" pitchFamily="34" charset="-122"/>
                </a:rPr>
                <a:t>uniform</a:t>
              </a:r>
              <a:r>
                <a:rPr lang="zh-CN" altLang="en-US" sz="2400" dirty="0" smtClean="0">
                  <a:ea typeface="微软雅黑" pitchFamily="34" charset="-122"/>
                </a:rPr>
                <a:t>，个人名片，医院名片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—社会地位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43967" cy="533797"/>
            <a:chOff x="3311525" y="2679303"/>
            <a:chExt cx="5843967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57267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美国：聪明</a:t>
              </a:r>
              <a:r>
                <a:rPr lang="en-US" altLang="zh-CN" sz="2400" dirty="0" smtClean="0">
                  <a:ea typeface="微软雅黑" pitchFamily="34" charset="-122"/>
                </a:rPr>
                <a:t>+</a:t>
              </a:r>
              <a:r>
                <a:rPr lang="zh-CN" altLang="en-US" sz="2400" dirty="0" smtClean="0">
                  <a:ea typeface="微软雅黑" pitchFamily="34" charset="-122"/>
                </a:rPr>
                <a:t>有钱的代名词</a:t>
              </a:r>
              <a:r>
                <a:rPr lang="ja-JP" altLang="en-US" sz="2400" dirty="0" smtClean="0">
                  <a:ea typeface="微软雅黑" pitchFamily="34" charset="-122"/>
                </a:rPr>
                <a:t>、</a:t>
              </a:r>
              <a:r>
                <a:rPr lang="zh-CN" altLang="en-US" sz="2400" dirty="0" smtClean="0">
                  <a:ea typeface="微软雅黑" pitchFamily="34" charset="-122"/>
                </a:rPr>
                <a:t>“</a:t>
              </a:r>
              <a:r>
                <a:rPr lang="en-US" altLang="ja-JP" sz="2400" dirty="0" smtClean="0">
                  <a:ea typeface="微软雅黑" pitchFamily="34" charset="-122"/>
                </a:rPr>
                <a:t>P</a:t>
              </a:r>
              <a:r>
                <a:rPr lang="en-US" altLang="zh-CN" sz="2400" dirty="0" smtClean="0">
                  <a:ea typeface="微软雅黑" pitchFamily="34" charset="-122"/>
                </a:rPr>
                <a:t>RIDE</a:t>
              </a:r>
              <a:r>
                <a:rPr lang="zh-CN" altLang="en-US" sz="2400" dirty="0" smtClean="0">
                  <a:ea typeface="微软雅黑" pitchFamily="34" charset="-122"/>
                </a:rPr>
                <a:t>”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26468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</a:t>
              </a:r>
              <a:r>
                <a:rPr lang="ja-JP" altLang="en-US" sz="2400" dirty="0" smtClean="0">
                  <a:ea typeface="微软雅黑" pitchFamily="34" charset="-122"/>
                </a:rPr>
                <a:t>先生＋さま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44726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2400" dirty="0" smtClean="0">
                  <a:ea typeface="微软雅黑" pitchFamily="34" charset="-122"/>
                </a:rPr>
                <a:t>体会</a:t>
              </a:r>
              <a:r>
                <a:rPr lang="zh-CN" altLang="en-US" sz="2400" dirty="0" smtClean="0">
                  <a:ea typeface="微软雅黑" pitchFamily="34" charset="-122"/>
                </a:rPr>
                <a:t>：黎明前的黑暗，双重标准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277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—团队合作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904531" cy="533797"/>
            <a:chOff x="3311525" y="2679303"/>
            <a:chExt cx="5904531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57873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美国：人性化，</a:t>
              </a:r>
              <a:r>
                <a:rPr lang="en-US" altLang="zh-CN" sz="2400" dirty="0" smtClean="0">
                  <a:ea typeface="微软雅黑" pitchFamily="34" charset="-122"/>
                </a:rPr>
                <a:t>NP</a:t>
              </a:r>
              <a:r>
                <a:rPr lang="zh-CN" altLang="en-US" sz="2400" dirty="0" smtClean="0">
                  <a:ea typeface="微软雅黑" pitchFamily="34" charset="-122"/>
                </a:rPr>
                <a:t>，</a:t>
              </a:r>
              <a:r>
                <a:rPr lang="en-US" altLang="zh-CN" sz="2400" dirty="0" smtClean="0">
                  <a:ea typeface="微软雅黑" pitchFamily="34" charset="-122"/>
                </a:rPr>
                <a:t>Clinical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pharmacist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537839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日本：细细细，任何事情都有对应人员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54168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体会：合作、巧合作在职业中的重要性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7637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—临床教学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24192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美国：见缝插针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53548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</a:t>
              </a:r>
              <a:r>
                <a:rPr lang="en-US" altLang="zh-CN" sz="2400" dirty="0" smtClean="0">
                  <a:ea typeface="微软雅黑" pitchFamily="34" charset="-122"/>
                </a:rPr>
                <a:t>hand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up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time</a:t>
              </a:r>
              <a:r>
                <a:rPr lang="zh-CN" altLang="en-US" sz="2400" dirty="0" smtClean="0">
                  <a:ea typeface="微软雅黑" pitchFamily="34" charset="-122"/>
                </a:rPr>
                <a:t>，一万日元的问题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6021474" cy="504056"/>
            <a:chOff x="3311525" y="2709044"/>
            <a:chExt cx="6021474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58776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体会：终身学习，“排球”</a:t>
              </a:r>
              <a:r>
                <a:rPr lang="en-US" altLang="zh-CN" sz="2400" dirty="0" smtClean="0">
                  <a:ea typeface="微软雅黑" pitchFamily="34" charset="-122"/>
                </a:rPr>
                <a:t>V.S</a:t>
              </a:r>
              <a:r>
                <a:rPr lang="zh-CN" altLang="en-US" sz="2400" dirty="0" smtClean="0">
                  <a:ea typeface="微软雅黑" pitchFamily="34" charset="-122"/>
                </a:rPr>
                <a:t>“保龄球”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5757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</a:t>
            </a:r>
            <a:r>
              <a:rPr lang="en-US" altLang="zh-CN" sz="2800" b="1" dirty="0" smtClean="0">
                <a:ea typeface="微软雅黑" pitchFamily="34" charset="-122"/>
              </a:rPr>
              <a:t>Less=More</a:t>
            </a:r>
            <a:r>
              <a:rPr lang="zh-CN" altLang="en-US" sz="2800" b="1" dirty="0" smtClean="0">
                <a:ea typeface="微软雅黑" pitchFamily="34" charset="-122"/>
              </a:rPr>
              <a:t>？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50593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美国：信息化，</a:t>
              </a:r>
              <a:r>
                <a:rPr lang="en-US" altLang="zh-CN" sz="2400" dirty="0" err="1" smtClean="0">
                  <a:ea typeface="微软雅黑" pitchFamily="34" charset="-122"/>
                </a:rPr>
                <a:t>worklist</a:t>
              </a:r>
              <a:r>
                <a:rPr lang="zh-CN" altLang="en-US" sz="2400" dirty="0" smtClean="0">
                  <a:ea typeface="微软雅黑" pitchFamily="34" charset="-122"/>
                </a:rPr>
                <a:t>，“种草”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364880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</a:t>
              </a:r>
              <a:r>
                <a:rPr lang="zh-CN" altLang="zh-CN" sz="2400" dirty="0" smtClean="0">
                  <a:ea typeface="微软雅黑" pitchFamily="34" charset="-122"/>
                </a:rPr>
                <a:t>6</a:t>
              </a:r>
              <a:r>
                <a:rPr lang="en-US" altLang="zh-CN" sz="2400" dirty="0" smtClean="0">
                  <a:ea typeface="微软雅黑" pitchFamily="34" charset="-122"/>
                </a:rPr>
                <a:t>00</a:t>
              </a:r>
              <a:r>
                <a:rPr lang="zh-CN" altLang="en-US" sz="2400" dirty="0" smtClean="0">
                  <a:ea typeface="微软雅黑" pitchFamily="34" charset="-122"/>
                </a:rPr>
                <a:t>例 </a:t>
              </a:r>
              <a:r>
                <a:rPr lang="en-US" altLang="zh-CN" sz="2400" dirty="0" smtClean="0">
                  <a:ea typeface="微软雅黑" pitchFamily="34" charset="-122"/>
                </a:rPr>
                <a:t>V.S</a:t>
              </a:r>
              <a:r>
                <a:rPr lang="zh-CN" altLang="en-US" sz="2400" dirty="0" smtClean="0">
                  <a:ea typeface="微软雅黑" pitchFamily="34" charset="-122"/>
                </a:rPr>
                <a:t> </a:t>
              </a:r>
              <a:r>
                <a:rPr lang="en-US" altLang="zh-CN" sz="2400" dirty="0" smtClean="0">
                  <a:ea typeface="微软雅黑" pitchFamily="34" charset="-122"/>
                </a:rPr>
                <a:t>6000</a:t>
              </a:r>
              <a:r>
                <a:rPr lang="zh-CN" altLang="en-US" sz="2400" dirty="0" smtClean="0">
                  <a:ea typeface="微软雅黑" pitchFamily="34" charset="-122"/>
                </a:rPr>
                <a:t>例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510909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体会：让自己在职业中的收获最大化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3126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</a:t>
            </a:r>
            <a:r>
              <a:rPr lang="en-US" altLang="zh-CN" sz="2800" b="1" dirty="0" smtClean="0">
                <a:ea typeface="微软雅黑" pitchFamily="34" charset="-122"/>
              </a:rPr>
              <a:t>More=Less</a:t>
            </a:r>
            <a:r>
              <a:rPr lang="zh-CN" altLang="en-US" sz="2800" b="1" dirty="0" smtClean="0">
                <a:ea typeface="微软雅黑" pitchFamily="34" charset="-122"/>
              </a:rPr>
              <a:t>？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40461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美国：各种</a:t>
              </a:r>
              <a:r>
                <a:rPr lang="en-US" altLang="zh-CN" sz="2400" dirty="0" smtClean="0">
                  <a:ea typeface="微软雅黑" pitchFamily="34" charset="-122"/>
                </a:rPr>
                <a:t>Round,</a:t>
              </a:r>
              <a:r>
                <a:rPr lang="zh-CN" altLang="en-US" sz="2400" dirty="0" smtClean="0">
                  <a:ea typeface="微软雅黑" pitchFamily="34" charset="-122"/>
                </a:rPr>
                <a:t> 各种人员 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82332" cy="533797"/>
            <a:chOff x="3311525" y="2679303"/>
            <a:chExt cx="5882332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572464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日本：无微不至的病情交待，冗长的铺垫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418576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</a:t>
              </a:r>
              <a:r>
                <a:rPr lang="en-US" altLang="zh-CN" sz="2400" dirty="0" smtClean="0">
                  <a:ea typeface="微软雅黑" pitchFamily="34" charset="-122"/>
                </a:rPr>
                <a:t>《</a:t>
              </a:r>
              <a:r>
                <a:rPr lang="zh-CN" altLang="en-US" sz="2400" dirty="0" smtClean="0">
                  <a:ea typeface="微软雅黑" pitchFamily="34" charset="-122"/>
                </a:rPr>
                <a:t>圣经</a:t>
              </a:r>
              <a:r>
                <a:rPr lang="en-US" altLang="zh-CN" sz="2400" dirty="0" smtClean="0">
                  <a:ea typeface="微软雅黑" pitchFamily="34" charset="-122"/>
                </a:rPr>
                <a:t>》</a:t>
              </a:r>
              <a:r>
                <a:rPr lang="zh-CN" altLang="en-US" sz="2400" dirty="0" smtClean="0">
                  <a:ea typeface="微软雅黑" pitchFamily="34" charset="-122"/>
                </a:rPr>
                <a:t>鹅卵石</a:t>
              </a:r>
              <a:r>
                <a:rPr lang="en-US" altLang="zh-CN" sz="2400" dirty="0" smtClean="0">
                  <a:ea typeface="微软雅黑" pitchFamily="34" charset="-122"/>
                </a:rPr>
                <a:t>→</a:t>
              </a:r>
              <a:r>
                <a:rPr lang="zh-CN" altLang="en-US" sz="2400" dirty="0" smtClean="0">
                  <a:ea typeface="微软雅黑" pitchFamily="34" charset="-122"/>
                </a:rPr>
                <a:t>钻石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0617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—做街上最好的裁缝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50988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美国：这一点我们比</a:t>
              </a:r>
              <a:r>
                <a:rPr lang="en-US" altLang="zh-CN" sz="2400" dirty="0" smtClean="0">
                  <a:ea typeface="微软雅黑" pitchFamily="34" charset="-122"/>
                </a:rPr>
                <a:t>Stanford</a:t>
              </a:r>
              <a:r>
                <a:rPr lang="zh-CN" altLang="en-US" sz="2400" dirty="0" smtClean="0">
                  <a:ea typeface="微软雅黑" pitchFamily="34" charset="-122"/>
                </a:rPr>
                <a:t>做得好 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39568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日本：今年要改善的十件事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266250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体会：从眼下做起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521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—年轻医生的职业困惑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496802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美国：职业前景稳定，生活有规划 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5147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日本：私立医院打工，大学医院扎根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38779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体会：“剑宗”和“气宗”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3116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9629"/>
            <a:ext cx="2664296" cy="332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44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b="1" dirty="0" smtClean="0">
                <a:ea typeface="微软雅黑" pitchFamily="34" charset="-122"/>
              </a:rPr>
              <a:t>中美日三国医生的比较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ea typeface="微软雅黑" pitchFamily="34" charset="-122"/>
              </a:rPr>
              <a:t>—</a:t>
            </a:r>
            <a:r>
              <a:rPr lang="zh-CN" altLang="en-US" sz="2800" b="1" dirty="0" smtClean="0">
                <a:ea typeface="微软雅黑" pitchFamily="34" charset="-122"/>
              </a:rPr>
              <a:t>—工作之余</a:t>
            </a:r>
            <a:endParaRPr lang="zh-CN" altLang="en-US" sz="2800" b="1" dirty="0"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886189" y="1124744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400" dirty="0"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48037" y="3284984"/>
            <a:ext cx="5832475" cy="533797"/>
            <a:chOff x="3311525" y="2679303"/>
            <a:chExt cx="5832475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428694" y="2679303"/>
              <a:ext cx="23391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美国：阳光真好 </a:t>
              </a:r>
              <a:endParaRPr lang="zh-CN" altLang="en-US" sz="2400" i="1" dirty="0"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7288" y="4149080"/>
            <a:ext cx="5832475" cy="533797"/>
            <a:chOff x="3311525" y="2679303"/>
            <a:chExt cx="5832475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469213" y="2679303"/>
              <a:ext cx="29546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日本：永远的工作狂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348037" y="5013176"/>
            <a:ext cx="5832475" cy="504056"/>
            <a:chOff x="3311525" y="2709044"/>
            <a:chExt cx="5832475" cy="504056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455368" y="2709044"/>
              <a:ext cx="546816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体会：工作之余培养一个骨灰级的爱好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1496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放大镜问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0"/>
            <a:ext cx="1763688" cy="220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71800" y="467960"/>
            <a:ext cx="44644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微软雅黑" pitchFamily="34" charset="-122"/>
              </a:rPr>
              <a:t>兴趣让职业生活更充实</a:t>
            </a:r>
            <a:endParaRPr lang="zh-CN" altLang="en-US" sz="3200" dirty="0">
              <a:ea typeface="微软雅黑" pitchFamily="34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3214196" y="2175123"/>
            <a:ext cx="5929804" cy="533797"/>
            <a:chOff x="3214196" y="2679303"/>
            <a:chExt cx="5929804" cy="533797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3214196" y="2679303"/>
              <a:ext cx="57502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ea typeface="微软雅黑" pitchFamily="34" charset="-122"/>
                </a:rPr>
                <a:t>职业道路：第一个兴趣</a:t>
              </a:r>
              <a:r>
                <a:rPr lang="en-US" altLang="zh-CN" sz="2400" dirty="0" smtClean="0">
                  <a:ea typeface="微软雅黑" pitchFamily="34" charset="-122"/>
                </a:rPr>
                <a:t>→</a:t>
              </a:r>
              <a:r>
                <a:rPr lang="zh-CN" altLang="en-US" sz="2400" dirty="0" smtClean="0">
                  <a:ea typeface="微软雅黑" pitchFamily="34" charset="-122"/>
                </a:rPr>
                <a:t>工作</a:t>
              </a:r>
              <a:r>
                <a:rPr lang="en-US" altLang="zh-CN" sz="2400" dirty="0" smtClean="0">
                  <a:ea typeface="微软雅黑" pitchFamily="34" charset="-122"/>
                </a:rPr>
                <a:t>→</a:t>
              </a:r>
              <a:r>
                <a:rPr lang="zh-CN" altLang="en-US" sz="2400" dirty="0" smtClean="0">
                  <a:ea typeface="微软雅黑" pitchFamily="34" charset="-122"/>
                </a:rPr>
                <a:t>谋生手段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4" name="组合 9"/>
          <p:cNvGrpSpPr/>
          <p:nvPr/>
        </p:nvGrpSpPr>
        <p:grpSpPr>
          <a:xfrm>
            <a:off x="3203848" y="3183235"/>
            <a:ext cx="5976664" cy="533797"/>
            <a:chOff x="3167336" y="2679303"/>
            <a:chExt cx="5976664" cy="533797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167336" y="2679303"/>
              <a:ext cx="51606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ea typeface="微软雅黑" pitchFamily="34" charset="-122"/>
                </a:rPr>
                <a:t>职业生活：第二个兴趣</a:t>
              </a:r>
              <a:r>
                <a:rPr lang="en-US" altLang="zh-CN" sz="2400" dirty="0" smtClean="0">
                  <a:ea typeface="微软雅黑" pitchFamily="34" charset="-122"/>
                </a:rPr>
                <a:t>→</a:t>
              </a:r>
              <a:r>
                <a:rPr lang="zh-CN" altLang="en-US" sz="2400" dirty="0" smtClean="0">
                  <a:ea typeface="微软雅黑" pitchFamily="34" charset="-122"/>
                </a:rPr>
                <a:t>兴趣</a:t>
              </a:r>
              <a:r>
                <a:rPr lang="en-US" altLang="zh-CN" sz="2400" dirty="0" smtClean="0">
                  <a:ea typeface="微软雅黑" pitchFamily="34" charset="-122"/>
                </a:rPr>
                <a:t>→</a:t>
              </a:r>
              <a:r>
                <a:rPr lang="zh-CN" altLang="en-US" sz="2400" dirty="0" smtClean="0">
                  <a:ea typeface="微软雅黑" pitchFamily="34" charset="-122"/>
                </a:rPr>
                <a:t>兴趣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5" name="组合 12"/>
          <p:cNvGrpSpPr/>
          <p:nvPr/>
        </p:nvGrpSpPr>
        <p:grpSpPr>
          <a:xfrm>
            <a:off x="3275856" y="4119339"/>
            <a:ext cx="5873907" cy="533797"/>
            <a:chOff x="3270093" y="2679303"/>
            <a:chExt cx="5873907" cy="533797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270093" y="2679303"/>
              <a:ext cx="449353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ea typeface="微软雅黑" pitchFamily="34" charset="-122"/>
                </a:rPr>
                <a:t>第二个兴趣围绕第一个兴趣展开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grpSp>
        <p:nvGrpSpPr>
          <p:cNvPr id="6" name="组合 15"/>
          <p:cNvGrpSpPr/>
          <p:nvPr/>
        </p:nvGrpSpPr>
        <p:grpSpPr>
          <a:xfrm>
            <a:off x="3325792" y="5199459"/>
            <a:ext cx="5854720" cy="533797"/>
            <a:chOff x="3289280" y="2679303"/>
            <a:chExt cx="5854720" cy="533797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1525" y="3213100"/>
              <a:ext cx="5832475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3289280" y="2679303"/>
              <a:ext cx="326243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ea typeface="微软雅黑" pitchFamily="34" charset="-122"/>
                </a:rPr>
                <a:t>生活：充实，而不疲惫</a:t>
              </a:r>
              <a:endParaRPr lang="zh-CN" altLang="en-US" sz="2400" dirty="0">
                <a:ea typeface="微软雅黑" pitchFamily="34" charset="-122"/>
              </a:endParaRPr>
            </a:p>
          </p:txBody>
        </p:sp>
      </p:grpSp>
      <p:pic>
        <p:nvPicPr>
          <p:cNvPr id="19" name="Picture 7" descr="医生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2771800" cy="43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474788" y="3933825"/>
            <a:ext cx="7669212" cy="1035050"/>
            <a:chOff x="0" y="0"/>
            <a:chExt cx="4831" cy="652"/>
          </a:xfrm>
        </p:grpSpPr>
        <p:pic>
          <p:nvPicPr>
            <p:cNvPr id="6148" name="Picture 20" descr="3DXR_0010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044" cy="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9" name="Line 13"/>
            <p:cNvSpPr>
              <a:spLocks noChangeShapeType="1"/>
            </p:cNvSpPr>
            <p:nvPr/>
          </p:nvSpPr>
          <p:spPr bwMode="auto">
            <a:xfrm>
              <a:off x="998" y="635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0" name="Rectangle 14"/>
            <p:cNvSpPr>
              <a:spLocks noChangeArrowheads="1"/>
            </p:cNvSpPr>
            <p:nvPr/>
          </p:nvSpPr>
          <p:spPr bwMode="auto">
            <a:xfrm>
              <a:off x="1102" y="224"/>
              <a:ext cx="334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800" dirty="0" smtClean="0">
                  <a:ea typeface="微软雅黑" pitchFamily="34" charset="-122"/>
                </a:rPr>
                <a:t>慢慢写，不温不火，</a:t>
              </a:r>
              <a:r>
                <a:rPr lang="zh-CN" altLang="en-US" sz="2800" i="1" dirty="0" smtClean="0">
                  <a:ea typeface="微软雅黑" pitchFamily="34" charset="-122"/>
                </a:rPr>
                <a:t>医院三部曲</a:t>
              </a:r>
              <a:endParaRPr lang="zh-CN" altLang="en-US" sz="2800" i="1" dirty="0">
                <a:ea typeface="微软雅黑" pitchFamily="34" charset="-122"/>
              </a:endParaRPr>
            </a:p>
          </p:txBody>
        </p:sp>
      </p:grp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3059113" y="2852738"/>
            <a:ext cx="6084888" cy="647700"/>
            <a:chOff x="725" y="408"/>
            <a:chExt cx="3833" cy="408"/>
          </a:xfrm>
        </p:grpSpPr>
        <p:sp>
          <p:nvSpPr>
            <p:cNvPr id="6152" name="Line 5"/>
            <p:cNvSpPr>
              <a:spLocks noChangeShapeType="1"/>
            </p:cNvSpPr>
            <p:nvPr/>
          </p:nvSpPr>
          <p:spPr bwMode="auto">
            <a:xfrm>
              <a:off x="770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Line 7"/>
            <p:cNvSpPr>
              <a:spLocks noChangeShapeType="1"/>
            </p:cNvSpPr>
            <p:nvPr/>
          </p:nvSpPr>
          <p:spPr bwMode="auto">
            <a:xfrm>
              <a:off x="748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>
              <a:off x="888" y="408"/>
              <a:ext cx="237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ea typeface="微软雅黑" pitchFamily="34" charset="-122"/>
                </a:rPr>
                <a:t>写作不会成为第二职业</a:t>
              </a:r>
              <a:endParaRPr lang="zh-CN" altLang="en-US" sz="2800" dirty="0">
                <a:ea typeface="微软雅黑" pitchFamily="34" charset="-122"/>
              </a:endParaRPr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>
              <a:off x="725" y="816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1908175" y="5300663"/>
            <a:ext cx="7235825" cy="1223962"/>
            <a:chOff x="0" y="0"/>
            <a:chExt cx="4558" cy="771"/>
          </a:xfrm>
        </p:grpSpPr>
        <p:sp>
          <p:nvSpPr>
            <p:cNvPr id="6158" name="Line 17"/>
            <p:cNvSpPr>
              <a:spLocks noChangeShapeType="1"/>
            </p:cNvSpPr>
            <p:nvPr/>
          </p:nvSpPr>
          <p:spPr bwMode="auto">
            <a:xfrm>
              <a:off x="725" y="589"/>
              <a:ext cx="3833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9" name="Rectangle 18"/>
            <p:cNvSpPr>
              <a:spLocks noChangeArrowheads="1"/>
            </p:cNvSpPr>
            <p:nvPr/>
          </p:nvSpPr>
          <p:spPr bwMode="auto">
            <a:xfrm>
              <a:off x="890" y="182"/>
              <a:ext cx="328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 smtClean="0">
                  <a:ea typeface="微软雅黑" pitchFamily="34" charset="-122"/>
                </a:rPr>
                <a:t>职业路上看“风景”，放松心情</a:t>
              </a:r>
              <a:endParaRPr lang="zh-CN" altLang="en-US" sz="2800" dirty="0">
                <a:ea typeface="微软雅黑" pitchFamily="34" charset="-122"/>
              </a:endParaRPr>
            </a:p>
          </p:txBody>
        </p:sp>
        <p:pic>
          <p:nvPicPr>
            <p:cNvPr id="6160" name="Picture 19" descr="3DXR_001015 (1)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656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3131840" y="68398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微软雅黑" pitchFamily="34" charset="-122"/>
              </a:rPr>
              <a:t>因为是医生，所以</a:t>
            </a:r>
            <a:r>
              <a:rPr lang="en-US" altLang="zh-C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微软雅黑" pitchFamily="34" charset="-122"/>
              </a:rPr>
              <a:t>——</a:t>
            </a:r>
            <a:endParaRPr lang="zh-CN" alt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ea typeface="微软雅黑" pitchFamily="34" charset="-122"/>
            </a:endParaRPr>
          </a:p>
        </p:txBody>
      </p:sp>
      <p:pic>
        <p:nvPicPr>
          <p:cNvPr id="2" name="图片 1" descr="无标题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6292"/>
            <a:ext cx="2520280" cy="3700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06725" y="2060848"/>
            <a:ext cx="6034088" cy="647700"/>
            <a:chOff x="1129" y="408"/>
            <a:chExt cx="3801" cy="408"/>
          </a:xfrm>
        </p:grpSpPr>
        <p:sp>
          <p:nvSpPr>
            <p:cNvPr id="9220" name="Rectangle 5"/>
            <p:cNvSpPr>
              <a:spLocks noChangeArrowheads="1"/>
            </p:cNvSpPr>
            <p:nvPr/>
          </p:nvSpPr>
          <p:spPr bwMode="auto">
            <a:xfrm>
              <a:off x="1129" y="408"/>
              <a:ext cx="380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ea typeface="微软雅黑" pitchFamily="34" charset="-122"/>
                </a:rPr>
                <a:t>When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you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were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eighty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years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old,</a:t>
              </a:r>
            </a:p>
          </p:txBody>
        </p:sp>
        <p:sp>
          <p:nvSpPr>
            <p:cNvPr id="9221" name="Line 6"/>
            <p:cNvSpPr>
              <a:spLocks noChangeShapeType="1"/>
            </p:cNvSpPr>
            <p:nvPr/>
          </p:nvSpPr>
          <p:spPr bwMode="auto">
            <a:xfrm>
              <a:off x="1202" y="816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87824" y="3068960"/>
            <a:ext cx="5832476" cy="647700"/>
            <a:chOff x="1610" y="454"/>
            <a:chExt cx="3674" cy="408"/>
          </a:xfrm>
        </p:grpSpPr>
        <p:sp>
          <p:nvSpPr>
            <p:cNvPr id="9224" name="Rectangle 7"/>
            <p:cNvSpPr>
              <a:spLocks noChangeArrowheads="1"/>
            </p:cNvSpPr>
            <p:nvPr/>
          </p:nvSpPr>
          <p:spPr bwMode="auto">
            <a:xfrm>
              <a:off x="1817" y="454"/>
              <a:ext cx="250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ea typeface="微软雅黑" pitchFamily="34" charset="-122"/>
                </a:rPr>
                <a:t>and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you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 smtClean="0">
                  <a:ea typeface="微软雅黑" pitchFamily="34" charset="-122"/>
                </a:rPr>
                <a:t>looked</a:t>
              </a:r>
              <a:r>
                <a:rPr lang="zh-CN" altLang="en-US" sz="3200" dirty="0" smtClean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back</a:t>
              </a:r>
            </a:p>
          </p:txBody>
        </p:sp>
        <p:sp>
          <p:nvSpPr>
            <p:cNvPr id="9225" name="Line 8"/>
            <p:cNvSpPr>
              <a:spLocks noChangeShapeType="1"/>
            </p:cNvSpPr>
            <p:nvPr/>
          </p:nvSpPr>
          <p:spPr bwMode="auto">
            <a:xfrm>
              <a:off x="1610" y="862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25"/>
          <p:cNvGrpSpPr>
            <a:grpSpLocks noChangeAspect="1"/>
          </p:cNvGrpSpPr>
          <p:nvPr/>
        </p:nvGrpSpPr>
        <p:grpSpPr bwMode="auto">
          <a:xfrm>
            <a:off x="6910388" y="0"/>
            <a:ext cx="2233612" cy="1368425"/>
            <a:chOff x="0" y="0"/>
            <a:chExt cx="1815" cy="1134"/>
          </a:xfrm>
        </p:grpSpPr>
        <p:pic>
          <p:nvPicPr>
            <p:cNvPr id="19" name="Picture 79" descr="images (2)"/>
            <p:cNvPicPr>
              <a:picLocks noChangeAspect="1" noChangeArrowheads="1"/>
            </p:cNvPicPr>
            <p:nvPr/>
          </p:nvPicPr>
          <p:blipFill>
            <a:blip r:embed="rId2" cstate="print"/>
            <a:srcRect l="16023" r="13899" b="6444"/>
            <a:stretch>
              <a:fillRect/>
            </a:stretch>
          </p:blipFill>
          <p:spPr bwMode="auto">
            <a:xfrm>
              <a:off x="726" y="45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0" descr="images"/>
            <p:cNvPicPr>
              <a:picLocks noChangeAspect="1" noChangeArrowheads="1"/>
            </p:cNvPicPr>
            <p:nvPr/>
          </p:nvPicPr>
          <p:blipFill>
            <a:blip r:embed="rId3" cstate="print"/>
            <a:srcRect l="23360" r="27026" b="2577"/>
            <a:stretch>
              <a:fillRect/>
            </a:stretch>
          </p:blipFill>
          <p:spPr bwMode="auto">
            <a:xfrm>
              <a:off x="0" y="0"/>
              <a:ext cx="771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20"/>
          <p:cNvSpPr txBox="1"/>
          <p:nvPr/>
        </p:nvSpPr>
        <p:spPr>
          <a:xfrm>
            <a:off x="1835696" y="54868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dirty="0">
                <a:ea typeface="微软雅黑" pitchFamily="34" charset="-122"/>
              </a:rPr>
              <a:t>Being</a:t>
            </a:r>
            <a:r>
              <a:rPr lang="en-US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微软雅黑"/>
                <a:cs typeface="微软雅黑"/>
              </a:rPr>
              <a:t> </a:t>
            </a:r>
            <a:r>
              <a:rPr lang="en-US" altLang="en-US" sz="3600" b="1" dirty="0">
                <a:ea typeface="微软雅黑" pitchFamily="34" charset="-122"/>
              </a:rPr>
              <a:t>a doctor…</a:t>
            </a:r>
            <a:endParaRPr lang="zh-CN" altLang="en-US" sz="3600" b="1" dirty="0">
              <a:ea typeface="微软雅黑" pitchFamily="34" charset="-122"/>
            </a:endParaRPr>
          </a:p>
        </p:txBody>
      </p:sp>
      <p:pic>
        <p:nvPicPr>
          <p:cNvPr id="14" name="Picture 15" descr="背靠问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76872"/>
            <a:ext cx="2879849" cy="38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2987824" y="4077072"/>
            <a:ext cx="5832476" cy="647700"/>
            <a:chOff x="1610" y="454"/>
            <a:chExt cx="3674" cy="408"/>
          </a:xfrm>
        </p:grpSpPr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2155" y="454"/>
              <a:ext cx="182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ea typeface="微软雅黑" pitchFamily="34" charset="-122"/>
                </a:rPr>
                <a:t>you</a:t>
              </a:r>
              <a:r>
                <a:rPr lang="zh-CN" altLang="en-US" sz="3200" dirty="0" smtClean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would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find</a:t>
              </a:r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1610" y="862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2935438" y="5013548"/>
            <a:ext cx="5884865" cy="647700"/>
            <a:chOff x="1577" y="454"/>
            <a:chExt cx="3707" cy="408"/>
          </a:xfrm>
        </p:grpSpPr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1577" y="454"/>
              <a:ext cx="314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ea typeface="微软雅黑" pitchFamily="34" charset="-122"/>
                </a:rPr>
                <a:t>you</a:t>
              </a:r>
              <a:r>
                <a:rPr lang="zh-CN" altLang="en-US" sz="3200" dirty="0" smtClean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have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lived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a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noble</a:t>
              </a:r>
              <a:r>
                <a:rPr lang="zh-CN" altLang="en-US" sz="3200" dirty="0">
                  <a:ea typeface="微软雅黑" pitchFamily="34" charset="-122"/>
                </a:rPr>
                <a:t> </a:t>
              </a:r>
              <a:r>
                <a:rPr lang="en-US" altLang="zh-CN" sz="3200" dirty="0">
                  <a:ea typeface="微软雅黑" pitchFamily="34" charset="-122"/>
                </a:rPr>
                <a:t>life!</a:t>
              </a: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>
              <a:off x="1610" y="862"/>
              <a:ext cx="3674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403648" y="1844675"/>
            <a:ext cx="36724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8000" b="1" dirty="0" smtClean="0">
                <a:ea typeface="微软雅黑" pitchFamily="34" charset="-122"/>
              </a:rPr>
              <a:t>Th</a:t>
            </a:r>
            <a:r>
              <a:rPr lang="en-US" altLang="zh-CN" sz="8000" b="1" dirty="0" smtClean="0">
                <a:solidFill>
                  <a:srgbClr val="FF3399"/>
                </a:solidFill>
                <a:ea typeface="微软雅黑" pitchFamily="34" charset="-122"/>
              </a:rPr>
              <a:t>a</a:t>
            </a:r>
            <a:r>
              <a:rPr lang="en-US" altLang="zh-CN" sz="8000" b="1" dirty="0">
                <a:ea typeface="微软雅黑" pitchFamily="34" charset="-122"/>
              </a:rPr>
              <a:t>nk</a:t>
            </a:r>
            <a:endParaRPr lang="en-US" sz="8000" b="1" dirty="0">
              <a:ea typeface="微软雅黑" pitchFamily="34" charset="-122"/>
            </a:endParaRPr>
          </a:p>
        </p:txBody>
      </p:sp>
      <p:sp>
        <p:nvSpPr>
          <p:cNvPr id="10243" name="Line 7"/>
          <p:cNvSpPr>
            <a:spLocks noChangeShapeType="1"/>
          </p:cNvSpPr>
          <p:nvPr/>
        </p:nvSpPr>
        <p:spPr bwMode="auto">
          <a:xfrm flipH="1">
            <a:off x="2051050" y="3357563"/>
            <a:ext cx="2305050" cy="1584325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6600824" y="1052513"/>
            <a:ext cx="2090738" cy="431800"/>
            <a:chOff x="-264" y="0"/>
            <a:chExt cx="1317" cy="272"/>
          </a:xfrm>
        </p:grpSpPr>
        <p:sp>
          <p:nvSpPr>
            <p:cNvPr id="10245" name="Line 8"/>
            <p:cNvSpPr>
              <a:spLocks noChangeShapeType="1"/>
            </p:cNvSpPr>
            <p:nvPr/>
          </p:nvSpPr>
          <p:spPr bwMode="auto">
            <a:xfrm>
              <a:off x="46" y="272"/>
              <a:ext cx="862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6" name="Text Box 11"/>
            <p:cNvSpPr txBox="1">
              <a:spLocks noChangeArrowheads="1"/>
            </p:cNvSpPr>
            <p:nvPr/>
          </p:nvSpPr>
          <p:spPr bwMode="auto">
            <a:xfrm>
              <a:off x="-264" y="0"/>
              <a:ext cx="131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ea typeface="微软雅黑" pitchFamily="34" charset="-122"/>
                </a:rPr>
                <a:t>April</a:t>
              </a:r>
              <a:r>
                <a:rPr lang="zh-CN" altLang="en-US" sz="2000" dirty="0" smtClean="0">
                  <a:ea typeface="微软雅黑" pitchFamily="34" charset="-122"/>
                </a:rPr>
                <a:t> </a:t>
              </a:r>
              <a:r>
                <a:rPr lang="en-US" altLang="zh-CN" sz="2000" smtClean="0">
                  <a:ea typeface="微软雅黑" pitchFamily="34" charset="-122"/>
                </a:rPr>
                <a:t>20</a:t>
              </a:r>
              <a:r>
                <a:rPr lang="en-US" altLang="zh-CN" sz="2000" baseline="30000" smtClean="0">
                  <a:ea typeface="微软雅黑" pitchFamily="34" charset="-122"/>
                </a:rPr>
                <a:t>th</a:t>
              </a:r>
              <a:r>
                <a:rPr lang="zh-CN" altLang="en-US" sz="2000" dirty="0" smtClean="0">
                  <a:ea typeface="微软雅黑" pitchFamily="34" charset="-122"/>
                </a:rPr>
                <a:t>，</a:t>
              </a:r>
              <a:r>
                <a:rPr lang="en-US" altLang="zh-CN" sz="2000" dirty="0" smtClean="0">
                  <a:ea typeface="微软雅黑" pitchFamily="34" charset="-122"/>
                </a:rPr>
                <a:t>2016</a:t>
              </a:r>
              <a:endParaRPr lang="en-US" sz="2000" dirty="0">
                <a:ea typeface="微软雅黑" pitchFamily="34" charset="-122"/>
              </a:endParaRPr>
            </a:p>
          </p:txBody>
        </p:sp>
      </p:grpSp>
      <p:sp>
        <p:nvSpPr>
          <p:cNvPr id="10247" name="Rectangle 12"/>
          <p:cNvSpPr>
            <a:spLocks noChangeArrowheads="1"/>
          </p:cNvSpPr>
          <p:nvPr/>
        </p:nvSpPr>
        <p:spPr bwMode="auto">
          <a:xfrm>
            <a:off x="4203700" y="3217863"/>
            <a:ext cx="23845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8000" b="1" dirty="0">
                <a:ea typeface="微软雅黑" pitchFamily="34" charset="-122"/>
              </a:rPr>
              <a:t>Y</a:t>
            </a:r>
            <a:r>
              <a:rPr lang="en-US" altLang="zh-CN" sz="8000" b="1" dirty="0" smtClean="0">
                <a:solidFill>
                  <a:srgbClr val="0066FF"/>
                </a:solidFill>
                <a:ea typeface="微软雅黑" pitchFamily="34" charset="-122"/>
              </a:rPr>
              <a:t>o</a:t>
            </a:r>
            <a:r>
              <a:rPr lang="en-US" altLang="zh-CN" sz="8000" b="1" dirty="0">
                <a:ea typeface="微软雅黑" pitchFamily="34" charset="-122"/>
              </a:rPr>
              <a:t>u</a:t>
            </a:r>
            <a:endParaRPr lang="en-US" sz="8000" b="1" dirty="0">
              <a:ea typeface="微软雅黑" pitchFamily="34" charset="-122"/>
            </a:endParaRPr>
          </a:p>
        </p:txBody>
      </p:sp>
      <p:grpSp>
        <p:nvGrpSpPr>
          <p:cNvPr id="10248" name="Group 8"/>
          <p:cNvGrpSpPr>
            <a:grpSpLocks/>
          </p:cNvGrpSpPr>
          <p:nvPr/>
        </p:nvGrpSpPr>
        <p:grpSpPr bwMode="auto">
          <a:xfrm>
            <a:off x="684213" y="4941888"/>
            <a:ext cx="3240084" cy="604838"/>
            <a:chOff x="0" y="0"/>
            <a:chExt cx="2041" cy="381"/>
          </a:xfrm>
        </p:grpSpPr>
        <p:sp>
          <p:nvSpPr>
            <p:cNvPr id="10249" name="Line 13"/>
            <p:cNvSpPr>
              <a:spLocks noChangeShapeType="1"/>
            </p:cNvSpPr>
            <p:nvPr/>
          </p:nvSpPr>
          <p:spPr bwMode="auto">
            <a:xfrm flipH="1">
              <a:off x="0" y="0"/>
              <a:ext cx="861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Text Box 14"/>
            <p:cNvSpPr txBox="1">
              <a:spLocks noChangeArrowheads="1"/>
            </p:cNvSpPr>
            <p:nvPr/>
          </p:nvSpPr>
          <p:spPr bwMode="auto">
            <a:xfrm>
              <a:off x="0" y="90"/>
              <a:ext cx="204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ea typeface="微软雅黑" pitchFamily="34" charset="-122"/>
                </a:rPr>
                <a:t>新浪微博：</a:t>
              </a:r>
              <a:r>
                <a:rPr lang="en-US" altLang="zh-CN" sz="2400" dirty="0" smtClean="0">
                  <a:ea typeface="微软雅黑" pitchFamily="34" charset="-122"/>
                </a:rPr>
                <a:t>@</a:t>
              </a:r>
              <a:r>
                <a:rPr lang="zh-CN" altLang="en-US" sz="2400" dirty="0" smtClean="0">
                  <a:ea typeface="微软雅黑" pitchFamily="34" charset="-122"/>
                </a:rPr>
                <a:t>梅达伊尔</a:t>
              </a:r>
              <a:endParaRPr lang="en-US" altLang="zh-CN" sz="2400" dirty="0" smtClean="0">
                <a:ea typeface="微软雅黑" pitchFamily="34" charset="-122"/>
              </a:endParaRPr>
            </a:p>
          </p:txBody>
        </p:sp>
      </p:grpSp>
      <p:sp>
        <p:nvSpPr>
          <p:cNvPr id="10251" name="Line 17"/>
          <p:cNvSpPr>
            <a:spLocks noChangeShapeType="1"/>
          </p:cNvSpPr>
          <p:nvPr/>
        </p:nvSpPr>
        <p:spPr bwMode="auto">
          <a:xfrm flipV="1">
            <a:off x="4356100" y="1484313"/>
            <a:ext cx="2736850" cy="187325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nimBg="1"/>
      <p:bldP spid="10247" grpId="0" autoUpdateAnimBg="0"/>
      <p:bldP spid="10251" grpId="0" animBg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</TotalTime>
  <Pages>0</Pages>
  <Words>463</Words>
  <Characters>0</Characters>
  <Application>Microsoft Office PowerPoint</Application>
  <DocSecurity>0</DocSecurity>
  <PresentationFormat>全屏显示(4:3)</PresentationFormat>
  <Lines>0</Lines>
  <Paragraphs>88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Manager/>
  <Company>xd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国庆长假      你可以做….</dc:title>
  <dc:subject/>
  <dc:creator>lvl</dc:creator>
  <cp:keywords/>
  <dc:description/>
  <cp:lastModifiedBy>dell</cp:lastModifiedBy>
  <cp:revision>55</cp:revision>
  <cp:lastPrinted>1899-12-30T00:00:00Z</cp:lastPrinted>
  <dcterms:created xsi:type="dcterms:W3CDTF">2010-10-05T06:23:00Z</dcterms:created>
  <dcterms:modified xsi:type="dcterms:W3CDTF">2016-04-20T04:57:29Z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2052-6.6.0.2877</vt:lpwstr>
  </property>
</Properties>
</file>