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5" r:id="rId1"/>
  </p:sldMasterIdLst>
  <p:notesMasterIdLst>
    <p:notesMasterId r:id="rId45"/>
  </p:notesMasterIdLst>
  <p:sldIdLst>
    <p:sldId id="256" r:id="rId2"/>
    <p:sldId id="1003" r:id="rId3"/>
    <p:sldId id="960" r:id="rId4"/>
    <p:sldId id="1005" r:id="rId5"/>
    <p:sldId id="1004" r:id="rId6"/>
    <p:sldId id="1006" r:id="rId7"/>
    <p:sldId id="1007" r:id="rId8"/>
    <p:sldId id="1008" r:id="rId9"/>
    <p:sldId id="1009" r:id="rId10"/>
    <p:sldId id="1012" r:id="rId11"/>
    <p:sldId id="1010" r:id="rId12"/>
    <p:sldId id="962" r:id="rId13"/>
    <p:sldId id="963" r:id="rId14"/>
    <p:sldId id="964" r:id="rId15"/>
    <p:sldId id="965" r:id="rId16"/>
    <p:sldId id="966" r:id="rId17"/>
    <p:sldId id="967" r:id="rId18"/>
    <p:sldId id="970" r:id="rId19"/>
    <p:sldId id="1011" r:id="rId20"/>
    <p:sldId id="971" r:id="rId21"/>
    <p:sldId id="972" r:id="rId22"/>
    <p:sldId id="976" r:id="rId23"/>
    <p:sldId id="1014" r:id="rId24"/>
    <p:sldId id="1013" r:id="rId25"/>
    <p:sldId id="975" r:id="rId26"/>
    <p:sldId id="986" r:id="rId27"/>
    <p:sldId id="1015" r:id="rId28"/>
    <p:sldId id="1001" r:id="rId29"/>
    <p:sldId id="1002" r:id="rId30"/>
    <p:sldId id="979" r:id="rId31"/>
    <p:sldId id="989" r:id="rId32"/>
    <p:sldId id="981" r:id="rId33"/>
    <p:sldId id="990" r:id="rId34"/>
    <p:sldId id="992" r:id="rId35"/>
    <p:sldId id="985" r:id="rId36"/>
    <p:sldId id="994" r:id="rId37"/>
    <p:sldId id="995" r:id="rId38"/>
    <p:sldId id="997" r:id="rId39"/>
    <p:sldId id="996" r:id="rId40"/>
    <p:sldId id="1016" r:id="rId41"/>
    <p:sldId id="1018" r:id="rId42"/>
    <p:sldId id="1020" r:id="rId43"/>
    <p:sldId id="398" r:id="rId44"/>
  </p:sldIdLst>
  <p:sldSz cx="9144000" cy="6858000" type="screen4x3"/>
  <p:notesSz cx="6858000" cy="9144000"/>
  <p:defaultTextStyle>
    <a:defPPr>
      <a:defRPr lang="zh-TW"/>
    </a:defPPr>
    <a:lvl1pPr algn="l" rtl="0" fontAlgn="base">
      <a:lnSpc>
        <a:spcPts val="3200"/>
      </a:lnSpc>
      <a:spcBef>
        <a:spcPct val="50000"/>
      </a:spcBef>
      <a:spcAft>
        <a:spcPct val="0"/>
      </a:spcAft>
      <a:defRPr b="1" kern="1200">
        <a:solidFill>
          <a:schemeClr val="accent1"/>
        </a:solidFill>
        <a:latin typeface="宋体" pitchFamily="2" charset="-122"/>
        <a:ea typeface="宋体" pitchFamily="2" charset="-122"/>
        <a:cs typeface="+mn-cs"/>
      </a:defRPr>
    </a:lvl1pPr>
    <a:lvl2pPr marL="457200" algn="l" rtl="0" fontAlgn="base">
      <a:lnSpc>
        <a:spcPts val="3200"/>
      </a:lnSpc>
      <a:spcBef>
        <a:spcPct val="50000"/>
      </a:spcBef>
      <a:spcAft>
        <a:spcPct val="0"/>
      </a:spcAft>
      <a:defRPr b="1" kern="1200">
        <a:solidFill>
          <a:schemeClr val="accent1"/>
        </a:solidFill>
        <a:latin typeface="宋体" pitchFamily="2" charset="-122"/>
        <a:ea typeface="宋体" pitchFamily="2" charset="-122"/>
        <a:cs typeface="+mn-cs"/>
      </a:defRPr>
    </a:lvl2pPr>
    <a:lvl3pPr marL="914400" algn="l" rtl="0" fontAlgn="base">
      <a:lnSpc>
        <a:spcPts val="3200"/>
      </a:lnSpc>
      <a:spcBef>
        <a:spcPct val="50000"/>
      </a:spcBef>
      <a:spcAft>
        <a:spcPct val="0"/>
      </a:spcAft>
      <a:defRPr b="1" kern="1200">
        <a:solidFill>
          <a:schemeClr val="accent1"/>
        </a:solidFill>
        <a:latin typeface="宋体" pitchFamily="2" charset="-122"/>
        <a:ea typeface="宋体" pitchFamily="2" charset="-122"/>
        <a:cs typeface="+mn-cs"/>
      </a:defRPr>
    </a:lvl3pPr>
    <a:lvl4pPr marL="1371600" algn="l" rtl="0" fontAlgn="base">
      <a:lnSpc>
        <a:spcPts val="3200"/>
      </a:lnSpc>
      <a:spcBef>
        <a:spcPct val="50000"/>
      </a:spcBef>
      <a:spcAft>
        <a:spcPct val="0"/>
      </a:spcAft>
      <a:defRPr b="1" kern="1200">
        <a:solidFill>
          <a:schemeClr val="accent1"/>
        </a:solidFill>
        <a:latin typeface="宋体" pitchFamily="2" charset="-122"/>
        <a:ea typeface="宋体" pitchFamily="2" charset="-122"/>
        <a:cs typeface="+mn-cs"/>
      </a:defRPr>
    </a:lvl4pPr>
    <a:lvl5pPr marL="1828800" algn="l" rtl="0" fontAlgn="base">
      <a:lnSpc>
        <a:spcPts val="3200"/>
      </a:lnSpc>
      <a:spcBef>
        <a:spcPct val="50000"/>
      </a:spcBef>
      <a:spcAft>
        <a:spcPct val="0"/>
      </a:spcAft>
      <a:defRPr b="1" kern="1200">
        <a:solidFill>
          <a:schemeClr val="accent1"/>
        </a:solidFill>
        <a:latin typeface="宋体" pitchFamily="2" charset="-122"/>
        <a:ea typeface="宋体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accent1"/>
        </a:solidFill>
        <a:latin typeface="宋体" pitchFamily="2" charset="-122"/>
        <a:ea typeface="宋体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accent1"/>
        </a:solidFill>
        <a:latin typeface="宋体" pitchFamily="2" charset="-122"/>
        <a:ea typeface="宋体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accent1"/>
        </a:solidFill>
        <a:latin typeface="宋体" pitchFamily="2" charset="-122"/>
        <a:ea typeface="宋体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accent1"/>
        </a:solidFill>
        <a:latin typeface="宋体" pitchFamily="2" charset="-122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FFFF00"/>
    <a:srgbClr val="800080"/>
    <a:srgbClr val="FFCCFF"/>
    <a:srgbClr val="CCCCFF"/>
    <a:srgbClr val="ACC2F2"/>
    <a:srgbClr val="207434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5" autoAdjust="0"/>
    <p:restoredTop sz="94405" autoAdjust="0"/>
  </p:normalViewPr>
  <p:slideViewPr>
    <p:cSldViewPr>
      <p:cViewPr varScale="1">
        <p:scale>
          <a:sx n="68" d="100"/>
          <a:sy n="68" d="100"/>
        </p:scale>
        <p:origin x="-7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5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kumimoji="1" sz="1200" b="0">
                <a:solidFill>
                  <a:schemeClr val="tx1"/>
                </a:solidFill>
                <a:latin typeface="Arial" charset="0"/>
                <a:ea typeface="PMingLiU" pitchFamily="18" charset="-12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kumimoji="1" sz="1200" b="0">
                <a:solidFill>
                  <a:schemeClr val="tx1"/>
                </a:solidFill>
                <a:latin typeface="Arial" charset="0"/>
                <a:ea typeface="PMingLiU" pitchFamily="18" charset="-12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01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kumimoji="1" sz="1200" b="0">
                <a:solidFill>
                  <a:schemeClr val="tx1"/>
                </a:solidFill>
                <a:latin typeface="Arial" charset="0"/>
                <a:ea typeface="PMingLiU" pitchFamily="18" charset="-12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70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kumimoji="1" sz="1200" b="0">
                <a:solidFill>
                  <a:schemeClr val="tx1"/>
                </a:solidFill>
                <a:latin typeface="Arial" charset="0"/>
                <a:ea typeface="PMingLiU" pitchFamily="18" charset="-120"/>
              </a:defRPr>
            </a:lvl1pPr>
          </a:lstStyle>
          <a:p>
            <a:pPr>
              <a:defRPr/>
            </a:pPr>
            <a:fld id="{A0D26DE1-0EF8-4538-BD52-4F867A02FFE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Influenza outbreaks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D26DE1-0EF8-4538-BD52-4F867A02FFEA}" type="slidenum">
              <a:rPr lang="zh-CN" altLang="en-US" smtClean="0"/>
              <a:pPr>
                <a:defRPr/>
              </a:pPr>
              <a:t>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Core Clinical Journals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D26DE1-0EF8-4538-BD52-4F867A02FFEA}" type="slidenum">
              <a:rPr lang="zh-CN" altLang="en-US" smtClean="0"/>
              <a:pPr>
                <a:defRPr/>
              </a:pPr>
              <a:t>17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D26DE1-0EF8-4538-BD52-4F867A02FFEA}" type="slidenum">
              <a:rPr lang="zh-CN" altLang="en-US" smtClean="0"/>
              <a:pPr>
                <a:defRPr/>
              </a:pPr>
              <a:t>20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1CC417-8A1A-4F18-894F-29E82381F9D9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err="1" smtClean="0"/>
              <a:t>https://www.nlm.nih.gov/bsd/aim.html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D26DE1-0EF8-4538-BD52-4F867A02FFEA}" type="slidenum">
              <a:rPr lang="zh-CN" altLang="en-US" smtClean="0"/>
              <a:pPr>
                <a:defRPr/>
              </a:pPr>
              <a:t>29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14" y="8685895"/>
            <a:ext cx="2972098" cy="45659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661" tIns="48331" rIns="96661" bIns="48331"/>
          <a:lstStyle/>
          <a:p>
            <a:pPr eaLnBrk="0" hangingPunct="0"/>
            <a:fld id="{2E0C3BC4-CBF1-4270-BFB6-BC7791353631}" type="slidenum">
              <a:rPr lang="en-US" altLang="zh-CN"/>
              <a:pPr eaLnBrk="0" hangingPunct="0"/>
              <a:t>31</a:t>
            </a:fld>
            <a:endParaRPr lang="en-US" altLang="zh-CN"/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  <a:cs typeface="Arial Unicode MS" pitchFamily="34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468313" y="1557338"/>
            <a:ext cx="8226425" cy="1862137"/>
          </a:xfrm>
        </p:spPr>
        <p:txBody>
          <a:bodyPr anchor="ctr"/>
          <a:lstStyle>
            <a:lvl1pPr algn="ctr">
              <a:lnSpc>
                <a:spcPts val="4000"/>
              </a:lnSpc>
              <a:defRPr sz="4600"/>
            </a:lvl1pPr>
          </a:lstStyle>
          <a:p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82948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68313" y="3644900"/>
            <a:ext cx="8226425" cy="1130300"/>
          </a:xfrm>
          <a:noFill/>
        </p:spPr>
        <p:txBody>
          <a:bodyPr anchor="ctr"/>
          <a:lstStyle>
            <a:lvl1pPr marL="0" indent="0" algn="ctr">
              <a:spcBef>
                <a:spcPct val="0"/>
              </a:spcBef>
              <a:buFont typeface="Wingdings" pitchFamily="2" charset="2"/>
              <a:buNone/>
              <a:defRPr>
                <a:ea typeface="楷体" pitchFamily="49" charset="-122"/>
              </a:defRPr>
            </a:lvl1pPr>
          </a:lstStyle>
          <a:p>
            <a:r>
              <a:rPr lang="zh-CN" altLang="en-US"/>
              <a:t>单击此处编辑母版副标题样式</a:t>
            </a: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68313" y="5229225"/>
            <a:ext cx="8226425" cy="685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38600" cy="4967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9313" y="1557338"/>
            <a:ext cx="4038600" cy="4967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0513" y="404813"/>
            <a:ext cx="2057400" cy="611981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404813"/>
            <a:ext cx="6019800" cy="611981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68313" y="404813"/>
            <a:ext cx="8229600" cy="6119812"/>
          </a:xfrm>
          <a:noFill/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63023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981075"/>
            <a:ext cx="8229600" cy="514985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US" altLang="zh-CN" smtClean="0"/>
              <a:t>2016/10/31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0E9C1-EB1D-4DCF-A4EB-81AD483DA88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22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68313" y="404813"/>
            <a:ext cx="82296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68313" y="1557338"/>
            <a:ext cx="8229600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pic>
        <p:nvPicPr>
          <p:cNvPr id="4" name="Picture 2" descr="D:\工作\NSTL门户\NSTL艾滋病和病毒性肝炎等重大传染病防治专项\宣传材料\左上角图标.gif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0" y="5988050"/>
            <a:ext cx="838200" cy="8699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5" name="图片 6"/>
          <p:cNvPicPr>
            <a:picLocks noChangeAspect="1"/>
          </p:cNvPicPr>
          <p:nvPr userDrawn="1"/>
        </p:nvPicPr>
        <p:blipFill>
          <a:blip r:embed="rId17" cstate="print"/>
          <a:stretch>
            <a:fillRect/>
          </a:stretch>
        </p:blipFill>
        <p:spPr>
          <a:xfrm>
            <a:off x="683568" y="5989781"/>
            <a:ext cx="857250" cy="82359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73" r:id="rId13"/>
  </p:sldLayoutIdLst>
  <p:transition/>
  <p:hf sldNum="0" hdr="0" ftr="0" dt="0"/>
  <p:txStyles>
    <p:titleStyle>
      <a:lvl1pPr algn="ctr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华文新魏" pitchFamily="2" charset="-122"/>
          <a:ea typeface="华文新魏" pitchFamily="2" charset="-122"/>
        </a:defRPr>
      </a:lvl2pPr>
      <a:lvl3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华文新魏" pitchFamily="2" charset="-122"/>
          <a:ea typeface="华文新魏" pitchFamily="2" charset="-122"/>
        </a:defRPr>
      </a:lvl3pPr>
      <a:lvl4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华文新魏" pitchFamily="2" charset="-122"/>
          <a:ea typeface="华文新魏" pitchFamily="2" charset="-122"/>
        </a:defRPr>
      </a:lvl4pPr>
      <a:lvl5pPr algn="l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华文新魏" pitchFamily="2" charset="-122"/>
          <a:ea typeface="华文新魏" pitchFamily="2" charset="-122"/>
        </a:defRPr>
      </a:lvl5pPr>
      <a:lvl6pPr marL="457200" algn="l" rtl="0" fontAlgn="base">
        <a:lnSpc>
          <a:spcPts val="3200"/>
        </a:lnSpc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华文新魏" pitchFamily="2" charset="-122"/>
          <a:ea typeface="华文新魏" pitchFamily="2" charset="-122"/>
        </a:defRPr>
      </a:lvl6pPr>
      <a:lvl7pPr marL="914400" algn="l" rtl="0" fontAlgn="base">
        <a:lnSpc>
          <a:spcPts val="3200"/>
        </a:lnSpc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华文新魏" pitchFamily="2" charset="-122"/>
          <a:ea typeface="华文新魏" pitchFamily="2" charset="-122"/>
        </a:defRPr>
      </a:lvl7pPr>
      <a:lvl8pPr marL="1371600" algn="l" rtl="0" fontAlgn="base">
        <a:lnSpc>
          <a:spcPts val="3200"/>
        </a:lnSpc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华文新魏" pitchFamily="2" charset="-122"/>
          <a:ea typeface="华文新魏" pitchFamily="2" charset="-122"/>
        </a:defRPr>
      </a:lvl8pPr>
      <a:lvl9pPr marL="1828800" algn="l" rtl="0" fontAlgn="base">
        <a:lnSpc>
          <a:spcPts val="3200"/>
        </a:lnSpc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华文新魏" pitchFamily="2" charset="-122"/>
          <a:ea typeface="华文新魏" pitchFamily="2" charset="-122"/>
        </a:defRPr>
      </a:lvl9pPr>
    </p:titleStyle>
    <p:bodyStyle>
      <a:lvl1pPr marL="228600" indent="-228600" algn="l" rtl="0" eaLnBrk="0" fontAlgn="base" hangingPunct="0">
        <a:spcBef>
          <a:spcPct val="50000"/>
        </a:spcBef>
        <a:spcAft>
          <a:spcPct val="0"/>
        </a:spcAft>
        <a:buFont typeface="Wingdings" pitchFamily="2" charset="2"/>
        <a:buBlip>
          <a:blip r:embed="rId18"/>
        </a:buBlip>
        <a:defRPr sz="3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803275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Blip>
          <a:blip r:embed="rId19"/>
        </a:buBlip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2pPr>
      <a:lvl3pPr marL="1368425" indent="-228600" algn="l" rtl="0" eaLnBrk="0" fontAlgn="base" hangingPunct="0">
        <a:spcBef>
          <a:spcPct val="20000"/>
        </a:spcBef>
        <a:spcAft>
          <a:spcPct val="0"/>
        </a:spcAft>
        <a:buBlip>
          <a:blip r:embed="rId20"/>
        </a:buBlip>
        <a:defRPr sz="2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3pPr>
      <a:lvl4pPr marL="1943100" indent="-228600" algn="l" rtl="0" eaLnBrk="0" fontAlgn="base" hangingPunct="0">
        <a:spcBef>
          <a:spcPct val="20000"/>
        </a:spcBef>
        <a:spcAft>
          <a:spcPct val="0"/>
        </a:spcAft>
        <a:buBlip>
          <a:blip r:embed="rId21"/>
        </a:buBlip>
        <a:defRPr sz="2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4pPr>
      <a:lvl5pPr marL="2517775" indent="-227013" algn="l" rtl="0" eaLnBrk="0" fontAlgn="base" hangingPunct="0">
        <a:spcBef>
          <a:spcPct val="20000"/>
        </a:spcBef>
        <a:spcAft>
          <a:spcPct val="0"/>
        </a:spcAft>
        <a:buBlip>
          <a:blip r:embed="rId22"/>
        </a:buBlip>
        <a:defRPr sz="20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5pPr>
      <a:lvl6pPr marL="2974975" indent="-227013" algn="l" rtl="0" fontAlgn="base">
        <a:spcBef>
          <a:spcPct val="20000"/>
        </a:spcBef>
        <a:spcAft>
          <a:spcPct val="0"/>
        </a:spcAft>
        <a:buBlip>
          <a:blip r:embed="rId22"/>
        </a:buBlip>
        <a:defRPr sz="20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6pPr>
      <a:lvl7pPr marL="3432175" indent="-227013" algn="l" rtl="0" fontAlgn="base">
        <a:spcBef>
          <a:spcPct val="20000"/>
        </a:spcBef>
        <a:spcAft>
          <a:spcPct val="0"/>
        </a:spcAft>
        <a:buBlip>
          <a:blip r:embed="rId22"/>
        </a:buBlip>
        <a:defRPr sz="20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7pPr>
      <a:lvl8pPr marL="3889375" indent="-227013" algn="l" rtl="0" fontAlgn="base">
        <a:spcBef>
          <a:spcPct val="20000"/>
        </a:spcBef>
        <a:spcAft>
          <a:spcPct val="0"/>
        </a:spcAft>
        <a:buBlip>
          <a:blip r:embed="rId22"/>
        </a:buBlip>
        <a:defRPr sz="20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8pPr>
      <a:lvl9pPr marL="4346575" indent="-227013" algn="l" rtl="0" fontAlgn="base">
        <a:spcBef>
          <a:spcPct val="20000"/>
        </a:spcBef>
        <a:spcAft>
          <a:spcPct val="0"/>
        </a:spcAft>
        <a:buBlip>
          <a:blip r:embed="rId22"/>
        </a:buBlip>
        <a:defRPr sz="20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onlinelibrary.wiley.com/doi/10.1111/j.1553-2712.2011.01214.x/full" TargetMode="External"/><Relationship Id="rId2" Type="http://schemas.openxmlformats.org/officeDocument/2006/relationships/hyperlink" Target="http://onlinelibrary.wiley.com/doi/10.1111/acem.2011.18.issue-11/issueto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mailto:binzhang@imicams.ac.cn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4727575" y="42211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endParaRPr lang="en-US" altLang="zh-CN" sz="2400" b="0">
              <a:solidFill>
                <a:schemeClr val="tx1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ctrTitle"/>
          </p:nvPr>
        </p:nvSpPr>
        <p:spPr>
          <a:xfrm>
            <a:off x="468313" y="1494855"/>
            <a:ext cx="5759871" cy="1862137"/>
          </a:xfrm>
        </p:spPr>
        <p:txBody>
          <a:bodyPr/>
          <a:lstStyle/>
          <a:p>
            <a:r>
              <a:rPr lang="zh-CN" altLang="en-US" sz="5400" dirty="0" smtClean="0"/>
              <a:t>文献筛选那些事儿</a:t>
            </a:r>
            <a:endParaRPr lang="zh-CN" altLang="en-US" sz="5400" dirty="0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539552" y="3954884"/>
            <a:ext cx="8226425" cy="11303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800" dirty="0" smtClean="0"/>
              <a:t>医科院信息所</a:t>
            </a:r>
            <a:r>
              <a:rPr lang="en-US" altLang="zh-CN" sz="2800" dirty="0" smtClean="0"/>
              <a:t>/</a:t>
            </a:r>
            <a:r>
              <a:rPr lang="zh-CN" altLang="en-US" sz="2800" dirty="0" smtClean="0"/>
              <a:t>图书馆</a:t>
            </a:r>
            <a:r>
              <a:rPr lang="en-US" altLang="zh-CN" sz="2800" dirty="0" smtClean="0"/>
              <a:t> </a:t>
            </a:r>
            <a:r>
              <a:rPr lang="zh-CN" altLang="en-US" sz="2800" dirty="0" smtClean="0"/>
              <a:t>信息服务部</a:t>
            </a:r>
          </a:p>
          <a:p>
            <a:pPr eaLnBrk="1" hangingPunct="1">
              <a:defRPr/>
            </a:pPr>
            <a:r>
              <a:rPr lang="zh-CN" altLang="en-US" sz="2800" dirty="0" smtClean="0"/>
              <a:t>张玢</a:t>
            </a:r>
          </a:p>
          <a:p>
            <a:pPr eaLnBrk="1" hangingPunct="1">
              <a:defRPr/>
            </a:pPr>
            <a:r>
              <a:rPr lang="en-US" altLang="zh-CN" sz="2800" dirty="0" smtClean="0"/>
              <a:t>2016-11-17</a:t>
            </a:r>
            <a:endParaRPr lang="zh-CN" altLang="en-US" sz="2800" dirty="0" smtClean="0"/>
          </a:p>
        </p:txBody>
      </p:sp>
      <p:pic>
        <p:nvPicPr>
          <p:cNvPr id="6" name="图片 5" descr="14790865278130649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68641" y="0"/>
            <a:ext cx="2275359" cy="3131677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484784"/>
            <a:ext cx="6488255" cy="4967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从</a:t>
            </a:r>
            <a:r>
              <a:rPr lang="en-US" altLang="zh-CN" dirty="0" err="1" smtClean="0"/>
              <a:t>NSTL</a:t>
            </a:r>
            <a:r>
              <a:rPr lang="zh-CN" altLang="en-US" dirty="0" smtClean="0"/>
              <a:t>重点门户讲起</a:t>
            </a:r>
            <a:r>
              <a:rPr lang="en-US" altLang="zh-CN" dirty="0" smtClean="0"/>
              <a:t>……</a:t>
            </a:r>
            <a:endParaRPr lang="zh-CN" altLang="en-US" dirty="0"/>
          </a:p>
        </p:txBody>
      </p:sp>
      <p:sp>
        <p:nvSpPr>
          <p:cNvPr id="5" name="云形 4"/>
          <p:cNvSpPr/>
          <p:nvPr/>
        </p:nvSpPr>
        <p:spPr bwMode="auto">
          <a:xfrm>
            <a:off x="179512" y="2132856"/>
            <a:ext cx="2592288" cy="1368152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ts val="32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每天监测到大量资源</a:t>
            </a:r>
            <a:endParaRPr lang="en-US" altLang="zh-CN" sz="2400" dirty="0" smtClean="0">
              <a:solidFill>
                <a:schemeClr val="accent1"/>
              </a:solidFill>
              <a:latin typeface="宋体" pitchFamily="2" charset="-122"/>
              <a:ea typeface="宋体" pitchFamily="2" charset="-122"/>
            </a:endParaRPr>
          </a:p>
          <a:p>
            <a:pPr marL="0" marR="0" indent="0" algn="ctr" defTabSz="914400" rtl="0" eaLnBrk="1" fontAlgn="base" latinLnBrk="0" hangingPunct="1">
              <a:lnSpc>
                <a:spcPts val="32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8" name="线形标注 1(带强调线) 7"/>
          <p:cNvSpPr/>
          <p:nvPr/>
        </p:nvSpPr>
        <p:spPr bwMode="auto">
          <a:xfrm>
            <a:off x="5292080" y="2132856"/>
            <a:ext cx="1080120" cy="432048"/>
          </a:xfrm>
          <a:prstGeom prst="accentCallout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ts val="32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171</a:t>
            </a:r>
            <a:r>
              <a:rPr lang="zh-CN" alt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条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工作人员需要慧眼发现优秀论文</a:t>
            </a:r>
            <a:endParaRPr lang="zh-CN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484784"/>
            <a:ext cx="6506817" cy="49672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5" name="云形 4"/>
          <p:cNvSpPr/>
          <p:nvPr/>
        </p:nvSpPr>
        <p:spPr bwMode="auto">
          <a:xfrm>
            <a:off x="179512" y="2132856"/>
            <a:ext cx="2592288" cy="1440160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遴选资源进行推荐编译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在微信公众号上推送</a:t>
            </a:r>
            <a:endParaRPr lang="zh-CN" altLang="en-US" dirty="0"/>
          </a:p>
        </p:txBody>
      </p:sp>
      <p:pic>
        <p:nvPicPr>
          <p:cNvPr id="7" name="图片模式2" descr="D:\工作\NSTL门户\NSTL艾滋病和病毒性肝炎等重大传染病防治专项\微信服务\证件类\右下角二维码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1556792"/>
            <a:ext cx="2016224" cy="201622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8" name="图片 7" descr="新药研发动态-二维码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1628800"/>
            <a:ext cx="1872208" cy="1872208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79712" y="2060848"/>
            <a:ext cx="2520280" cy="4029199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2" name="图片 11" descr="IMG_700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72200" y="1988840"/>
            <a:ext cx="2520280" cy="41044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您是否同样为遴选文献苦恼？</a:t>
            </a:r>
            <a:endParaRPr lang="zh-CN" alt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556792"/>
            <a:ext cx="6552728" cy="530120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5" name="云形 4"/>
          <p:cNvSpPr/>
          <p:nvPr/>
        </p:nvSpPr>
        <p:spPr bwMode="auto">
          <a:xfrm>
            <a:off x="179512" y="2132856"/>
            <a:ext cx="2592288" cy="1440160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检索结果成千上万，从何看起？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使用文献筛选神器</a:t>
            </a:r>
            <a:r>
              <a:rPr lang="en-US" altLang="zh-CN" dirty="0" smtClean="0"/>
              <a:t>……</a:t>
            </a:r>
            <a:endParaRPr lang="zh-CN" alt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772816"/>
            <a:ext cx="6616849" cy="43815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5" name="云形 4"/>
          <p:cNvSpPr/>
          <p:nvPr/>
        </p:nvSpPr>
        <p:spPr bwMode="auto">
          <a:xfrm>
            <a:off x="179512" y="2132856"/>
            <a:ext cx="2592288" cy="1440160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这部分李越老师讲过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13287"/>
            <a:ext cx="2044452" cy="254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3" y="836762"/>
            <a:ext cx="8229600" cy="1008062"/>
          </a:xfrm>
        </p:spPr>
        <p:txBody>
          <a:bodyPr/>
          <a:lstStyle/>
          <a:p>
            <a:r>
              <a:rPr lang="zh-CN" altLang="en-US" dirty="0" smtClean="0"/>
              <a:t>           您知道这些过滤器的奥秘吗？</a:t>
            </a:r>
            <a:endParaRPr lang="zh-CN" altLang="en-US" dirty="0"/>
          </a:p>
        </p:txBody>
      </p:sp>
      <p:sp>
        <p:nvSpPr>
          <p:cNvPr id="4" name="标题 1"/>
          <p:cNvSpPr txBox="1">
            <a:spLocks/>
          </p:cNvSpPr>
          <p:nvPr/>
        </p:nvSpPr>
        <p:spPr bwMode="gray">
          <a:xfrm>
            <a:off x="1043608" y="1844824"/>
            <a:ext cx="82296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还有其它的文献筛选工具吗？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924944"/>
            <a:ext cx="8820472" cy="1415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5013176"/>
            <a:ext cx="324817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4581128"/>
            <a:ext cx="138112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6971" y="4417665"/>
            <a:ext cx="1228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7704" y="4509120"/>
            <a:ext cx="11049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02780" y="6021288"/>
            <a:ext cx="1017092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3968" y="5976664"/>
            <a:ext cx="1186273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28184" y="6021288"/>
            <a:ext cx="1139974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08062"/>
          </a:xfrm>
        </p:spPr>
        <p:txBody>
          <a:bodyPr/>
          <a:lstStyle/>
          <a:p>
            <a:r>
              <a:rPr lang="zh-CN" altLang="en-US" dirty="0" smtClean="0"/>
              <a:t>评价医学文献是个复杂的过程</a:t>
            </a:r>
            <a:endParaRPr lang="zh-CN" altLang="en-US" dirty="0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267744" y="6381328"/>
            <a:ext cx="6425381" cy="21602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54702" rIns="90000" bIns="4500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Academic Emergency </a:t>
            </a:r>
            <a:r>
              <a:rPr kumimoji="0" lang="en-GB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Medicine    </a:t>
            </a:r>
            <a:r>
              <a:rPr kumimoji="0" lang="en-GB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hlinkClick r:id="rId2"/>
              </a:rPr>
              <a:t>Volume </a:t>
            </a: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hlinkClick r:id="rId2"/>
              </a:rPr>
              <a:t>18, Issue 11, </a:t>
            </a: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pages 1193-1200, 17 NOV </a:t>
            </a:r>
            <a:r>
              <a:rPr kumimoji="0" lang="en-GB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2011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hlinkClick r:id="rId3"/>
            </a:endParaRP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268760"/>
            <a:ext cx="5832648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 11"/>
          <p:cNvSpPr/>
          <p:nvPr/>
        </p:nvSpPr>
        <p:spPr bwMode="auto">
          <a:xfrm>
            <a:off x="6228184" y="1844824"/>
            <a:ext cx="1872208" cy="43204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ts val="32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选择期刊</a:t>
            </a:r>
          </a:p>
        </p:txBody>
      </p:sp>
      <p:sp>
        <p:nvSpPr>
          <p:cNvPr id="13" name="矩形 12"/>
          <p:cNvSpPr/>
          <p:nvPr/>
        </p:nvSpPr>
        <p:spPr bwMode="auto">
          <a:xfrm>
            <a:off x="6228184" y="2708920"/>
            <a:ext cx="1872208" cy="43204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ts val="32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选择论文</a:t>
            </a:r>
          </a:p>
        </p:txBody>
      </p:sp>
      <p:sp>
        <p:nvSpPr>
          <p:cNvPr id="14" name="矩形 13"/>
          <p:cNvSpPr/>
          <p:nvPr/>
        </p:nvSpPr>
        <p:spPr bwMode="auto">
          <a:xfrm>
            <a:off x="6228184" y="3645024"/>
            <a:ext cx="1872208" cy="43204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ts val="32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阅读评价</a:t>
            </a:r>
          </a:p>
        </p:txBody>
      </p:sp>
      <p:sp>
        <p:nvSpPr>
          <p:cNvPr id="15" name="矩形 14"/>
          <p:cNvSpPr/>
          <p:nvPr/>
        </p:nvSpPr>
        <p:spPr bwMode="auto">
          <a:xfrm>
            <a:off x="6228184" y="4581128"/>
            <a:ext cx="1872208" cy="43204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ts val="32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itchFamily="2" charset="-122"/>
                <a:ea typeface="宋体" pitchFamily="2" charset="-122"/>
              </a:rPr>
              <a:t>评级</a:t>
            </a:r>
          </a:p>
        </p:txBody>
      </p:sp>
      <p:cxnSp>
        <p:nvCxnSpPr>
          <p:cNvPr id="17" name="直接箭头连接符 16"/>
          <p:cNvCxnSpPr>
            <a:stCxn id="12" idx="2"/>
            <a:endCxn id="13" idx="0"/>
          </p:cNvCxnSpPr>
          <p:nvPr/>
        </p:nvCxnSpPr>
        <p:spPr bwMode="auto">
          <a:xfrm>
            <a:off x="7164288" y="2276872"/>
            <a:ext cx="0" cy="43204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13" idx="2"/>
            <a:endCxn id="14" idx="0"/>
          </p:cNvCxnSpPr>
          <p:nvPr/>
        </p:nvCxnSpPr>
        <p:spPr bwMode="auto">
          <a:xfrm>
            <a:off x="7164288" y="3140968"/>
            <a:ext cx="0" cy="504056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stCxn id="14" idx="2"/>
            <a:endCxn id="15" idx="0"/>
          </p:cNvCxnSpPr>
          <p:nvPr/>
        </p:nvCxnSpPr>
        <p:spPr bwMode="auto">
          <a:xfrm>
            <a:off x="7164288" y="4077072"/>
            <a:ext cx="0" cy="504056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方法：阅读全文评价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内容评价指标</a:t>
            </a:r>
            <a:endParaRPr lang="en-US" altLang="zh-CN" dirty="0" smtClean="0"/>
          </a:p>
          <a:p>
            <a:pPr lvl="1" eaLnBrk="1" hangingPunct="1"/>
            <a:r>
              <a:rPr lang="zh-CN" altLang="en-US" dirty="0" smtClean="0"/>
              <a:t>适用性</a:t>
            </a:r>
            <a:endParaRPr lang="en-US" altLang="zh-CN" dirty="0" smtClean="0"/>
          </a:p>
          <a:p>
            <a:pPr lvl="2" eaLnBrk="1" hangingPunct="1"/>
            <a:r>
              <a:rPr lang="zh-CN" altLang="en-US" dirty="0" smtClean="0"/>
              <a:t>是否实用？</a:t>
            </a:r>
          </a:p>
          <a:p>
            <a:pPr lvl="1" eaLnBrk="1" hangingPunct="1"/>
            <a:r>
              <a:rPr lang="zh-CN" altLang="en-US" dirty="0" smtClean="0"/>
              <a:t>科学性</a:t>
            </a:r>
            <a:endParaRPr lang="en-US" altLang="zh-CN" dirty="0" smtClean="0"/>
          </a:p>
          <a:p>
            <a:pPr lvl="2" eaLnBrk="1" hangingPunct="1"/>
            <a:r>
              <a:rPr lang="zh-CN" altLang="en-US" dirty="0" smtClean="0"/>
              <a:t>是否准确、真实、可靠？</a:t>
            </a:r>
            <a:endParaRPr lang="en-US" altLang="zh-CN" dirty="0" smtClean="0"/>
          </a:p>
          <a:p>
            <a:pPr lvl="1" eaLnBrk="1" hangingPunct="1"/>
            <a:r>
              <a:rPr lang="zh-CN" altLang="en-US" dirty="0" smtClean="0"/>
              <a:t>先进性（新颖性）</a:t>
            </a:r>
          </a:p>
          <a:p>
            <a:pPr lvl="2" eaLnBrk="1" hangingPunct="1"/>
            <a:r>
              <a:rPr lang="zh-CN" altLang="en-US" dirty="0" smtClean="0"/>
              <a:t>新方法？新理论？新技术 ？</a:t>
            </a:r>
            <a:endParaRPr lang="en-US" altLang="zh-CN" dirty="0" smtClean="0"/>
          </a:p>
          <a:p>
            <a:pPr lvl="2" eaLnBrk="1" hangingPunct="1"/>
            <a:r>
              <a:rPr lang="zh-CN" altLang="en-US" dirty="0" smtClean="0"/>
              <a:t>时效性</a:t>
            </a:r>
            <a:r>
              <a:rPr lang="en-US" altLang="zh-CN" dirty="0" smtClean="0"/>
              <a:t>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CN" altLang="en-US" dirty="0" smtClean="0"/>
              <a:t>   有专家曾说过：“ </a:t>
            </a:r>
            <a:r>
              <a:rPr lang="zh-CN" altLang="en-US" dirty="0" smtClean="0">
                <a:solidFill>
                  <a:srgbClr val="FF0000"/>
                </a:solidFill>
              </a:rPr>
              <a:t>唯一衡量论文质量的方法</a:t>
            </a:r>
            <a:r>
              <a:rPr lang="zh-CN" altLang="en-US" dirty="0" smtClean="0"/>
              <a:t>就是：人们应该</a:t>
            </a:r>
            <a:r>
              <a:rPr lang="zh-CN" altLang="en-US" dirty="0" smtClean="0">
                <a:solidFill>
                  <a:srgbClr val="7030A0"/>
                </a:solidFill>
              </a:rPr>
              <a:t>完整地阅读全文</a:t>
            </a:r>
            <a:r>
              <a:rPr lang="zh-CN" altLang="en-US" dirty="0" smtClean="0"/>
              <a:t>，然后</a:t>
            </a:r>
            <a:r>
              <a:rPr lang="zh-CN" altLang="en-US" dirty="0" smtClean="0">
                <a:solidFill>
                  <a:srgbClr val="7030A0"/>
                </a:solidFill>
              </a:rPr>
              <a:t>由自己来做出判断</a:t>
            </a:r>
            <a:r>
              <a:rPr lang="zh-CN" altLang="en-US" dirty="0" smtClean="0"/>
              <a:t>。值得一提的是，对于很多严肃的科学期刊而言，除了</a:t>
            </a:r>
            <a:r>
              <a:rPr lang="zh-CN" altLang="en-US" dirty="0" smtClean="0">
                <a:solidFill>
                  <a:srgbClr val="7030A0"/>
                </a:solidFill>
              </a:rPr>
              <a:t>极少数</a:t>
            </a:r>
            <a:r>
              <a:rPr lang="zh-CN" altLang="en-US" dirty="0" smtClean="0"/>
              <a:t>该领域的</a:t>
            </a:r>
            <a:r>
              <a:rPr lang="zh-CN" altLang="en-US" dirty="0" smtClean="0">
                <a:solidFill>
                  <a:srgbClr val="7030A0"/>
                </a:solidFill>
              </a:rPr>
              <a:t>专业人士</a:t>
            </a:r>
            <a:r>
              <a:rPr lang="zh-CN" altLang="en-US" dirty="0" smtClean="0"/>
              <a:t>外，其他人或许</a:t>
            </a:r>
            <a:r>
              <a:rPr lang="zh-CN" altLang="en-US" dirty="0" smtClean="0">
                <a:solidFill>
                  <a:srgbClr val="7030A0"/>
                </a:solidFill>
              </a:rPr>
              <a:t>很少</a:t>
            </a:r>
            <a:r>
              <a:rPr lang="zh-CN" altLang="en-US" dirty="0" smtClean="0"/>
              <a:t>有兴趣把全文读完。</a:t>
            </a:r>
            <a:r>
              <a:rPr lang="en-US" altLang="zh-CN" dirty="0" smtClean="0"/>
              <a:t>”</a:t>
            </a:r>
          </a:p>
          <a:p>
            <a:pPr algn="r">
              <a:buNone/>
            </a:pPr>
            <a:r>
              <a:rPr lang="en-US" altLang="zh-CN" dirty="0" smtClean="0"/>
              <a:t>      </a:t>
            </a:r>
            <a:r>
              <a:rPr lang="en-US" altLang="zh-CN" sz="2000" b="0" dirty="0" smtClean="0">
                <a:effectLst/>
              </a:rPr>
              <a:t>——2016</a:t>
            </a:r>
            <a:r>
              <a:rPr lang="zh-CN" altLang="en-US" sz="2000" b="0" dirty="0" smtClean="0">
                <a:effectLst/>
              </a:rPr>
              <a:t>年</a:t>
            </a:r>
            <a:r>
              <a:rPr lang="en-US" altLang="zh-CN" sz="2000" b="0" dirty="0" smtClean="0">
                <a:effectLst/>
              </a:rPr>
              <a:t>11</a:t>
            </a:r>
            <a:r>
              <a:rPr lang="zh-CN" altLang="en-US" sz="2000" b="0" dirty="0" smtClean="0">
                <a:effectLst/>
              </a:rPr>
              <a:t>月</a:t>
            </a:r>
            <a:r>
              <a:rPr lang="en-US" altLang="zh-CN" sz="2000" b="0" dirty="0" smtClean="0">
                <a:effectLst/>
              </a:rPr>
              <a:t>15</a:t>
            </a:r>
            <a:r>
              <a:rPr lang="zh-CN" altLang="en-US" sz="2000" b="0" dirty="0" smtClean="0">
                <a:effectLst/>
              </a:rPr>
              <a:t>日</a:t>
            </a:r>
            <a:r>
              <a:rPr lang="zh-CN" altLang="en-US" sz="2000" dirty="0" smtClean="0">
                <a:effectLst/>
              </a:rPr>
              <a:t>科学网博客</a:t>
            </a:r>
            <a:r>
              <a:rPr lang="en-US" altLang="zh-CN" sz="2000" b="0" dirty="0" smtClean="0">
                <a:effectLst/>
              </a:rPr>
              <a:t>《</a:t>
            </a:r>
            <a:r>
              <a:rPr lang="zh-CN" altLang="en-US" sz="2000" b="0" dirty="0" smtClean="0">
                <a:effectLst/>
              </a:rPr>
              <a:t>学术界过度着迷影响因子</a:t>
            </a:r>
            <a:r>
              <a:rPr lang="en-US" altLang="zh-CN" sz="2000" b="0" dirty="0" smtClean="0">
                <a:effectLst/>
              </a:rPr>
              <a:t>》</a:t>
            </a:r>
            <a:r>
              <a:rPr lang="en-US" altLang="zh-CN" sz="2400" b="0" dirty="0" smtClean="0"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en-US" altLang="zh-CN" sz="2400" b="0" dirty="0" err="1" smtClean="0">
                <a:latin typeface="Times New Roman" pitchFamily="18" charset="0"/>
                <a:cs typeface="Times New Roman" pitchFamily="18" charset="0"/>
              </a:rPr>
              <a:t>blog.sciencenet.cn</a:t>
            </a:r>
            <a:r>
              <a:rPr lang="en-US" altLang="zh-CN" sz="2400" b="0" dirty="0" smtClean="0">
                <a:latin typeface="Times New Roman" pitchFamily="18" charset="0"/>
                <a:cs typeface="Times New Roman" pitchFamily="18" charset="0"/>
              </a:rPr>
              <a:t>/blog-681387-</a:t>
            </a:r>
            <a:r>
              <a:rPr lang="en-US" altLang="zh-CN" sz="2400" b="0" dirty="0" err="1" smtClean="0">
                <a:latin typeface="Times New Roman" pitchFamily="18" charset="0"/>
                <a:cs typeface="Times New Roman" pitchFamily="18" charset="0"/>
              </a:rPr>
              <a:t>1014880.html</a:t>
            </a:r>
            <a:endParaRPr lang="zh-CN" altLang="en-US" sz="24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备选方法：依赖第三方评价结果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基于内容的评价结果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专家意见（</a:t>
            </a:r>
            <a:r>
              <a:rPr lang="en-US" altLang="zh-CN" dirty="0" err="1" smtClean="0"/>
              <a:t>F1000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dirty="0" smtClean="0"/>
              <a:t>基于外在形式的评价结果</a:t>
            </a:r>
            <a:endParaRPr lang="en-US" altLang="zh-CN" dirty="0" smtClean="0"/>
          </a:p>
          <a:p>
            <a:pPr lvl="1">
              <a:lnSpc>
                <a:spcPct val="150000"/>
              </a:lnSpc>
            </a:pPr>
            <a:r>
              <a:rPr lang="zh-CN" altLang="en-US" dirty="0" smtClean="0"/>
              <a:t>被引次数（引文数据库：</a:t>
            </a:r>
            <a:r>
              <a:rPr lang="en-US" altLang="zh-CN" dirty="0" smtClean="0"/>
              <a:t>SCI</a:t>
            </a:r>
            <a:r>
              <a:rPr lang="zh-CN" altLang="en-US" dirty="0" smtClean="0"/>
              <a:t>、</a:t>
            </a:r>
            <a:r>
              <a:rPr lang="en-US" altLang="zh-CN" dirty="0" smtClean="0"/>
              <a:t>Scopus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>
              <a:lnSpc>
                <a:spcPct val="150000"/>
              </a:lnSpc>
            </a:pPr>
            <a:r>
              <a:rPr lang="zh-CN" altLang="en-US" dirty="0" smtClean="0"/>
              <a:t>核心期刊（权威数据库收录期刊：</a:t>
            </a:r>
            <a:r>
              <a:rPr lang="en-US" altLang="zh-CN" dirty="0" smtClean="0"/>
              <a:t>SCI</a:t>
            </a:r>
            <a:r>
              <a:rPr lang="zh-CN" altLang="en-US" dirty="0" smtClean="0"/>
              <a:t>期刊）</a:t>
            </a:r>
            <a:endParaRPr lang="en-US" altLang="zh-CN" dirty="0" smtClean="0"/>
          </a:p>
          <a:p>
            <a:pPr lvl="1">
              <a:lnSpc>
                <a:spcPct val="150000"/>
              </a:lnSpc>
            </a:pPr>
            <a:r>
              <a:rPr lang="en-US" altLang="zh-CN" dirty="0" err="1" smtClean="0"/>
              <a:t>JCR</a:t>
            </a:r>
            <a:r>
              <a:rPr lang="zh-CN" altLang="en-US" dirty="0" smtClean="0"/>
              <a:t>期刊影响因子、期刊等级</a:t>
            </a:r>
            <a:r>
              <a:rPr lang="en-US" altLang="zh-CN" dirty="0" err="1" smtClean="0"/>
              <a:t>SJR</a:t>
            </a:r>
            <a:r>
              <a:rPr lang="zh-CN" altLang="en-US" dirty="0" smtClean="0"/>
              <a:t>、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Altmetric</a:t>
            </a:r>
            <a:r>
              <a:rPr lang="zh-CN" altLang="en-US" dirty="0" smtClean="0"/>
              <a:t>等其它一些评价指标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备选方法一：看</a:t>
            </a:r>
            <a:r>
              <a:rPr lang="en-US" altLang="zh-CN" dirty="0" err="1" smtClean="0"/>
              <a:t>F1000</a:t>
            </a:r>
            <a:r>
              <a:rPr lang="zh-CN" altLang="en-US" dirty="0" smtClean="0"/>
              <a:t>论文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800" dirty="0" err="1" smtClean="0"/>
              <a:t>F1000</a:t>
            </a:r>
            <a:r>
              <a:rPr lang="en-US" altLang="zh-CN" sz="2800" dirty="0" smtClean="0"/>
              <a:t>: Faculty of 1000, </a:t>
            </a:r>
            <a:r>
              <a:rPr lang="zh-CN" altLang="en-US" sz="2800" dirty="0" smtClean="0"/>
              <a:t>千名科学家</a:t>
            </a:r>
            <a:endParaRPr lang="en-US" altLang="zh-CN" sz="2800" dirty="0" smtClean="0">
              <a:ea typeface="楷体_GB2312" pitchFamily="49" charset="-122"/>
            </a:endParaRPr>
          </a:p>
          <a:p>
            <a:r>
              <a:rPr lang="zh-CN" altLang="en-US" sz="2800" dirty="0" smtClean="0">
                <a:ea typeface="楷体_GB2312" pitchFamily="49" charset="-122"/>
              </a:rPr>
              <a:t>英国</a:t>
            </a:r>
            <a:r>
              <a:rPr lang="en-US" altLang="zh-CN" sz="2800" dirty="0" err="1" smtClean="0">
                <a:ea typeface="楷体_GB2312" pitchFamily="49" charset="-122"/>
              </a:rPr>
              <a:t>BioMed</a:t>
            </a:r>
            <a:r>
              <a:rPr lang="en-US" altLang="zh-CN" sz="2800" dirty="0" smtClean="0">
                <a:ea typeface="楷体_GB2312" pitchFamily="49" charset="-122"/>
              </a:rPr>
              <a:t> Central</a:t>
            </a:r>
            <a:r>
              <a:rPr lang="zh-CN" altLang="en-US" sz="2800" dirty="0" smtClean="0">
                <a:ea typeface="楷体_GB2312" pitchFamily="49" charset="-122"/>
              </a:rPr>
              <a:t>于</a:t>
            </a:r>
            <a:r>
              <a:rPr lang="en-US" altLang="zh-CN" sz="2800" dirty="0" smtClean="0">
                <a:ea typeface="楷体_GB2312" pitchFamily="49" charset="-122"/>
              </a:rPr>
              <a:t>2002</a:t>
            </a:r>
            <a:r>
              <a:rPr lang="zh-CN" altLang="en-US" sz="2800" dirty="0" smtClean="0">
                <a:ea typeface="楷体_GB2312" pitchFamily="49" charset="-122"/>
              </a:rPr>
              <a:t>年开始推出</a:t>
            </a:r>
            <a:endParaRPr lang="en-US" altLang="zh-CN" sz="2800" dirty="0" smtClean="0">
              <a:ea typeface="楷体_GB2312" pitchFamily="49" charset="-122"/>
            </a:endParaRPr>
          </a:p>
          <a:p>
            <a:r>
              <a:rPr lang="zh-CN" altLang="en-US" sz="2800" dirty="0" smtClean="0">
                <a:ea typeface="楷体_GB2312" pitchFamily="49" charset="-122"/>
              </a:rPr>
              <a:t>来自美国哈佛大学和英国剑桥大学等著名学府的医学专家对</a:t>
            </a:r>
            <a:r>
              <a:rPr lang="en-US" altLang="zh-CN" sz="2800" dirty="0" err="1" smtClean="0">
                <a:ea typeface="楷体_GB2312" pitchFamily="49" charset="-122"/>
              </a:rPr>
              <a:t>PubMed</a:t>
            </a:r>
            <a:r>
              <a:rPr lang="zh-CN" altLang="en-US" sz="2800" dirty="0" smtClean="0">
                <a:ea typeface="楷体_GB2312" pitchFamily="49" charset="-122"/>
              </a:rPr>
              <a:t>收录的全部文章进行筛选，挑选并推荐其中重要的文章</a:t>
            </a:r>
            <a:endParaRPr lang="en-US" altLang="zh-CN" sz="2800" dirty="0" smtClean="0">
              <a:ea typeface="楷体_GB2312" pitchFamily="49" charset="-122"/>
            </a:endParaRPr>
          </a:p>
          <a:p>
            <a:r>
              <a:rPr lang="zh-CN" altLang="en-US" sz="2800" dirty="0" smtClean="0">
                <a:ea typeface="楷体_GB2312" pitchFamily="49" charset="-122"/>
              </a:rPr>
              <a:t>事后评议的方式</a:t>
            </a:r>
            <a:r>
              <a:rPr lang="en-US" altLang="zh-CN" sz="2800" dirty="0" smtClean="0">
                <a:ea typeface="楷体_GB2312" pitchFamily="49" charset="-122"/>
              </a:rPr>
              <a:t>(post publication peer review)</a:t>
            </a:r>
          </a:p>
          <a:p>
            <a:r>
              <a:rPr lang="zh-CN" altLang="en-US" sz="2800" dirty="0" smtClean="0">
                <a:ea typeface="楷体_GB2312" pitchFamily="49" charset="-122"/>
              </a:rPr>
              <a:t>论文推荐的等级：</a:t>
            </a:r>
            <a:r>
              <a:rPr lang="en-US" altLang="zh-CN" sz="2800" dirty="0" err="1" smtClean="0">
                <a:ea typeface="楷体_GB2312" pitchFamily="49" charset="-122"/>
              </a:rPr>
              <a:t>F1000</a:t>
            </a:r>
            <a:r>
              <a:rPr lang="zh-CN" altLang="en-US" sz="2800" dirty="0" smtClean="0">
                <a:ea typeface="楷体_GB2312" pitchFamily="49" charset="-122"/>
              </a:rPr>
              <a:t>因子（</a:t>
            </a:r>
            <a:r>
              <a:rPr lang="en-US" altLang="zh-CN" sz="2800" dirty="0" err="1" smtClean="0">
                <a:ea typeface="楷体_GB2312" pitchFamily="49" charset="-122"/>
              </a:rPr>
              <a:t>F1000</a:t>
            </a:r>
            <a:r>
              <a:rPr lang="en-US" altLang="zh-CN" sz="2800" dirty="0" smtClean="0">
                <a:ea typeface="楷体_GB2312" pitchFamily="49" charset="-122"/>
              </a:rPr>
              <a:t> Article Factor,</a:t>
            </a:r>
            <a:r>
              <a:rPr lang="zh-CN" altLang="en-US" sz="2800" dirty="0" smtClean="0">
                <a:ea typeface="楷体_GB2312" pitchFamily="49" charset="-122"/>
              </a:rPr>
              <a:t> </a:t>
            </a:r>
            <a:r>
              <a:rPr lang="en-US" altLang="zh-CN" sz="2800" dirty="0" err="1" smtClean="0">
                <a:ea typeface="楷体_GB2312" pitchFamily="49" charset="-122"/>
              </a:rPr>
              <a:t>Ffa</a:t>
            </a:r>
            <a:r>
              <a:rPr lang="en-US" altLang="zh-CN" sz="2800" dirty="0" smtClean="0">
                <a:ea typeface="楷体_GB2312" pitchFamily="49" charset="-122"/>
              </a:rPr>
              <a:t>)</a:t>
            </a:r>
            <a:r>
              <a:rPr lang="zh-CN" altLang="en-US" sz="2800" dirty="0" smtClean="0">
                <a:ea typeface="楷体_GB2312" pitchFamily="49" charset="-122"/>
              </a:rPr>
              <a:t>：</a:t>
            </a:r>
            <a:endParaRPr lang="zh-CN" alt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http://f1000.com/</a:t>
            </a:r>
            <a:endParaRPr lang="zh-CN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743" y="1557338"/>
            <a:ext cx="7636739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352928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7858125" cy="6426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线形标注 1(带强调线) 6"/>
          <p:cNvSpPr/>
          <p:nvPr/>
        </p:nvSpPr>
        <p:spPr bwMode="auto">
          <a:xfrm>
            <a:off x="6660232" y="4221088"/>
            <a:ext cx="1728192" cy="432048"/>
          </a:xfrm>
          <a:prstGeom prst="accentCallout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ts val="32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标签</a:t>
            </a:r>
          </a:p>
        </p:txBody>
      </p:sp>
      <p:sp>
        <p:nvSpPr>
          <p:cNvPr id="9" name="线形标注 1(无边框) 8"/>
          <p:cNvSpPr/>
          <p:nvPr/>
        </p:nvSpPr>
        <p:spPr bwMode="auto">
          <a:xfrm>
            <a:off x="3203848" y="3212976"/>
            <a:ext cx="1152128" cy="360040"/>
          </a:xfrm>
          <a:prstGeom prst="callout1">
            <a:avLst>
              <a:gd name="adj1" fmla="val 18750"/>
              <a:gd name="adj2" fmla="val -8333"/>
              <a:gd name="adj3" fmla="val 99272"/>
              <a:gd name="adj4" fmla="val -42054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ts val="32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评分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82005"/>
            <a:ext cx="6304598" cy="6375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1325" y="1045442"/>
            <a:ext cx="6162675" cy="5812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线形标注 2 5"/>
          <p:cNvSpPr/>
          <p:nvPr/>
        </p:nvSpPr>
        <p:spPr bwMode="auto">
          <a:xfrm>
            <a:off x="7308304" y="2996952"/>
            <a:ext cx="1835696" cy="432048"/>
          </a:xfrm>
          <a:prstGeom prst="borderCallout2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ts val="32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专家的评语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0"/>
            <a:ext cx="5712768" cy="436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2492896"/>
            <a:ext cx="6482539" cy="436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线形标注 1(无边框) 5"/>
          <p:cNvSpPr/>
          <p:nvPr/>
        </p:nvSpPr>
        <p:spPr bwMode="auto">
          <a:xfrm>
            <a:off x="4572000" y="4077072"/>
            <a:ext cx="2339752" cy="792088"/>
          </a:xfrm>
          <a:prstGeom prst="callout1">
            <a:avLst>
              <a:gd name="adj1" fmla="val 31784"/>
              <a:gd name="adj2" fmla="val 100085"/>
              <a:gd name="adj3" fmla="val -58279"/>
              <a:gd name="adj4" fmla="val 119482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ts val="32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点击查看</a:t>
            </a:r>
            <a:r>
              <a:rPr lang="en-US" altLang="zh-CN" sz="2400" dirty="0" err="1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F1000</a:t>
            </a:r>
            <a:r>
              <a:rPr lang="zh-CN" altLang="en-US" sz="24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的详细信息</a:t>
            </a:r>
          </a:p>
        </p:txBody>
      </p:sp>
      <p:cxnSp>
        <p:nvCxnSpPr>
          <p:cNvPr id="8" name="直接箭头连接符 7"/>
          <p:cNvCxnSpPr/>
          <p:nvPr/>
        </p:nvCxnSpPr>
        <p:spPr bwMode="auto">
          <a:xfrm>
            <a:off x="4644008" y="1340768"/>
            <a:ext cx="1656184" cy="1584176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备选方法二：看被引次数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研究成果得到后来的研究者的认可，成为参考文献，即被后人引用的次数</a:t>
            </a:r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708920"/>
            <a:ext cx="6481712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 b="39159"/>
          <a:stretch>
            <a:fillRect/>
          </a:stretch>
        </p:blipFill>
        <p:spPr bwMode="auto">
          <a:xfrm>
            <a:off x="3076575" y="4509120"/>
            <a:ext cx="6067425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哪里可以查到论文的被引次数？</a:t>
            </a:r>
            <a:endParaRPr lang="zh-CN" alt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132856"/>
            <a:ext cx="385454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132856"/>
            <a:ext cx="432048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云形 7"/>
          <p:cNvSpPr/>
          <p:nvPr/>
        </p:nvSpPr>
        <p:spPr bwMode="auto">
          <a:xfrm>
            <a:off x="4644008" y="5013176"/>
            <a:ext cx="2232248" cy="1440160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这么多！？</a:t>
            </a:r>
            <a:endParaRPr lang="en-US" altLang="zh-CN" sz="2400" dirty="0" smtClean="0">
              <a:solidFill>
                <a:schemeClr val="accent1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412776"/>
            <a:ext cx="7560839" cy="5095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Web of Science(SCI)</a:t>
            </a:r>
            <a:endParaRPr lang="zh-CN" altLang="en-US" dirty="0"/>
          </a:p>
        </p:txBody>
      </p:sp>
      <p:sp>
        <p:nvSpPr>
          <p:cNvPr id="6" name="椭圆 5"/>
          <p:cNvSpPr/>
          <p:nvPr/>
        </p:nvSpPr>
        <p:spPr bwMode="auto">
          <a:xfrm>
            <a:off x="7092280" y="2708920"/>
            <a:ext cx="1296144" cy="3816424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ts val="32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0"/>
            <a:ext cx="1781175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云形 6"/>
          <p:cNvSpPr/>
          <p:nvPr/>
        </p:nvSpPr>
        <p:spPr bwMode="auto">
          <a:xfrm>
            <a:off x="0" y="4437112"/>
            <a:ext cx="2592288" cy="1440160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评估常用</a:t>
            </a:r>
            <a:r>
              <a:rPr lang="en-US" altLang="zh-CN" sz="24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/>
            </a:r>
            <a:br>
              <a:rPr lang="en-US" altLang="zh-CN" sz="24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</a:br>
            <a:r>
              <a:rPr lang="en-US" altLang="zh-CN" sz="24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SCI</a:t>
            </a:r>
            <a:r>
              <a:rPr lang="zh-CN" altLang="en-US" sz="24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引用次数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22" y="1557338"/>
            <a:ext cx="8087182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Scopus</a:t>
            </a:r>
            <a:endParaRPr lang="zh-CN" altLang="en-US" dirty="0"/>
          </a:p>
        </p:txBody>
      </p:sp>
      <p:sp>
        <p:nvSpPr>
          <p:cNvPr id="5" name="椭圆 4"/>
          <p:cNvSpPr/>
          <p:nvPr/>
        </p:nvSpPr>
        <p:spPr bwMode="auto">
          <a:xfrm>
            <a:off x="7740352" y="3140968"/>
            <a:ext cx="1080120" cy="3168352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ts val="32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0"/>
            <a:ext cx="2425824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云形 5"/>
          <p:cNvSpPr/>
          <p:nvPr/>
        </p:nvSpPr>
        <p:spPr bwMode="auto">
          <a:xfrm>
            <a:off x="0" y="4437112"/>
            <a:ext cx="2592288" cy="1440160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宋体" pitchFamily="2" charset="-122"/>
                <a:ea typeface="宋体" pitchFamily="2" charset="-122"/>
              </a:rPr>
              <a:t>全院开通的数据库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Google Scholar</a:t>
            </a:r>
            <a:endParaRPr lang="zh-CN" alt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779832"/>
            <a:ext cx="6264696" cy="452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云形 4"/>
          <p:cNvSpPr/>
          <p:nvPr/>
        </p:nvSpPr>
        <p:spPr bwMode="auto">
          <a:xfrm>
            <a:off x="179512" y="2132856"/>
            <a:ext cx="2880320" cy="1656184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切记：一定要核对施引文献全文！</a:t>
            </a:r>
            <a:endParaRPr lang="en-US" altLang="zh-CN" sz="2400" dirty="0" smtClean="0">
              <a:solidFill>
                <a:schemeClr val="accent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3419872" y="3645024"/>
            <a:ext cx="792088" cy="288032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ts val="32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zh-CN" altLang="en-US" sz="2400" dirty="0" smtClean="0">
              <a:solidFill>
                <a:schemeClr val="accent1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1340768"/>
            <a:ext cx="619268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575048" y="5373216"/>
            <a:ext cx="8245424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0" dirty="0" smtClean="0">
                <a:latin typeface="Ebrima" pitchFamily="2" charset="0"/>
                <a:ea typeface="Ebrima" pitchFamily="2" charset="0"/>
                <a:cs typeface="Ebrima" pitchFamily="2" charset="0"/>
              </a:rPr>
              <a:t>Patel, V. M., H. </a:t>
            </a:r>
            <a:r>
              <a:rPr lang="en-US" altLang="zh-CN" sz="1400" b="0" dirty="0" err="1" smtClean="0">
                <a:latin typeface="Ebrima" pitchFamily="2" charset="0"/>
                <a:ea typeface="Ebrima" pitchFamily="2" charset="0"/>
                <a:cs typeface="Ebrima" pitchFamily="2" charset="0"/>
              </a:rPr>
              <a:t>Ashrafian</a:t>
            </a:r>
            <a:r>
              <a:rPr lang="en-US" altLang="zh-CN" sz="1400" b="0" dirty="0" smtClean="0">
                <a:latin typeface="Ebrima" pitchFamily="2" charset="0"/>
                <a:ea typeface="Ebrima" pitchFamily="2" charset="0"/>
                <a:cs typeface="Ebrima" pitchFamily="2" charset="0"/>
              </a:rPr>
              <a:t>, et al. (2011). "How has healthcare research performance been assessed?: a systematic review." </a:t>
            </a:r>
            <a:r>
              <a:rPr lang="en-US" altLang="zh-CN" sz="1400" b="0" u="sng" dirty="0" smtClean="0">
                <a:latin typeface="Ebrima" pitchFamily="2" charset="0"/>
                <a:ea typeface="Ebrima" pitchFamily="2" charset="0"/>
                <a:cs typeface="Ebrima" pitchFamily="2" charset="0"/>
              </a:rPr>
              <a:t>J R Soc Med 104(6): 251-261.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83568" y="476672"/>
            <a:ext cx="7776000" cy="576064"/>
          </a:xfrm>
        </p:spPr>
        <p:txBody>
          <a:bodyPr>
            <a:noAutofit/>
          </a:bodyPr>
          <a:lstStyle/>
          <a:p>
            <a:r>
              <a:rPr lang="en-US" altLang="zh-CN" sz="2800" b="1" dirty="0" smtClean="0"/>
              <a:t>Web of Science/Scopus/Google Scholar</a:t>
            </a:r>
            <a:r>
              <a:rPr lang="zh-CN" altLang="en-US" sz="2800" dirty="0" smtClean="0"/>
              <a:t>的比较</a:t>
            </a:r>
            <a:endParaRPr lang="zh-CN" altLang="en-US" sz="2800" dirty="0"/>
          </a:p>
        </p:txBody>
      </p:sp>
      <p:sp>
        <p:nvSpPr>
          <p:cNvPr id="5" name="云形 4"/>
          <p:cNvSpPr/>
          <p:nvPr/>
        </p:nvSpPr>
        <p:spPr bwMode="auto">
          <a:xfrm>
            <a:off x="216024" y="1916832"/>
            <a:ext cx="2771800" cy="2520280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不同的数据得到不同的被引次数，一定要注明数据来源！</a:t>
            </a:r>
            <a:endParaRPr lang="en-US" altLang="zh-CN" sz="2400" dirty="0" smtClean="0">
              <a:solidFill>
                <a:schemeClr val="accent1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除了被引次数，还有</a:t>
            </a:r>
            <a:r>
              <a:rPr lang="en-US" altLang="zh-CN" dirty="0" smtClean="0"/>
              <a:t>……</a:t>
            </a:r>
            <a:endParaRPr lang="zh-CN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16832"/>
            <a:ext cx="4038600" cy="424847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9313" y="1905023"/>
            <a:ext cx="4038600" cy="427191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1484784"/>
            <a:ext cx="2376264" cy="1375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ESI</a:t>
            </a:r>
            <a:r>
              <a:rPr lang="zh-CN" altLang="en-US" dirty="0" smtClean="0"/>
              <a:t>高被引论文与热点论文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7412" name="Picture 4" descr="http://image.sciencenet.cn/album/201605/27/224139m6h7989w6147hk51.png"/>
          <p:cNvPicPr>
            <a:picLocks noChangeAspect="1" noChangeArrowheads="1"/>
          </p:cNvPicPr>
          <p:nvPr/>
        </p:nvPicPr>
        <p:blipFill>
          <a:blip r:embed="rId2" cstate="print"/>
          <a:srcRect l="19775"/>
          <a:stretch>
            <a:fillRect/>
          </a:stretch>
        </p:blipFill>
        <p:spPr bwMode="auto">
          <a:xfrm>
            <a:off x="642910" y="1484784"/>
            <a:ext cx="7824806" cy="524351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基本科学指标（</a:t>
            </a:r>
            <a:r>
              <a:rPr lang="en-US" altLang="zh-CN" smtClean="0"/>
              <a:t>ESI</a:t>
            </a:r>
            <a:r>
              <a:rPr lang="zh-CN" altLang="en-US" smtClean="0"/>
              <a:t>）</a:t>
            </a:r>
            <a:r>
              <a:rPr lang="en-US" altLang="zh-CN" smtClean="0"/>
              <a:t/>
            </a:r>
            <a:br>
              <a:rPr lang="en-US" altLang="zh-CN" smtClean="0"/>
            </a:br>
            <a:r>
              <a:rPr lang="en-US" altLang="zh-CN" smtClean="0"/>
              <a:t>Essential Science Indicators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1978925"/>
            <a:ext cx="7772400" cy="4376635"/>
          </a:xfrm>
        </p:spPr>
        <p:txBody>
          <a:bodyPr/>
          <a:lstStyle/>
          <a:p>
            <a:r>
              <a:rPr lang="en-US" altLang="zh-CN" i="1" u="sng" dirty="0" smtClean="0"/>
              <a:t>      </a:t>
            </a:r>
            <a:r>
              <a:rPr lang="en-US" altLang="zh-CN" i="1" u="sng" dirty="0" err="1" smtClean="0"/>
              <a:t>ESI</a:t>
            </a:r>
            <a:r>
              <a:rPr lang="zh-CN" altLang="en-US" i="1" u="sng" dirty="0" smtClean="0"/>
              <a:t>高被引论文</a:t>
            </a:r>
            <a:r>
              <a:rPr lang="en-US" altLang="zh-CN" i="1" u="sng" dirty="0" smtClean="0"/>
              <a:t>:</a:t>
            </a:r>
            <a:r>
              <a:rPr lang="zh-CN" altLang="en-US" dirty="0" smtClean="0"/>
              <a:t>列出在</a:t>
            </a:r>
            <a:r>
              <a:rPr lang="en-US" altLang="zh-CN" dirty="0" smtClean="0"/>
              <a:t>22</a:t>
            </a:r>
            <a:r>
              <a:rPr lang="zh-CN" altLang="en-US" dirty="0" smtClean="0"/>
              <a:t>个学科里被引次数最高的文献</a:t>
            </a:r>
            <a:r>
              <a:rPr lang="en-US" altLang="zh-CN" dirty="0" smtClean="0"/>
              <a:t>. </a:t>
            </a:r>
            <a:r>
              <a:rPr lang="zh-CN" altLang="en-US" dirty="0" smtClean="0"/>
              <a:t>排序列表按照论文被引用次数的高低排在前 </a:t>
            </a:r>
            <a:r>
              <a:rPr lang="en-US" altLang="zh-CN" dirty="0" smtClean="0"/>
              <a:t>1% </a:t>
            </a:r>
            <a:r>
              <a:rPr lang="zh-CN" altLang="en-US" dirty="0" smtClean="0"/>
              <a:t>的论文而给出</a:t>
            </a:r>
          </a:p>
          <a:p>
            <a:r>
              <a:rPr lang="zh-CN" altLang="en-US" i="1" u="sng" dirty="0" smtClean="0"/>
              <a:t>     热点论文</a:t>
            </a:r>
            <a:r>
              <a:rPr lang="en-US" altLang="zh-CN" i="1" u="sng" dirty="0" smtClean="0"/>
              <a:t>: </a:t>
            </a:r>
            <a:r>
              <a:rPr lang="zh-CN" altLang="en-US" dirty="0" smtClean="0"/>
              <a:t>在最近两年里发表的论文中</a:t>
            </a:r>
            <a:r>
              <a:rPr lang="en-US" altLang="zh-CN" dirty="0" smtClean="0"/>
              <a:t>,</a:t>
            </a:r>
            <a:r>
              <a:rPr lang="zh-CN" altLang="en-US" dirty="0" smtClean="0"/>
              <a:t>按照最近两个月里某个学科领域中被引用次数进入前</a:t>
            </a:r>
            <a:r>
              <a:rPr lang="en-US" altLang="zh-CN" dirty="0" smtClean="0"/>
              <a:t>1 ‰ </a:t>
            </a:r>
            <a:r>
              <a:rPr lang="zh-CN" altLang="en-US" dirty="0" smtClean="0"/>
              <a:t>的论文而给出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6477000" y="6416675"/>
            <a:ext cx="1984612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>
                <a:solidFill>
                  <a:srgbClr val="F8F8F8"/>
                </a:solidFill>
              </a:rPr>
              <a:t>2016/10/31</a:t>
            </a:r>
            <a:endParaRPr lang="en-US">
              <a:solidFill>
                <a:srgbClr val="F8F8F8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488907" y="6416675"/>
            <a:ext cx="57889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6D202DD-EAA6-4355-8842-944C09027DB5}" type="slidenum">
              <a:rPr lang="zh-CN" altLang="en-US" smtClean="0">
                <a:solidFill>
                  <a:srgbClr val="F8F8F8"/>
                </a:solidFill>
              </a:rPr>
              <a:pPr>
                <a:defRPr/>
              </a:pPr>
              <a:t>26</a:t>
            </a:fld>
            <a:endParaRPr lang="en-US" altLang="zh-CN">
              <a:solidFill>
                <a:srgbClr val="F8F8F8"/>
              </a:solidFill>
            </a:endParaRPr>
          </a:p>
        </p:txBody>
      </p:sp>
      <p:pic>
        <p:nvPicPr>
          <p:cNvPr id="6" name="Content Placeholder 6" descr="3.jpg"/>
          <p:cNvPicPr>
            <a:picLocks noChangeAspect="1"/>
          </p:cNvPicPr>
          <p:nvPr/>
        </p:nvPicPr>
        <p:blipFill>
          <a:blip r:embed="rId2" cstate="print"/>
          <a:srcRect l="5430" r="77995" b="17194"/>
          <a:stretch>
            <a:fillRect/>
          </a:stretch>
        </p:blipFill>
        <p:spPr bwMode="gray">
          <a:xfrm>
            <a:off x="1187624" y="1772816"/>
            <a:ext cx="648072" cy="64807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pic>
        <p:nvPicPr>
          <p:cNvPr id="7" name="Picture 8" descr="2.jpg"/>
          <p:cNvPicPr>
            <a:picLocks noChangeAspect="1"/>
          </p:cNvPicPr>
          <p:nvPr/>
        </p:nvPicPr>
        <p:blipFill>
          <a:blip r:embed="rId3" cstate="print"/>
          <a:srcRect l="4198" t="10231" r="82389" b="16164"/>
          <a:stretch>
            <a:fillRect/>
          </a:stretch>
        </p:blipFill>
        <p:spPr bwMode="auto">
          <a:xfrm>
            <a:off x="1115616" y="4149080"/>
            <a:ext cx="648072" cy="57606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论文度量指标 </a:t>
            </a:r>
            <a:r>
              <a:rPr lang="en-US" altLang="zh-CN" dirty="0" smtClean="0"/>
              <a:t>-Scopus</a:t>
            </a:r>
            <a:endParaRPr lang="zh-CN" alt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647" y="1484784"/>
            <a:ext cx="7674793" cy="5039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660232" y="2564905"/>
            <a:ext cx="2483768" cy="320087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600" dirty="0" smtClean="0"/>
              <a:t>引文计数</a:t>
            </a:r>
            <a:endParaRPr lang="en-US" altLang="zh-CN" sz="1600" dirty="0" smtClean="0"/>
          </a:p>
          <a:p>
            <a:r>
              <a:rPr lang="zh-CN" altLang="en-US" sz="1600" dirty="0" smtClean="0"/>
              <a:t>领域加权引用影响 </a:t>
            </a:r>
            <a:endParaRPr lang="en-US" altLang="zh-CN" sz="1600" dirty="0" smtClean="0"/>
          </a:p>
          <a:p>
            <a:r>
              <a:rPr lang="zh-CN" altLang="en-US" sz="1600" dirty="0" smtClean="0"/>
              <a:t>引用基准分析</a:t>
            </a:r>
            <a:endParaRPr lang="en-US" altLang="zh-CN" sz="1600" dirty="0" smtClean="0"/>
          </a:p>
          <a:p>
            <a:r>
              <a:rPr lang="zh-CN" altLang="en-US" sz="1600" dirty="0" smtClean="0"/>
              <a:t>学术性活动：</a:t>
            </a:r>
            <a:r>
              <a:rPr lang="en-US" altLang="zh-CN" sz="1600" dirty="0" err="1" smtClean="0">
                <a:latin typeface="Times New Roman" pitchFamily="18" charset="0"/>
                <a:cs typeface="Times New Roman" pitchFamily="18" charset="0"/>
              </a:rPr>
              <a:t>Mendeley</a:t>
            </a:r>
            <a:endParaRPr lang="en-US" altLang="zh-CN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sz="1600" dirty="0" smtClean="0"/>
              <a:t>学术性评论：博客</a:t>
            </a:r>
            <a:endParaRPr lang="en-US" altLang="zh-CN" sz="1600" dirty="0" smtClean="0"/>
          </a:p>
          <a:p>
            <a:r>
              <a:rPr lang="zh-CN" altLang="en-US" sz="1600" dirty="0" smtClean="0"/>
              <a:t>大众传媒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备选方法三：看期刊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i="1" u="sng" dirty="0" smtClean="0"/>
              <a:t>核心期刊</a:t>
            </a:r>
            <a:r>
              <a:rPr lang="zh-CN" altLang="en-US" dirty="0" smtClean="0"/>
              <a:t>：期刊中学术水平较高的刊物，是指那些发表该学科（或该领域）论文较多、使用率（含被引率）较高、学术影响较大的期刊</a:t>
            </a:r>
            <a:endParaRPr lang="en-US" altLang="zh-CN" dirty="0" smtClean="0"/>
          </a:p>
          <a:p>
            <a:r>
              <a:rPr lang="zh-CN" altLang="en-US" dirty="0" smtClean="0"/>
              <a:t>期刊的“</a:t>
            </a:r>
            <a:r>
              <a:rPr lang="zh-CN" altLang="en-US" i="1" u="sng" dirty="0" smtClean="0"/>
              <a:t>核心效应</a:t>
            </a:r>
            <a:r>
              <a:rPr lang="zh-CN" altLang="en-US" dirty="0" smtClean="0"/>
              <a:t>”：某时期某学科的大部分论文刊登在少数期刊，大多数引文也出现在少数的期刊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中文核心期刊要目总览、统计源期刊、</a:t>
            </a:r>
            <a:r>
              <a:rPr lang="en-US" altLang="zh-CN" dirty="0" err="1" smtClean="0"/>
              <a:t>CSCD</a:t>
            </a:r>
            <a:r>
              <a:rPr lang="zh-CN" altLang="en-US" dirty="0" smtClean="0"/>
              <a:t>来源期刊、</a:t>
            </a:r>
            <a:r>
              <a:rPr lang="en-US" altLang="zh-CN" dirty="0" smtClean="0"/>
              <a:t>SCI</a:t>
            </a:r>
            <a:r>
              <a:rPr lang="zh-CN" altLang="en-US" dirty="0" smtClean="0"/>
              <a:t>期刊、临床核心期刊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Core Clinical Journals</a:t>
            </a:r>
            <a:endParaRPr lang="zh-CN" alt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557338"/>
            <a:ext cx="7992887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 smtClean="0"/>
              <a:t>期刊的</a:t>
            </a:r>
            <a:r>
              <a:rPr lang="zh-CN" altLang="en-US" sz="4400" b="1" dirty="0" smtClean="0"/>
              <a:t>影响因子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 smtClean="0">
                <a:ea typeface="华文细黑" pitchFamily="2" charset="-122"/>
              </a:rPr>
              <a:t>Impact Factor,</a:t>
            </a:r>
            <a:r>
              <a:rPr lang="zh-CN" altLang="en-US" sz="2800" dirty="0" smtClean="0">
                <a:ea typeface="华文细黑" pitchFamily="2" charset="-122"/>
              </a:rPr>
              <a:t>简称</a:t>
            </a:r>
            <a:r>
              <a:rPr lang="en-US" altLang="zh-CN" sz="2800" dirty="0" smtClean="0">
                <a:ea typeface="华文细黑" pitchFamily="2" charset="-122"/>
              </a:rPr>
              <a:t>IF</a:t>
            </a:r>
          </a:p>
          <a:p>
            <a:r>
              <a:rPr lang="zh-CN" altLang="en-US" sz="2800" dirty="0" smtClean="0">
                <a:ea typeface="华文细黑" pitchFamily="2" charset="-122"/>
              </a:rPr>
              <a:t>国际上通用的科技期刊质量的评价指标</a:t>
            </a:r>
          </a:p>
          <a:p>
            <a:r>
              <a:rPr lang="en-US" altLang="zh-CN" sz="2800" dirty="0" smtClean="0">
                <a:ea typeface="华文细黑" pitchFamily="2" charset="-122"/>
              </a:rPr>
              <a:t>1972</a:t>
            </a:r>
            <a:r>
              <a:rPr lang="zh-CN" altLang="en-US" sz="2800" dirty="0" smtClean="0">
                <a:ea typeface="华文细黑" pitchFamily="2" charset="-122"/>
              </a:rPr>
              <a:t>年由</a:t>
            </a:r>
            <a:r>
              <a:rPr lang="en-US" altLang="zh-CN" sz="2800" dirty="0" smtClean="0">
                <a:ea typeface="华文细黑" pitchFamily="2" charset="-122"/>
              </a:rPr>
              <a:t>SCI</a:t>
            </a:r>
            <a:r>
              <a:rPr lang="zh-CN" altLang="en-US" sz="2800" dirty="0" smtClean="0">
                <a:ea typeface="华文细黑" pitchFamily="2" charset="-122"/>
              </a:rPr>
              <a:t>创始人</a:t>
            </a:r>
            <a:r>
              <a:rPr lang="en-US" altLang="zh-CN" dirty="0" smtClean="0">
                <a:ea typeface="华文细黑" pitchFamily="2" charset="-122"/>
              </a:rPr>
              <a:t>Eugene Garfield</a:t>
            </a:r>
            <a:r>
              <a:rPr lang="zh-CN" altLang="en-US" sz="3200" dirty="0" smtClean="0">
                <a:ea typeface="华文细黑" pitchFamily="2" charset="-122"/>
              </a:rPr>
              <a:t>提出 </a:t>
            </a:r>
            <a:endParaRPr lang="zh-CN" altLang="en-US" sz="2800" dirty="0" smtClean="0">
              <a:ea typeface="华文细黑" pitchFamily="2" charset="-122"/>
            </a:endParaRPr>
          </a:p>
          <a:p>
            <a:r>
              <a:rPr lang="zh-CN" altLang="en-US" sz="3600" dirty="0" smtClean="0">
                <a:ea typeface="华文细黑" pitchFamily="2" charset="-122"/>
              </a:rPr>
              <a:t>基于引文数据的期刊统计信息</a:t>
            </a:r>
            <a:endParaRPr lang="zh-CN" altLang="en-US" sz="2800" dirty="0" smtClean="0">
              <a:ea typeface="华文细黑" pitchFamily="2" charset="-122"/>
            </a:endParaRPr>
          </a:p>
          <a:p>
            <a:r>
              <a:rPr lang="zh-CN" altLang="en-US" sz="2800" dirty="0" smtClean="0">
                <a:ea typeface="华文细黑" pitchFamily="2" charset="-122"/>
              </a:rPr>
              <a:t>计算方法：</a:t>
            </a:r>
          </a:p>
        </p:txBody>
      </p:sp>
      <p:pic>
        <p:nvPicPr>
          <p:cNvPr id="2877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013176"/>
            <a:ext cx="85248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CN" altLang="en-US" sz="3800" dirty="0" smtClean="0"/>
              <a:t>举例</a:t>
            </a:r>
          </a:p>
        </p:txBody>
      </p:sp>
      <p:graphicFrame>
        <p:nvGraphicFramePr>
          <p:cNvPr id="708646" name="Group 38"/>
          <p:cNvGraphicFramePr>
            <a:graphicFrameLocks noGrp="1"/>
          </p:cNvGraphicFramePr>
          <p:nvPr>
            <p:ph type="tbl" idx="1"/>
          </p:nvPr>
        </p:nvGraphicFramePr>
        <p:xfrm>
          <a:off x="827088" y="1700213"/>
          <a:ext cx="6697662" cy="1801814"/>
        </p:xfrm>
        <a:graphic>
          <a:graphicData uri="http://schemas.openxmlformats.org/drawingml/2006/table">
            <a:tbl>
              <a:tblPr/>
              <a:tblGrid>
                <a:gridCol w="2808287"/>
                <a:gridCol w="1296988"/>
                <a:gridCol w="1439862"/>
                <a:gridCol w="1152525"/>
              </a:tblGrid>
              <a:tr h="649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出版年</a:t>
                      </a:r>
                      <a:endParaRPr kumimoji="0" lang="zh-CN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2015</a:t>
                      </a:r>
                      <a:endParaRPr kumimoji="0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2014</a:t>
                      </a:r>
                      <a:endParaRPr kumimoji="0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2013</a:t>
                      </a:r>
                      <a:endParaRPr kumimoji="0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被引用次数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(2015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年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)</a:t>
                      </a:r>
                      <a:endParaRPr kumimoji="0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楷体_GB2312" pitchFamily="49" charset="-122"/>
                          <a:cs typeface="+mn-cs"/>
                        </a:rPr>
                        <a:t>8538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楷体_GB2312" pitchFamily="49" charset="-122"/>
                        </a:rPr>
                        <a:t>31056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楷体_GB2312" pitchFamily="49" charset="-122"/>
                        </a:rPr>
                        <a:t>34618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发表的论文数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(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篇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)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楷体_GB2312" pitchFamily="49" charset="-122"/>
                        </a:rPr>
                        <a:t>897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楷体_GB2312" pitchFamily="49" charset="-122"/>
                        </a:rPr>
                        <a:t>862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楷体_GB2312" pitchFamily="49" charset="-122"/>
                        </a:rPr>
                        <a:t>860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41" name="日期占位符 3"/>
          <p:cNvSpPr>
            <a:spLocks noGrp="1"/>
          </p:cNvSpPr>
          <p:nvPr>
            <p:ph type="dt" sz="half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smtClean="0"/>
              <a:t>2016/10/31</a:t>
            </a:r>
          </a:p>
        </p:txBody>
      </p:sp>
      <p:sp>
        <p:nvSpPr>
          <p:cNvPr id="708611" name="Rectangle 3"/>
          <p:cNvSpPr>
            <a:spLocks noChangeArrowheads="1"/>
          </p:cNvSpPr>
          <p:nvPr/>
        </p:nvSpPr>
        <p:spPr bwMode="auto">
          <a:xfrm>
            <a:off x="395288" y="981075"/>
            <a:ext cx="84978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en-US" altLang="zh-CN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《Nature》</a:t>
            </a:r>
            <a:r>
              <a:rPr lang="zh-CN" alt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：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2016</a:t>
            </a:r>
            <a:r>
              <a:rPr lang="zh-CN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年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6</a:t>
            </a:r>
            <a:r>
              <a:rPr lang="zh-CN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月</a:t>
            </a: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公布的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2015</a:t>
            </a:r>
            <a:r>
              <a:rPr lang="zh-CN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年</a:t>
            </a: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的引文数据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60E9C1-EB1D-4DCF-A4EB-81AD483DA88D}" type="slidenum">
              <a:rPr lang="en-US" altLang="zh-CN" smtClean="0"/>
              <a:pPr>
                <a:defRPr/>
              </a:pPr>
              <a:t>31</a:t>
            </a:fld>
            <a:endParaRPr lang="en-US" altLang="zh-CN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0598" y="3724274"/>
            <a:ext cx="7624762" cy="2767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39552" y="404664"/>
            <a:ext cx="784887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defRPr/>
            </a:pPr>
            <a:r>
              <a:rPr lang="en-US" altLang="zh-CN" sz="3400" b="1" dirty="0" err="1" smtClean="0">
                <a:solidFill>
                  <a:prstClr val="black"/>
                </a:solidFill>
                <a:latin typeface="Garamond" pitchFamily="18" charset="0"/>
              </a:rPr>
              <a:t>JCR</a:t>
            </a:r>
            <a:r>
              <a:rPr lang="en-US" altLang="zh-CN" sz="3400" b="1" dirty="0" smtClean="0">
                <a:solidFill>
                  <a:prstClr val="black"/>
                </a:solidFill>
                <a:latin typeface="Garamond" pitchFamily="18" charset="0"/>
              </a:rPr>
              <a:t> Journal Citation Reports</a:t>
            </a:r>
          </a:p>
          <a:p>
            <a:pPr lvl="0" eaLnBrk="0" hangingPunct="0">
              <a:defRPr/>
            </a:pPr>
            <a:r>
              <a:rPr lang="en-US" altLang="zh-CN" sz="3400" b="1" dirty="0" smtClean="0">
                <a:solidFill>
                  <a:prstClr val="black"/>
                </a:solidFill>
                <a:latin typeface="Garamond" pitchFamily="18" charset="0"/>
              </a:rPr>
              <a:t>《</a:t>
            </a:r>
            <a:r>
              <a:rPr lang="zh-CN" altLang="en-US" sz="3400" b="1" dirty="0" smtClean="0">
                <a:solidFill>
                  <a:prstClr val="black"/>
                </a:solidFill>
                <a:latin typeface="Garamond" pitchFamily="18" charset="0"/>
              </a:rPr>
              <a:t>期刊引证报告</a:t>
            </a:r>
            <a:r>
              <a:rPr lang="en-US" altLang="zh-CN" sz="3400" b="1" dirty="0" smtClean="0">
                <a:solidFill>
                  <a:prstClr val="black"/>
                </a:solidFill>
                <a:latin typeface="Garamond" pitchFamily="18" charset="0"/>
              </a:rPr>
              <a:t>》</a:t>
            </a:r>
            <a:endParaRPr lang="en-US" altLang="zh-CN" sz="3400" b="1" dirty="0">
              <a:solidFill>
                <a:prstClr val="black"/>
              </a:solidFill>
              <a:latin typeface="Garamond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28800"/>
            <a:ext cx="7339073" cy="500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右箭头 7"/>
          <p:cNvSpPr/>
          <p:nvPr/>
        </p:nvSpPr>
        <p:spPr bwMode="auto">
          <a:xfrm>
            <a:off x="611560" y="5589240"/>
            <a:ext cx="504056" cy="288032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ts val="32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点击查看期刊信息可以显示影响因子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0" y="6243638"/>
            <a:ext cx="2133600" cy="457200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2016/10/31</a:t>
            </a:r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243638"/>
            <a:ext cx="21336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6D202DD-EAA6-4355-8842-944C09027DB5}" type="slidenum">
              <a:rPr lang="zh-CN" altLang="en-US" smtClean="0"/>
              <a:pPr>
                <a:defRPr/>
              </a:pPr>
              <a:t>33</a:t>
            </a:fld>
            <a:endParaRPr lang="en-US" altLang="zh-CN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7454900" cy="4986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2807" t="18177" r="53801" b="18968"/>
          <a:stretch>
            <a:fillRect/>
          </a:stretch>
        </p:blipFill>
        <p:spPr bwMode="auto">
          <a:xfrm>
            <a:off x="4355976" y="1556792"/>
            <a:ext cx="4248472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右箭头 6"/>
          <p:cNvSpPr/>
          <p:nvPr/>
        </p:nvSpPr>
        <p:spPr bwMode="auto">
          <a:xfrm>
            <a:off x="1619672" y="2636912"/>
            <a:ext cx="1584176" cy="72008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ts val="32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9" name="云形 8"/>
          <p:cNvSpPr/>
          <p:nvPr/>
        </p:nvSpPr>
        <p:spPr bwMode="auto">
          <a:xfrm>
            <a:off x="6660232" y="2060848"/>
            <a:ext cx="2088232" cy="1368152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还有其它重要信息！</a:t>
            </a:r>
            <a:endParaRPr lang="en-US" altLang="zh-CN" sz="2400" dirty="0" smtClean="0">
              <a:solidFill>
                <a:schemeClr val="accent1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JCR</a:t>
            </a:r>
            <a:r>
              <a:rPr lang="zh-CN" altLang="en-US" dirty="0" smtClean="0"/>
              <a:t>某一期刊详细页面</a:t>
            </a:r>
            <a:endParaRPr lang="zh-CN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0312" y="1484784"/>
            <a:ext cx="8702450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云形 3"/>
          <p:cNvSpPr/>
          <p:nvPr/>
        </p:nvSpPr>
        <p:spPr bwMode="auto">
          <a:xfrm>
            <a:off x="5724128" y="5489848"/>
            <a:ext cx="3419872" cy="1368152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除了有最新的影响因子，往年的，和其它信息</a:t>
            </a:r>
            <a:endParaRPr lang="en-US" altLang="zh-CN" sz="2400" dirty="0" smtClean="0">
              <a:solidFill>
                <a:schemeClr val="accent1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5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</a:rPr>
              <a:t>年影响因子的计算方法</a:t>
            </a:r>
            <a:endParaRPr lang="en-US" dirty="0" smtClean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814" y="1916832"/>
            <a:ext cx="8289446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2331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不是</a:t>
            </a:r>
            <a:r>
              <a:rPr lang="en-US" altLang="zh-CN" dirty="0" smtClean="0"/>
              <a:t>5</a:t>
            </a:r>
            <a:r>
              <a:rPr lang="zh-CN" altLang="en-US" dirty="0" smtClean="0"/>
              <a:t>年的影响因子平均值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0" y="6243638"/>
            <a:ext cx="21336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zh-CN" smtClean="0"/>
              <a:t>2016/10/31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243638"/>
            <a:ext cx="21336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F194217-514F-4C87-A60E-531D1925E36E}" type="slidenum">
              <a:rPr lang="en-US" altLang="zh-CN" smtClean="0"/>
              <a:pPr>
                <a:defRPr/>
              </a:pPr>
              <a:t>36</a:t>
            </a:fld>
            <a:endParaRPr lang="en-US" altLang="zh-CN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050" y="1524000"/>
            <a:ext cx="916305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影响因子</a:t>
            </a:r>
            <a:r>
              <a:rPr lang="en-US" altLang="zh-CN" dirty="0" err="1" smtClean="0"/>
              <a:t>JCR</a:t>
            </a:r>
            <a:r>
              <a:rPr lang="zh-CN" altLang="en-US" dirty="0" smtClean="0"/>
              <a:t>分区</a:t>
            </a:r>
            <a:endParaRPr lang="zh-CN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8289446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某个学科的期刊列表</a:t>
            </a:r>
            <a:endParaRPr lang="zh-CN" alt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820891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在该学科期刊影响因子排序的位置</a:t>
            </a:r>
            <a:endParaRPr lang="zh-CN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8289446" cy="5633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除了影响因子，还有</a:t>
            </a:r>
            <a:r>
              <a:rPr lang="en-US" altLang="zh-CN" dirty="0" smtClean="0"/>
              <a:t>……</a:t>
            </a:r>
            <a:endParaRPr lang="zh-CN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556792"/>
            <a:ext cx="669674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51520" y="2420888"/>
            <a:ext cx="2016224" cy="263661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1600" dirty="0" err="1" smtClean="0"/>
              <a:t>SJR</a:t>
            </a:r>
            <a:endParaRPr lang="en-US" altLang="zh-CN" sz="1600" dirty="0" smtClean="0"/>
          </a:p>
          <a:p>
            <a:r>
              <a:rPr lang="en-US" altLang="zh-CN" sz="1600" dirty="0" err="1" smtClean="0"/>
              <a:t>IPP</a:t>
            </a:r>
            <a:endParaRPr lang="en-US" altLang="zh-CN" sz="1600" dirty="0" smtClean="0"/>
          </a:p>
          <a:p>
            <a:r>
              <a:rPr lang="en-US" altLang="zh-CN" sz="1600" dirty="0" smtClean="0"/>
              <a:t>SNIP</a:t>
            </a:r>
          </a:p>
          <a:p>
            <a:r>
              <a:rPr lang="zh-CN" altLang="en-US" sz="1600" dirty="0" smtClean="0"/>
              <a:t>未引用百分比</a:t>
            </a:r>
            <a:endParaRPr lang="en-US" altLang="zh-CN" sz="1600" dirty="0" smtClean="0"/>
          </a:p>
          <a:p>
            <a:r>
              <a:rPr lang="zh-CN" altLang="en-US" sz="1600" dirty="0" smtClean="0"/>
              <a:t>评价论文百分比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SJR</a:t>
            </a:r>
            <a:r>
              <a:rPr lang="zh-CN" altLang="en-US" dirty="0" smtClean="0"/>
              <a:t>：</a:t>
            </a:r>
            <a:r>
              <a:rPr lang="en-US" altLang="zh-CN" dirty="0" err="1" smtClean="0"/>
              <a:t>SCImago</a:t>
            </a:r>
            <a:r>
              <a:rPr lang="zh-CN" altLang="en-US" dirty="0" smtClean="0"/>
              <a:t>期刊等级</a:t>
            </a:r>
            <a:endParaRPr lang="zh-CN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556792"/>
            <a:ext cx="7488832" cy="4988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3" y="188640"/>
            <a:ext cx="8229600" cy="1008062"/>
          </a:xfrm>
        </p:spPr>
        <p:txBody>
          <a:bodyPr/>
          <a:lstStyle/>
          <a:p>
            <a:r>
              <a:rPr lang="zh-CN" altLang="en-US" dirty="0" smtClean="0"/>
              <a:t>希望大家今天能够知道</a:t>
            </a:r>
            <a:r>
              <a:rPr lang="en-US" altLang="zh-CN" dirty="0" smtClean="0"/>
              <a:t>……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33513"/>
            <a:ext cx="8568952" cy="542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云形 3"/>
          <p:cNvSpPr/>
          <p:nvPr/>
        </p:nvSpPr>
        <p:spPr bwMode="auto">
          <a:xfrm>
            <a:off x="2771800" y="2780928"/>
            <a:ext cx="3888432" cy="2160240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最佳方法是</a:t>
            </a:r>
            <a:r>
              <a:rPr lang="en-US" altLang="zh-CN" sz="28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/>
            </a:r>
            <a:br>
              <a:rPr lang="en-US" altLang="zh-CN" sz="28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</a:br>
            <a:r>
              <a:rPr lang="zh-CN" altLang="en-US" sz="2800" dirty="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阅读全文</a:t>
            </a:r>
            <a:r>
              <a:rPr lang="en-US" altLang="zh-CN" sz="2800" smtClean="0">
                <a:solidFill>
                  <a:schemeClr val="accent1"/>
                </a:solidFill>
                <a:latin typeface="宋体" pitchFamily="2" charset="-122"/>
                <a:ea typeface="宋体" pitchFamily="2" charset="-122"/>
              </a:rPr>
              <a:t>!</a:t>
            </a:r>
            <a:endParaRPr lang="en-US" altLang="zh-CN" sz="2800" dirty="0" smtClean="0">
              <a:solidFill>
                <a:schemeClr val="accent1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WordArt 4"/>
          <p:cNvSpPr>
            <a:spLocks noChangeArrowheads="1" noChangeShapeType="1" noTextEdit="1"/>
          </p:cNvSpPr>
          <p:nvPr/>
        </p:nvSpPr>
        <p:spPr bwMode="auto">
          <a:xfrm>
            <a:off x="1475656" y="2924944"/>
            <a:ext cx="6480720" cy="15855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zh-CN" altLang="en-US" sz="3600" kern="1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宋体"/>
                <a:ea typeface="宋体"/>
              </a:rPr>
              <a:t>感谢聆听！</a:t>
            </a:r>
            <a:endParaRPr lang="zh-CN" altLang="en-US" sz="3600" kern="1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宋体"/>
              <a:ea typeface="宋体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63688" y="5257562"/>
            <a:ext cx="626469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eaLnBrk="1" hangingPunct="1"/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张  玢 </a:t>
            </a: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R="0" algn="ctr" eaLnBrk="1" hangingPunct="1"/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电话：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010-52328950</a:t>
            </a:r>
          </a:p>
          <a:p>
            <a:pPr marR="0" algn="ctr" eaLnBrk="1" hangingPunct="1"/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Email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：</a:t>
            </a:r>
            <a:r>
              <a:rPr lang="en-US" altLang="zh-CN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hlinkClick r:id="rId2"/>
              </a:rPr>
              <a:t>binzhang@imicams.ac.cn</a:t>
            </a: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5" name="图片模式2" descr="D:\工作\NSTL门户\NSTL艾滋病和病毒性肝炎等重大传染病防治专项\微信服务\证件类\右下角二维码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55776" y="260648"/>
            <a:ext cx="2016224" cy="201622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6" name="图片 5" descr="新药研发动态-二维码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332656"/>
            <a:ext cx="1872208" cy="187220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模板3修改">
  <a:themeElements>
    <a:clrScheme name="">
      <a:dk1>
        <a:srgbClr val="000000"/>
      </a:dk1>
      <a:lt1>
        <a:srgbClr val="FFFFFF"/>
      </a:lt1>
      <a:dk2>
        <a:srgbClr val="7BA596"/>
      </a:dk2>
      <a:lt2>
        <a:srgbClr val="7F6798"/>
      </a:lt2>
      <a:accent1>
        <a:srgbClr val="191B7B"/>
      </a:accent1>
      <a:accent2>
        <a:srgbClr val="E98032"/>
      </a:accent2>
      <a:accent3>
        <a:srgbClr val="FFFFFF"/>
      </a:accent3>
      <a:accent4>
        <a:srgbClr val="000000"/>
      </a:accent4>
      <a:accent5>
        <a:srgbClr val="ABABBF"/>
      </a:accent5>
      <a:accent6>
        <a:srgbClr val="D3732C"/>
      </a:accent6>
      <a:hlink>
        <a:srgbClr val="9E2F37"/>
      </a:hlink>
      <a:folHlink>
        <a:srgbClr val="7C9DC0"/>
      </a:folHlink>
    </a:clrScheme>
    <a:fontScheme name="模板3修改">
      <a:majorFont>
        <a:latin typeface="华文新魏"/>
        <a:ea typeface="华文新魏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0" tIns="0" rIns="0" bIns="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ts val="32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sz="2400" dirty="0" smtClean="0">
            <a:solidFill>
              <a:schemeClr val="accent1"/>
            </a:solidFill>
            <a:latin typeface="宋体" pitchFamily="2" charset="-122"/>
            <a:ea typeface="宋体" pitchFamily="2" charset="-122"/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ts val="32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zh-TW" altLang="en-US" sz="1800" b="1" i="0" u="none" strike="noStrike" cap="none" normalizeH="0" baseline="0" smtClean="0">
            <a:ln>
              <a:noFill/>
            </a:ln>
            <a:solidFill>
              <a:schemeClr val="accent1"/>
            </a:solidFill>
            <a:effectLst/>
            <a:latin typeface="宋体" pitchFamily="2" charset="-122"/>
            <a:ea typeface="宋体" pitchFamily="2" charset="-122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3200" dirty="0" smtClean="0"/>
        </a:defPPr>
      </a:lstStyle>
    </a:txDef>
  </a:objectDefaults>
  <a:extraClrSchemeLst>
    <a:extraClrScheme>
      <a:clrScheme name="模板3修改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3修改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3修改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3修改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3修改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3修改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3修改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3修改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3修改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3修改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3修改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3修改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3修改 13">
        <a:dk1>
          <a:srgbClr val="000000"/>
        </a:dk1>
        <a:lt1>
          <a:srgbClr val="FFFFFF"/>
        </a:lt1>
        <a:dk2>
          <a:srgbClr val="FFDB00"/>
        </a:dk2>
        <a:lt2>
          <a:srgbClr val="7C9DC0"/>
        </a:lt2>
        <a:accent1>
          <a:srgbClr val="191B7B"/>
        </a:accent1>
        <a:accent2>
          <a:srgbClr val="E98032"/>
        </a:accent2>
        <a:accent3>
          <a:srgbClr val="FFFFFF"/>
        </a:accent3>
        <a:accent4>
          <a:srgbClr val="000000"/>
        </a:accent4>
        <a:accent5>
          <a:srgbClr val="ABABBF"/>
        </a:accent5>
        <a:accent6>
          <a:srgbClr val="D3732C"/>
        </a:accent6>
        <a:hlink>
          <a:srgbClr val="7BA596"/>
        </a:hlink>
        <a:folHlink>
          <a:srgbClr val="7F679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3修改 14">
        <a:dk1>
          <a:srgbClr val="000000"/>
        </a:dk1>
        <a:lt1>
          <a:srgbClr val="FFFFFF"/>
        </a:lt1>
        <a:dk2>
          <a:srgbClr val="C99F05"/>
        </a:dk2>
        <a:lt2>
          <a:srgbClr val="7C9DC0"/>
        </a:lt2>
        <a:accent1>
          <a:srgbClr val="191B7B"/>
        </a:accent1>
        <a:accent2>
          <a:srgbClr val="E98032"/>
        </a:accent2>
        <a:accent3>
          <a:srgbClr val="FFFFFF"/>
        </a:accent3>
        <a:accent4>
          <a:srgbClr val="000000"/>
        </a:accent4>
        <a:accent5>
          <a:srgbClr val="ABABBF"/>
        </a:accent5>
        <a:accent6>
          <a:srgbClr val="D3732C"/>
        </a:accent6>
        <a:hlink>
          <a:srgbClr val="7BA596"/>
        </a:hlink>
        <a:folHlink>
          <a:srgbClr val="7F679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3修改 15">
        <a:dk1>
          <a:srgbClr val="000000"/>
        </a:dk1>
        <a:lt1>
          <a:srgbClr val="FFFFFF"/>
        </a:lt1>
        <a:dk2>
          <a:srgbClr val="FFDB00"/>
        </a:dk2>
        <a:lt2>
          <a:srgbClr val="7C9DC0"/>
        </a:lt2>
        <a:accent1>
          <a:srgbClr val="191B7B"/>
        </a:accent1>
        <a:accent2>
          <a:srgbClr val="E98032"/>
        </a:accent2>
        <a:accent3>
          <a:srgbClr val="FFFFFF"/>
        </a:accent3>
        <a:accent4>
          <a:srgbClr val="000000"/>
        </a:accent4>
        <a:accent5>
          <a:srgbClr val="ABABBF"/>
        </a:accent5>
        <a:accent6>
          <a:srgbClr val="D3732C"/>
        </a:accent6>
        <a:hlink>
          <a:srgbClr val="9E2F37"/>
        </a:hlink>
        <a:folHlink>
          <a:srgbClr val="7F679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3修改 16">
        <a:dk1>
          <a:srgbClr val="000000"/>
        </a:dk1>
        <a:lt1>
          <a:srgbClr val="FFFFFF"/>
        </a:lt1>
        <a:dk2>
          <a:srgbClr val="7BA596"/>
        </a:dk2>
        <a:lt2>
          <a:srgbClr val="7C9DC0"/>
        </a:lt2>
        <a:accent1>
          <a:srgbClr val="191B7B"/>
        </a:accent1>
        <a:accent2>
          <a:srgbClr val="E98032"/>
        </a:accent2>
        <a:accent3>
          <a:srgbClr val="FFFFFF"/>
        </a:accent3>
        <a:accent4>
          <a:srgbClr val="000000"/>
        </a:accent4>
        <a:accent5>
          <a:srgbClr val="ABABBF"/>
        </a:accent5>
        <a:accent6>
          <a:srgbClr val="D3732C"/>
        </a:accent6>
        <a:hlink>
          <a:srgbClr val="9E2F37"/>
        </a:hlink>
        <a:folHlink>
          <a:srgbClr val="7F679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模板3修改</Template>
  <TotalTime>4228</TotalTime>
  <Words>929</Words>
  <Application>Microsoft Office PowerPoint</Application>
  <PresentationFormat>全屏显示(4:3)</PresentationFormat>
  <Paragraphs>143</Paragraphs>
  <Slides>43</Slides>
  <Notes>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44" baseType="lpstr">
      <vt:lpstr>模板3修改</vt:lpstr>
      <vt:lpstr>文献筛选那些事儿</vt:lpstr>
      <vt:lpstr>从NSTL重点门户讲起……</vt:lpstr>
      <vt:lpstr>工作人员需要慧眼发现优秀论文</vt:lpstr>
      <vt:lpstr>在微信公众号上推送</vt:lpstr>
      <vt:lpstr>您是否同样为遴选文献苦恼？</vt:lpstr>
      <vt:lpstr>使用文献筛选神器……</vt:lpstr>
      <vt:lpstr>           您知道这些过滤器的奥秘吗？</vt:lpstr>
      <vt:lpstr>评价医学文献是个复杂的过程</vt:lpstr>
      <vt:lpstr>方法：阅读全文评价</vt:lpstr>
      <vt:lpstr>幻灯片 10</vt:lpstr>
      <vt:lpstr>备选方法：依赖第三方评价结果</vt:lpstr>
      <vt:lpstr>备选方法一：看F1000论文</vt:lpstr>
      <vt:lpstr>http://f1000.com/</vt:lpstr>
      <vt:lpstr>幻灯片 14</vt:lpstr>
      <vt:lpstr>幻灯片 15</vt:lpstr>
      <vt:lpstr>幻灯片 16</vt:lpstr>
      <vt:lpstr>幻灯片 17</vt:lpstr>
      <vt:lpstr>备选方法二：看被引次数</vt:lpstr>
      <vt:lpstr>哪里可以查到论文的被引次数？</vt:lpstr>
      <vt:lpstr>Web of Science(SCI)</vt:lpstr>
      <vt:lpstr>Scopus</vt:lpstr>
      <vt:lpstr>Google Scholar</vt:lpstr>
      <vt:lpstr>Web of Science/Scopus/Google Scholar的比较</vt:lpstr>
      <vt:lpstr>除了被引次数，还有……</vt:lpstr>
      <vt:lpstr>ESI高被引论文与热点论文</vt:lpstr>
      <vt:lpstr>基本科学指标（ESI） Essential Science Indicators</vt:lpstr>
      <vt:lpstr>论文度量指标 -Scopus</vt:lpstr>
      <vt:lpstr>备选方法三：看期刊</vt:lpstr>
      <vt:lpstr>Core Clinical Journals</vt:lpstr>
      <vt:lpstr>期刊的影响因子</vt:lpstr>
      <vt:lpstr>举例</vt:lpstr>
      <vt:lpstr>幻灯片 32</vt:lpstr>
      <vt:lpstr>点击查看期刊信息可以显示影响因子</vt:lpstr>
      <vt:lpstr>JCR某一期刊详细页面</vt:lpstr>
      <vt:lpstr>5年影响因子的计算方法</vt:lpstr>
      <vt:lpstr>不是5年的影响因子平均值</vt:lpstr>
      <vt:lpstr>影响因子JCR分区</vt:lpstr>
      <vt:lpstr>某个学科的期刊列表</vt:lpstr>
      <vt:lpstr>在该学科期刊影响因子排序的位置</vt:lpstr>
      <vt:lpstr>除了影响因子，还有……</vt:lpstr>
      <vt:lpstr>SJR：SCImago期刊等级</vt:lpstr>
      <vt:lpstr>希望大家今天能够知道……</vt:lpstr>
      <vt:lpstr>幻灯片 43</vt:lpstr>
    </vt:vector>
  </TitlesOfParts>
  <Company>imicams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zhb</dc:creator>
  <cp:lastModifiedBy>win7</cp:lastModifiedBy>
  <cp:revision>598</cp:revision>
  <dcterms:created xsi:type="dcterms:W3CDTF">2008-11-26T02:55:37Z</dcterms:created>
  <dcterms:modified xsi:type="dcterms:W3CDTF">2016-11-17T02:44:53Z</dcterms:modified>
</cp:coreProperties>
</file>