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62" r:id="rId3"/>
    <p:sldId id="265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271" r:id="rId12"/>
    <p:sldId id="269" r:id="rId13"/>
    <p:sldId id="279" r:id="rId14"/>
    <p:sldId id="284" r:id="rId15"/>
    <p:sldId id="282" r:id="rId16"/>
    <p:sldId id="285" r:id="rId17"/>
    <p:sldId id="287" r:id="rId18"/>
    <p:sldId id="302" r:id="rId19"/>
    <p:sldId id="303" r:id="rId20"/>
    <p:sldId id="305" r:id="rId21"/>
    <p:sldId id="304" r:id="rId22"/>
    <p:sldId id="306" r:id="rId23"/>
    <p:sldId id="307" r:id="rId24"/>
    <p:sldId id="308" r:id="rId25"/>
    <p:sldId id="309" r:id="rId26"/>
    <p:sldId id="310" r:id="rId27"/>
    <p:sldId id="312" r:id="rId28"/>
    <p:sldId id="311" r:id="rId29"/>
    <p:sldId id="281" r:id="rId30"/>
    <p:sldId id="270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D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503" autoAdjust="0"/>
  </p:normalViewPr>
  <p:slideViewPr>
    <p:cSldViewPr>
      <p:cViewPr>
        <p:scale>
          <a:sx n="100" d="100"/>
          <a:sy n="100" d="100"/>
        </p:scale>
        <p:origin x="-840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78E94-F21F-495C-8E19-09AEA594EBA3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A65ED-5AB3-4E69-AE12-C1485FC3EB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10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44500" indent="-444500">
              <a:lnSpc>
                <a:spcPct val="200000"/>
              </a:lnSpc>
              <a:buClr>
                <a:srgbClr val="CC0000"/>
              </a:buClr>
              <a:buFont typeface="Wingdings" pitchFamily="2" charset="2"/>
              <a:buChar char="p"/>
            </a:pPr>
            <a:r>
              <a:rPr lang="zh-CN" altLang="en-US" sz="1200" b="1" dirty="0" smtClean="0">
                <a:latin typeface="楷体_GB2312" pitchFamily="49" charset="-122"/>
                <a:ea typeface="楷体_GB2312" pitchFamily="49" charset="-122"/>
              </a:rPr>
              <a:t>医科院图书馆前身为创办于</a:t>
            </a:r>
            <a:r>
              <a:rPr lang="en-US" altLang="zh-CN" sz="1200" b="1" dirty="0" smtClean="0">
                <a:latin typeface="楷体_GB2312" pitchFamily="49" charset="-122"/>
                <a:ea typeface="楷体_GB2312" pitchFamily="49" charset="-122"/>
              </a:rPr>
              <a:t>1917</a:t>
            </a:r>
            <a:r>
              <a:rPr lang="zh-CN" altLang="en-US" sz="1200" b="1" dirty="0" smtClean="0">
                <a:latin typeface="楷体_GB2312" pitchFamily="49" charset="-122"/>
                <a:ea typeface="楷体_GB2312" pitchFamily="49" charset="-122"/>
              </a:rPr>
              <a:t>年的北京协和医学院图书馆</a:t>
            </a:r>
            <a:endParaRPr lang="en-US" altLang="zh-CN" sz="1200" b="1" dirty="0" smtClean="0">
              <a:latin typeface="楷体_GB2312" pitchFamily="49" charset="-122"/>
              <a:ea typeface="楷体_GB2312" pitchFamily="49" charset="-122"/>
            </a:endParaRPr>
          </a:p>
          <a:p>
            <a:pPr marL="444500" indent="-444500">
              <a:lnSpc>
                <a:spcPct val="200000"/>
              </a:lnSpc>
              <a:buClr>
                <a:srgbClr val="CC0000"/>
              </a:buClr>
              <a:buFont typeface="Wingdings" pitchFamily="2" charset="2"/>
              <a:buChar char="p"/>
            </a:pPr>
            <a:r>
              <a:rPr lang="en-US" altLang="zh-CN" sz="1200" b="1" dirty="0" smtClean="0">
                <a:latin typeface="楷体_GB2312" pitchFamily="49" charset="-122"/>
                <a:ea typeface="楷体_GB2312" pitchFamily="49" charset="-122"/>
              </a:rPr>
              <a:t>1957</a:t>
            </a:r>
            <a:r>
              <a:rPr lang="zh-CN" altLang="en-US" sz="1200" b="1" dirty="0" smtClean="0">
                <a:latin typeface="楷体_GB2312" pitchFamily="49" charset="-122"/>
                <a:ea typeface="楷体_GB2312" pitchFamily="49" charset="-122"/>
              </a:rPr>
              <a:t>年北京协和医学院并入中国医学科学院（原中央卫生实验院），图书馆亦改名为中国医学科学院图书馆，医科院在南纬路旧址的图书馆，合并后成为中国医学科学院分馆（南馆）</a:t>
            </a:r>
            <a:endParaRPr lang="en-US" altLang="zh-CN" sz="1200" b="1" i="1" dirty="0" smtClean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444500" indent="-444500">
              <a:lnSpc>
                <a:spcPct val="200000"/>
              </a:lnSpc>
              <a:buClr>
                <a:srgbClr val="CC0000"/>
              </a:buClr>
              <a:buFont typeface="Wingdings" pitchFamily="2" charset="2"/>
              <a:buChar char="p"/>
            </a:pPr>
            <a:r>
              <a:rPr lang="en-US" altLang="zh-CN" sz="1200" b="1" dirty="0" smtClean="0">
                <a:latin typeface="楷体_GB2312" pitchFamily="49" charset="-122"/>
                <a:ea typeface="楷体_GB2312" pitchFamily="49" charset="-122"/>
              </a:rPr>
              <a:t>1957</a:t>
            </a:r>
            <a:r>
              <a:rPr lang="zh-CN" altLang="en-US" sz="1200" b="1" dirty="0" smtClean="0">
                <a:latin typeface="楷体_GB2312" pitchFamily="49" charset="-122"/>
                <a:ea typeface="楷体_GB2312" pitchFamily="49" charset="-122"/>
              </a:rPr>
              <a:t>年被国务院指定为“全国第一医学中心图书馆”</a:t>
            </a:r>
            <a:endParaRPr lang="en-US" altLang="zh-CN" sz="1200" b="1" dirty="0" smtClean="0">
              <a:latin typeface="楷体_GB2312" pitchFamily="49" charset="-122"/>
              <a:ea typeface="楷体_GB2312" pitchFamily="49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2A65ED-5AB3-4E69-AE12-C1485FC3EB3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268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图书馆订购</a:t>
            </a:r>
            <a:r>
              <a:rPr lang="en-US" altLang="zh-CN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JoVE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视频实验期刊中生物、神经科学、医学、免疫、生物工程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个专题的内容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https://www.jove.com/video/54912/combined-intravital-microscopy-contrast-enhanced-ultrasonography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2A65ED-5AB3-4E69-AE12-C1485FC3EB3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604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Primal Pictures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是一个包含了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6500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个解剖构造、以活人体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尸体的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MRI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数据为基础数据来源的人体解剖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模型数据库。通过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Primal Pictures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3D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视图可以直观地看到骨骼、肌肉、韧带和筋膜、静脉和动脉以及神经的层次，并对选定解剖结构进行旋转、分层和标记操作。此外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Primal Pictures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也包括肌肉骨骼运动的动画，与解剖结构对应的文字说明（担任解剖学教授的博士编写）、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MRI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数据、病理学幻灯片。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2A65ED-5AB3-4E69-AE12-C1485FC3EB3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604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Primal Pictures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是一个包含了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6500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个解剖构造、以活人体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尸体的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MRI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数据为基础数据来源的人体解剖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3D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模型数据库。通过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Primal Pictures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3D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视图可以直观地看到骨骼、肌肉、韧带和筋膜、静脉和动脉以及神经的层次，并对选定解剖结构进行旋转、分层和标记操作。此外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Primal Pictures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也包括肌肉骨骼运动的动画，与解剖结构对应的文字说明（担任解剖学教授的博士编写）、</a:t>
            </a:r>
            <a:r>
              <a:rPr lang="en-GB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MRI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数据、病理学幻灯片。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2A65ED-5AB3-4E69-AE12-C1485FC3EB3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604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2A65ED-5AB3-4E69-AE12-C1485FC3EB3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5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800" dirty="0" smtClean="0"/>
              <a:t>访问方式：大部分</a:t>
            </a:r>
            <a:r>
              <a:rPr lang="en-US" altLang="zh-CN" sz="2800" dirty="0" smtClean="0"/>
              <a:t>IP</a:t>
            </a:r>
            <a:r>
              <a:rPr lang="zh-CN" altLang="en-US" sz="2800" dirty="0" smtClean="0"/>
              <a:t>地址控制，少数用户名密码方式访问</a:t>
            </a:r>
            <a:endParaRPr lang="en-US" altLang="zh-CN" sz="2800" dirty="0" smtClean="0"/>
          </a:p>
          <a:p>
            <a:pPr lvl="1" eaLnBrk="1" hangingPunct="1"/>
            <a:r>
              <a:rPr lang="en-US" altLang="zh-CN" sz="2400" dirty="0" smtClean="0"/>
              <a:t>F1000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Access Medicine</a:t>
            </a:r>
            <a:r>
              <a:rPr lang="zh-CN" altLang="en-US" sz="2400" dirty="0" smtClean="0"/>
              <a:t>等数据库可注册远程账号，在</a:t>
            </a:r>
            <a:r>
              <a:rPr lang="en-US" altLang="zh-CN" sz="2400" dirty="0" smtClean="0"/>
              <a:t>IP</a:t>
            </a:r>
            <a:r>
              <a:rPr lang="zh-CN" altLang="en-US" sz="2400" dirty="0" smtClean="0"/>
              <a:t>范围以外也可以使用数据库</a:t>
            </a:r>
          </a:p>
          <a:p>
            <a:pPr eaLnBrk="1" hangingPunct="1"/>
            <a:r>
              <a:rPr lang="zh-CN" altLang="en-US" sz="2800" dirty="0" smtClean="0"/>
              <a:t>网络条件（网速、浏览器）影响数据库使用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2A65ED-5AB3-4E69-AE12-C1485FC3EB3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552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8" descr="rainbowdi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8"/>
          <p:cNvSpPr txBox="1">
            <a:spLocks noChangeArrowheads="1"/>
          </p:cNvSpPr>
          <p:nvPr/>
        </p:nvSpPr>
        <p:spPr bwMode="auto">
          <a:xfrm rot="19237452">
            <a:off x="4622800" y="519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zh-CN" altLang="en-US">
              <a:ea typeface="宋体" pitchFamily="2" charset="-122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  <a:endParaRPr lang="en-US" altLang="zh-CN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52750"/>
            <a:ext cx="6400800" cy="1752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en-US" altLang="zh-CN" noProof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7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ea typeface="CatholicSchoolGirls Intl BB" pitchFamily="2" charset="0"/>
              </a:defRPr>
            </a:lvl1pPr>
            <a:lvl2pPr>
              <a:defRPr baseline="0">
                <a:ea typeface="CatholicSchoolGirls Intl BB" pitchFamily="2" charset="0"/>
              </a:defRPr>
            </a:lvl2pPr>
            <a:lvl3pPr>
              <a:defRPr baseline="0">
                <a:ea typeface="CatholicSchoolGirls Intl BB" pitchFamily="2" charset="0"/>
              </a:defRPr>
            </a:lvl3pPr>
            <a:lvl4pPr>
              <a:defRPr baseline="0">
                <a:ea typeface="CatholicSchoolGirls Intl BB" pitchFamily="2" charset="0"/>
              </a:defRPr>
            </a:lvl4pPr>
            <a:lvl5pPr>
              <a:defRPr baseline="0">
                <a:ea typeface="CatholicSchoolGirls Intl BB" pitchFamily="2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538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32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486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09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790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77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443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371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93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44926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44926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8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457200" y="1066800"/>
            <a:ext cx="8229600" cy="3700463"/>
          </a:xfrm>
        </p:spPr>
        <p:txBody>
          <a:bodyPr/>
          <a:lstStyle/>
          <a:p>
            <a:pPr lvl="0"/>
            <a:r>
              <a:rPr lang="zh-CN" altLang="en-US" noProof="0" smtClean="0"/>
              <a:t>单击图标添加图表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826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066800"/>
            <a:ext cx="4038600" cy="37004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37004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92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4" descr="rainbowdirt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宋体" pitchFamily="2" charset="-122"/>
              </a:defRPr>
            </a:lvl1pPr>
          </a:lstStyle>
          <a:p>
            <a:fld id="{530820CF-B880-4189-942D-D702A7CBA730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宋体" pitchFamily="2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jpe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gif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umc.chineseall.cn/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ve.com/video/54912/combined-intravital-microscopy-contrast-enhanced-ultrasonograph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ve.com/video/54912/combined-intravital-microscopy-contrast-enhanced-ultrasonograph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196975"/>
            <a:ext cx="8062664" cy="1470025"/>
          </a:xfrm>
        </p:spPr>
        <p:txBody>
          <a:bodyPr/>
          <a:lstStyle/>
          <a:p>
            <a:r>
              <a:rPr lang="zh-CN" altLang="en-US" sz="4000" dirty="0" smtClean="0">
                <a:latin typeface="Adobe 黑体 Std R" pitchFamily="34" charset="-122"/>
                <a:ea typeface="Adobe 黑体 Std R" pitchFamily="34" charset="-122"/>
              </a:rPr>
              <a:t>带你认识一个丰富多彩的图书馆</a:t>
            </a:r>
            <a:endParaRPr lang="zh-CN" altLang="en-US" sz="4000" dirty="0"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1640" y="2852936"/>
            <a:ext cx="6296744" cy="548258"/>
          </a:xfrm>
        </p:spPr>
        <p:txBody>
          <a:bodyPr/>
          <a:lstStyle/>
          <a:p>
            <a:r>
              <a:rPr lang="zh-CN" altLang="en-US" sz="2400" b="1" dirty="0" smtClean="0">
                <a:latin typeface="Adobe 繁黑體 Std B" pitchFamily="34" charset="-128"/>
                <a:ea typeface="Adobe 繁黑體 Std B" pitchFamily="34" charset="-128"/>
              </a:rPr>
              <a:t>资源建设部 周琴</a:t>
            </a:r>
            <a:endParaRPr lang="zh-CN" altLang="en-US" sz="2400" b="1" dirty="0">
              <a:latin typeface="Adobe 繁黑體 Std B" pitchFamily="34" charset="-128"/>
              <a:ea typeface="Adobe 繁黑體 Std B" pitchFamily="34" charset="-128"/>
            </a:endParaRPr>
          </a:p>
        </p:txBody>
      </p:sp>
      <p:pic>
        <p:nvPicPr>
          <p:cNvPr id="13314" name="Picture 2" descr="D:\电子资源概况\资源手册\2015年资源手册\资源手册备选照片\调整照片\QQ图片201611011555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93" y="5545683"/>
            <a:ext cx="1772792" cy="132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D:\电子资源概况\资源手册\2015年资源手册\封面\补充图片\备选24-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545" y="5607309"/>
            <a:ext cx="1680008" cy="126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D:\电子资源概况\资源手册\2015年资源手册\封面\补充图片\0B9A7697_conew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660" y="5607309"/>
            <a:ext cx="1747625" cy="126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420" y="5616412"/>
            <a:ext cx="1728192" cy="1296144"/>
          </a:xfrm>
          <a:prstGeom prst="rect">
            <a:avLst/>
          </a:prstGeom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567224"/>
            <a:ext cx="1728192" cy="124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068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7" descr="DSC0001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6888" y="1163920"/>
            <a:ext cx="3403484" cy="2413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DFKai-SB" pitchFamily="65" charset="-120"/>
                <a:ea typeface="DFKai-SB" pitchFamily="65" charset="-120"/>
              </a:rPr>
              <a:t>图书馆的过去与现在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3191863" cy="2162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48" y="3241770"/>
            <a:ext cx="3259225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3568" y="5805264"/>
            <a:ext cx="354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1917</a:t>
            </a:r>
            <a:r>
              <a:rPr lang="zh-CN" altLang="en-US" b="1" dirty="0" smtClean="0"/>
              <a:t>年成立</a:t>
            </a:r>
            <a:endParaRPr lang="zh-CN" altLang="en-US" dirty="0"/>
          </a:p>
        </p:txBody>
      </p:sp>
      <p:pic>
        <p:nvPicPr>
          <p:cNvPr id="11" name="Picture 2" descr="C:\Documents and Settings\dell\桌面\to 任\UV0N2733 副本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8630" y="2493848"/>
            <a:ext cx="3096344" cy="2292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769" y="3756031"/>
            <a:ext cx="3347864" cy="2510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8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Adobe 宋体 Std L" pitchFamily="18" charset="-122"/>
                <a:ea typeface="Adobe 宋体 Std L" pitchFamily="18" charset="-122"/>
              </a:rPr>
              <a:t>图书馆里资源多</a:t>
            </a:r>
            <a:endParaRPr lang="zh-CN" altLang="en-US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37004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DFKai-SB" pitchFamily="65" charset="-120"/>
                <a:ea typeface="DFKai-SB" pitchFamily="65" charset="-120"/>
              </a:rPr>
              <a:t>必不可少的数据库</a:t>
            </a:r>
            <a:endParaRPr lang="en-US" altLang="zh-CN" dirty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DFKai-SB" pitchFamily="65" charset="-120"/>
                <a:ea typeface="DFKai-SB" pitchFamily="65" charset="-120"/>
              </a:rPr>
              <a:t>经典医学专著</a:t>
            </a:r>
            <a:endParaRPr lang="en-US" altLang="zh-CN" dirty="0">
              <a:latin typeface="DFKai-SB" pitchFamily="65" charset="-120"/>
              <a:ea typeface="DFKai-SB" pitchFamily="65" charset="-120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DFKai-SB" pitchFamily="65" charset="-120"/>
                <a:ea typeface="DFKai-SB" pitchFamily="65" charset="-120"/>
              </a:rPr>
              <a:t>国内最多的外文印本期刊</a:t>
            </a:r>
            <a:endParaRPr lang="en-US" altLang="zh-CN" dirty="0" smtClean="0">
              <a:latin typeface="DFKai-SB" pitchFamily="65" charset="-120"/>
              <a:ea typeface="DFKai-SB" pitchFamily="65" charset="-120"/>
            </a:endParaRP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072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3620855" y="1268759"/>
            <a:ext cx="5302569" cy="1152129"/>
          </a:xfrm>
          <a:prstGeom prst="rect">
            <a:avLst/>
          </a:prstGeom>
          <a:solidFill>
            <a:srgbClr val="F8F8F8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3653095" y="2944106"/>
            <a:ext cx="5302569" cy="1570951"/>
          </a:xfrm>
          <a:prstGeom prst="rect">
            <a:avLst/>
          </a:prstGeom>
          <a:solidFill>
            <a:srgbClr val="F8F8F8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3704234" y="4882384"/>
            <a:ext cx="5302569" cy="1570951"/>
          </a:xfrm>
          <a:prstGeom prst="rect">
            <a:avLst/>
          </a:prstGeom>
          <a:solidFill>
            <a:srgbClr val="F8F8F8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39125" cy="922114"/>
          </a:xfrm>
        </p:spPr>
        <p:txBody>
          <a:bodyPr/>
          <a:lstStyle/>
          <a:p>
            <a:r>
              <a:rPr lang="zh-CN" altLang="en-US" sz="3600" b="1" dirty="0" smtClean="0">
                <a:latin typeface="Adobe 宋体 Std L" pitchFamily="18" charset="-122"/>
                <a:ea typeface="Adobe 宋体 Std L" pitchFamily="18" charset="-122"/>
              </a:rPr>
              <a:t>必不可少的数据库</a:t>
            </a:r>
            <a:r>
              <a:rPr lang="en-US" altLang="zh-CN" sz="3600" b="1" dirty="0" smtClean="0">
                <a:latin typeface="Adobe 宋体 Std L" pitchFamily="18" charset="-122"/>
                <a:ea typeface="Adobe 宋体 Std L" pitchFamily="18" charset="-122"/>
              </a:rPr>
              <a:t>-1</a:t>
            </a:r>
            <a:endParaRPr lang="zh-CN" altLang="en-US" sz="36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683568" y="2184813"/>
            <a:ext cx="2520280" cy="1040354"/>
          </a:xfrm>
          <a:prstGeom prst="homePlat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Adobe 黑体 Std R" pitchFamily="34" charset="-122"/>
                <a:ea typeface="Adobe 黑体 Std R" pitchFamily="34" charset="-122"/>
              </a:rPr>
              <a:t>了解某个研究问题的现状和最新进展</a:t>
            </a:r>
            <a:endParaRPr lang="zh-CN" altLang="en-US" dirty="0">
              <a:solidFill>
                <a:schemeClr val="tx1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612" y="1500291"/>
            <a:ext cx="1302679" cy="38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80971"/>
            <a:ext cx="1541465" cy="403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837" y="1459230"/>
            <a:ext cx="105727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32" y="1960976"/>
            <a:ext cx="12287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60976"/>
            <a:ext cx="13144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042" y="2018126"/>
            <a:ext cx="115252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945064"/>
            <a:ext cx="64770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下箭头 11"/>
          <p:cNvSpPr/>
          <p:nvPr/>
        </p:nvSpPr>
        <p:spPr>
          <a:xfrm>
            <a:off x="6272140" y="2494643"/>
            <a:ext cx="316084" cy="420694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05" name="Picture 9" descr="D:\电子资源概况\资源手册\2015年资源手册\封面\补充图片\期刊封面\Science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567" y="3240451"/>
            <a:ext cx="834758" cy="10615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:\电子资源概况\资源手册\2015年资源手册\封面\补充图片\期刊封面\IMG_20161115_16510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945" y="3139644"/>
            <a:ext cx="864097" cy="11521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D:\电子资源概况\资源手册\2015年资源手册\封面\补充图片\期刊封面\IMG_20161115_164151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8" t="7320" r="7699" b="10965"/>
          <a:stretch/>
        </p:blipFill>
        <p:spPr bwMode="auto">
          <a:xfrm>
            <a:off x="6859027" y="3188489"/>
            <a:ext cx="852554" cy="11032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D:\电子资源概况\资源手册\2015年资源手册\封面\补充图片\期刊封面\bmj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63735" y="3229297"/>
            <a:ext cx="800706" cy="10624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D:\电子资源概况\资源手册\2015年资源手册\封面\补充图片\期刊封面\Lancet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32" y="3192951"/>
            <a:ext cx="845026" cy="11351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五边形 34"/>
          <p:cNvSpPr/>
          <p:nvPr/>
        </p:nvSpPr>
        <p:spPr>
          <a:xfrm>
            <a:off x="832570" y="4974429"/>
            <a:ext cx="2520280" cy="1040354"/>
          </a:xfrm>
          <a:prstGeom prst="homePlat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Adobe 黑体 Std R" pitchFamily="34" charset="-122"/>
                <a:ea typeface="Adobe 黑体 Std R" pitchFamily="34" charset="-122"/>
              </a:rPr>
              <a:t>获取电子版教材教参和专著</a:t>
            </a:r>
            <a:endParaRPr lang="zh-CN" altLang="en-US" dirty="0">
              <a:solidFill>
                <a:schemeClr val="tx1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32" y="5041104"/>
            <a:ext cx="16002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812" y="5041104"/>
            <a:ext cx="1428750" cy="323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891" y="5020251"/>
            <a:ext cx="904876" cy="3179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812" y="5872182"/>
            <a:ext cx="2014008" cy="4199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45" y="5494606"/>
            <a:ext cx="19050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4" name="Picture 1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577" y="5456506"/>
            <a:ext cx="9334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5" name="Picture 1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900" y="5456506"/>
            <a:ext cx="1414951" cy="28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942" y="5839285"/>
            <a:ext cx="12668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285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3495736" y="4844139"/>
            <a:ext cx="3499264" cy="1239177"/>
          </a:xfrm>
          <a:prstGeom prst="rect">
            <a:avLst/>
          </a:prstGeom>
          <a:solidFill>
            <a:srgbClr val="F8F8F8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3507965" y="1920914"/>
            <a:ext cx="4880460" cy="811971"/>
          </a:xfrm>
          <a:prstGeom prst="rect">
            <a:avLst/>
          </a:prstGeom>
          <a:solidFill>
            <a:srgbClr val="F8F8F8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3528925" y="3341951"/>
            <a:ext cx="5229994" cy="1239177"/>
          </a:xfrm>
          <a:prstGeom prst="rect">
            <a:avLst/>
          </a:prstGeom>
          <a:solidFill>
            <a:srgbClr val="F8F8F8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39125" cy="922114"/>
          </a:xfrm>
        </p:spPr>
        <p:txBody>
          <a:bodyPr/>
          <a:lstStyle/>
          <a:p>
            <a:r>
              <a:rPr lang="zh-CN" altLang="en-US" sz="3600" b="1" dirty="0" smtClean="0">
                <a:latin typeface="Adobe 宋体 Std L" pitchFamily="18" charset="-122"/>
                <a:ea typeface="Adobe 宋体 Std L" pitchFamily="18" charset="-122"/>
              </a:rPr>
              <a:t>必不可少的数据库</a:t>
            </a:r>
            <a:r>
              <a:rPr lang="en-US" altLang="zh-CN" sz="3600" b="1" dirty="0" smtClean="0">
                <a:latin typeface="Adobe 宋体 Std L" pitchFamily="18" charset="-122"/>
                <a:ea typeface="Adobe 宋体 Std L" pitchFamily="18" charset="-122"/>
              </a:rPr>
              <a:t>-2</a:t>
            </a:r>
            <a:endParaRPr lang="zh-CN" altLang="en-US" sz="36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467544" y="1840503"/>
            <a:ext cx="2736304" cy="1152128"/>
          </a:xfrm>
          <a:prstGeom prst="homePlat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  <a:latin typeface="Adobe 黑体 Std R" pitchFamily="34" charset="-122"/>
                <a:ea typeface="Adobe 黑体 Std R" pitchFamily="34" charset="-122"/>
              </a:rPr>
              <a:t>文献管理（去重、分类、标记）</a:t>
            </a:r>
            <a:r>
              <a:rPr lang="zh-CN" altLang="en-US" dirty="0" smtClean="0">
                <a:solidFill>
                  <a:schemeClr val="tx1"/>
                </a:solidFill>
                <a:latin typeface="Adobe 黑体 Std R" pitchFamily="34" charset="-122"/>
                <a:ea typeface="Adobe 黑体 Std R" pitchFamily="34" charset="-122"/>
              </a:rPr>
              <a:t>和写作</a:t>
            </a:r>
            <a:endParaRPr lang="zh-CN" altLang="en-US" dirty="0">
              <a:solidFill>
                <a:schemeClr val="tx1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35" name="五边形 34"/>
          <p:cNvSpPr/>
          <p:nvPr/>
        </p:nvSpPr>
        <p:spPr>
          <a:xfrm>
            <a:off x="467544" y="3403154"/>
            <a:ext cx="2736304" cy="1112362"/>
          </a:xfrm>
          <a:prstGeom prst="homePlat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  <a:latin typeface="Adobe 黑体 Std R" pitchFamily="34" charset="-122"/>
                <a:ea typeface="Adobe 黑体 Std R" pitchFamily="34" charset="-122"/>
              </a:rPr>
              <a:t>筛选高影响力的文献、了解文献被引用情况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129667"/>
            <a:ext cx="1428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0"/>
          <a:stretch/>
        </p:blipFill>
        <p:spPr bwMode="auto">
          <a:xfrm>
            <a:off x="5724128" y="2129667"/>
            <a:ext cx="2248691" cy="394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289" y="3535822"/>
            <a:ext cx="1074130" cy="33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000" y="3481527"/>
            <a:ext cx="1054461" cy="380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324" y="3536460"/>
            <a:ext cx="1737742" cy="339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345" y="4082168"/>
            <a:ext cx="1735832" cy="342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157" y="4063068"/>
            <a:ext cx="2872629" cy="33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五边形 35"/>
          <p:cNvSpPr/>
          <p:nvPr/>
        </p:nvSpPr>
        <p:spPr>
          <a:xfrm>
            <a:off x="539552" y="5004338"/>
            <a:ext cx="2736304" cy="1112362"/>
          </a:xfrm>
          <a:prstGeom prst="homePlat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  <a:latin typeface="Adobe 黑体 Std R" pitchFamily="34" charset="-122"/>
                <a:ea typeface="Adobe 黑体 Std R" pitchFamily="34" charset="-122"/>
              </a:rPr>
              <a:t>制定实验的方案，确定实验流程、试剂和仪器</a:t>
            </a:r>
            <a:endParaRPr lang="zh-CN" altLang="en-US" dirty="0">
              <a:solidFill>
                <a:schemeClr val="tx1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56" y="5028696"/>
            <a:ext cx="2317235" cy="3491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56" y="5454589"/>
            <a:ext cx="3004610" cy="4495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27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3507964" y="1920914"/>
            <a:ext cx="4952467" cy="932022"/>
          </a:xfrm>
          <a:prstGeom prst="rect">
            <a:avLst/>
          </a:prstGeom>
          <a:solidFill>
            <a:srgbClr val="F8F8F8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3591383" y="3276339"/>
            <a:ext cx="4771865" cy="1239177"/>
          </a:xfrm>
          <a:prstGeom prst="rect">
            <a:avLst/>
          </a:prstGeom>
          <a:solidFill>
            <a:srgbClr val="F8F8F8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39125" cy="922114"/>
          </a:xfrm>
        </p:spPr>
        <p:txBody>
          <a:bodyPr/>
          <a:lstStyle/>
          <a:p>
            <a:r>
              <a:rPr lang="zh-CN" altLang="en-US" sz="3600" b="1" dirty="0" smtClean="0">
                <a:latin typeface="Adobe 宋体 Std L" pitchFamily="18" charset="-122"/>
                <a:ea typeface="Adobe 宋体 Std L" pitchFamily="18" charset="-122"/>
              </a:rPr>
              <a:t>必不可少的数据库</a:t>
            </a:r>
            <a:r>
              <a:rPr lang="en-US" altLang="zh-CN" sz="3600" b="1" dirty="0" smtClean="0">
                <a:latin typeface="Adobe 宋体 Std L" pitchFamily="18" charset="-122"/>
                <a:ea typeface="Adobe 宋体 Std L" pitchFamily="18" charset="-122"/>
              </a:rPr>
              <a:t>-3</a:t>
            </a:r>
            <a:endParaRPr lang="zh-CN" altLang="en-US" sz="36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467544" y="1840503"/>
            <a:ext cx="2736304" cy="1152128"/>
          </a:xfrm>
          <a:prstGeom prst="homePlat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  <a:latin typeface="Adobe 黑体 Std R" pitchFamily="34" charset="-122"/>
                <a:ea typeface="Adobe 黑体 Std R" pitchFamily="34" charset="-122"/>
              </a:rPr>
              <a:t>查找疾病诊断、治疗等临床问题的答案</a:t>
            </a:r>
          </a:p>
        </p:txBody>
      </p:sp>
      <p:sp>
        <p:nvSpPr>
          <p:cNvPr id="35" name="五边形 34"/>
          <p:cNvSpPr/>
          <p:nvPr/>
        </p:nvSpPr>
        <p:spPr>
          <a:xfrm>
            <a:off x="467544" y="3403154"/>
            <a:ext cx="2736304" cy="1112362"/>
          </a:xfrm>
          <a:prstGeom prst="homePlat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  <a:latin typeface="Adobe 黑体 Std R" pitchFamily="34" charset="-122"/>
                <a:ea typeface="Adobe 黑体 Std R" pitchFamily="34" charset="-122"/>
              </a:rPr>
              <a:t>了解药物研发现状、合成路径等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268" y="2066751"/>
            <a:ext cx="1876425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523" y="2026042"/>
            <a:ext cx="27527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384896"/>
            <a:ext cx="17145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908" y="3457574"/>
            <a:ext cx="1485981" cy="259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82" y="3468239"/>
            <a:ext cx="20193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764" y="3849796"/>
            <a:ext cx="138112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105" y="3802172"/>
            <a:ext cx="135255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62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39125" cy="922114"/>
          </a:xfrm>
        </p:spPr>
        <p:txBody>
          <a:bodyPr/>
          <a:lstStyle/>
          <a:p>
            <a:r>
              <a:rPr lang="zh-CN" altLang="en-US" sz="3600" b="1" dirty="0" smtClean="0">
                <a:latin typeface="Adobe 宋体 Std L" pitchFamily="18" charset="-122"/>
                <a:ea typeface="Adobe 宋体 Std L" pitchFamily="18" charset="-122"/>
              </a:rPr>
              <a:t>新订数据库</a:t>
            </a:r>
            <a:endParaRPr lang="zh-CN" altLang="en-US" sz="36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1433692"/>
            <a:ext cx="354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Adobe 繁黑體 Std B" pitchFamily="34" charset="-128"/>
                <a:ea typeface="Adobe 繁黑體 Std B" pitchFamily="34" charset="-128"/>
              </a:rPr>
              <a:t>书香中国电子书</a:t>
            </a:r>
            <a:endParaRPr lang="zh-CN" altLang="en-US" sz="2400" b="1" dirty="0">
              <a:latin typeface="Adobe 繁黑體 Std B" pitchFamily="34" charset="-128"/>
              <a:ea typeface="Adobe 繁黑體 Std B" pitchFamily="34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54620"/>
            <a:ext cx="2639681" cy="3353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0" y="217350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人文类电子书</a:t>
            </a:r>
            <a:r>
              <a:rPr lang="en-US" altLang="zh-CN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10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万册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2080" y="2702947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有声图书</a:t>
            </a:r>
            <a:r>
              <a:rPr lang="en-US" altLang="zh-CN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3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万册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2040" y="3284984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IP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范围内注册账户，可在</a:t>
            </a:r>
            <a:r>
              <a:rPr lang="en-US" altLang="zh-CN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IP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范围外网页版和手机</a:t>
            </a:r>
            <a:r>
              <a:rPr lang="en-US" altLang="zh-CN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APP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使用数据库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560" y="6105318"/>
            <a:ext cx="2914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dobe Gothic Std B" pitchFamily="34" charset="-128"/>
                <a:ea typeface="Adobe Gothic Std B" pitchFamily="34" charset="-128"/>
                <a:hlinkClick r:id="rId3"/>
              </a:rPr>
              <a:t>http://pumc.chineseall.cn</a:t>
            </a:r>
            <a:endParaRPr lang="zh-CN" altLang="en-US" dirty="0">
              <a:latin typeface="Adobe Gothic Std B" pitchFamily="34" charset="-128"/>
            </a:endParaRPr>
          </a:p>
        </p:txBody>
      </p:sp>
      <p:pic>
        <p:nvPicPr>
          <p:cNvPr id="1027" name="Picture 3" descr="G:\培训\2017\书香中国二维码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834418"/>
            <a:ext cx="1114862" cy="111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培训\2017\erwa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85125"/>
            <a:ext cx="1201343" cy="12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99992" y="6105318"/>
            <a:ext cx="10669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latin typeface="Adobe Gothic Std B" pitchFamily="34" charset="-128"/>
              </a:rPr>
              <a:t>网页版二维码</a:t>
            </a:r>
            <a:endParaRPr lang="zh-CN" altLang="en-US" sz="1100" b="1" dirty="0">
              <a:latin typeface="Adobe Gothic Std B" pitchFamily="34" charset="-12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74164" y="6080227"/>
            <a:ext cx="10669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latin typeface="Adobe Gothic Std B" pitchFamily="34" charset="-128"/>
              </a:rPr>
              <a:t>APP</a:t>
            </a:r>
            <a:r>
              <a:rPr lang="zh-CN" altLang="en-US" sz="1100" b="1" dirty="0" smtClean="0">
                <a:latin typeface="Adobe Gothic Std B" pitchFamily="34" charset="-128"/>
              </a:rPr>
              <a:t>二维码</a:t>
            </a:r>
            <a:endParaRPr lang="zh-CN" altLang="en-US" sz="1100" b="1" dirty="0">
              <a:latin typeface="Adobe Gothic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210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39125" cy="922114"/>
          </a:xfrm>
        </p:spPr>
        <p:txBody>
          <a:bodyPr/>
          <a:lstStyle/>
          <a:p>
            <a:r>
              <a:rPr lang="zh-CN" altLang="en-US" sz="36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新订数据库</a:t>
            </a:r>
            <a:endParaRPr lang="zh-CN" altLang="en-US" sz="36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4" name="TextBox 13">
            <a:hlinkClick r:id="rId3"/>
          </p:cNvPr>
          <p:cNvSpPr txBox="1"/>
          <p:nvPr/>
        </p:nvSpPr>
        <p:spPr>
          <a:xfrm>
            <a:off x="467544" y="1433692"/>
            <a:ext cx="354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 smtClean="0">
                <a:latin typeface="Adobe 繁黑體 Std B" pitchFamily="34" charset="-128"/>
                <a:ea typeface="Adobe 繁黑體 Std B" pitchFamily="34" charset="-128"/>
              </a:rPr>
              <a:t>JoVE</a:t>
            </a:r>
            <a:r>
              <a:rPr lang="zh-CN" altLang="en-US" sz="2400" b="1" dirty="0" smtClean="0">
                <a:latin typeface="Adobe 繁黑體 Std B" pitchFamily="34" charset="-128"/>
                <a:ea typeface="Adobe 繁黑體 Std B" pitchFamily="34" charset="-128"/>
              </a:rPr>
              <a:t>实验室视频期刊</a:t>
            </a:r>
            <a:endParaRPr lang="zh-CN" altLang="en-US" sz="2400" b="1" dirty="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9981" y="184912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以视频的方式展示科研的过程和结果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86090" y="3007292"/>
            <a:ext cx="250639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清晰</a:t>
            </a: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而直观地展现生命科学实验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的复杂</a:t>
            </a: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细节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53648" y="4247476"/>
            <a:ext cx="264844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了解更多，来参加</a:t>
            </a:r>
            <a:r>
              <a:rPr lang="en-US" altLang="zh-CN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3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月</a:t>
            </a:r>
            <a:r>
              <a:rPr lang="en-US" altLang="zh-CN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30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日午间一小时培训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560" y="5212771"/>
            <a:ext cx="2651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https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://www.jove.com/</a:t>
            </a:r>
            <a:endParaRPr lang="zh-CN" altLang="en-US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33083" y="6105318"/>
            <a:ext cx="10669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err="1" smtClean="0">
                <a:latin typeface="Adobe Gothic Std B" pitchFamily="34" charset="-128"/>
              </a:rPr>
              <a:t>JoVE</a:t>
            </a:r>
            <a:r>
              <a:rPr lang="zh-CN" altLang="en-US" sz="1100" b="1" dirty="0" smtClean="0">
                <a:latin typeface="Adobe Gothic Std B" pitchFamily="34" charset="-128"/>
              </a:rPr>
              <a:t>二维码</a:t>
            </a:r>
            <a:endParaRPr lang="zh-CN" altLang="en-US" sz="1100" b="1" dirty="0">
              <a:latin typeface="Adobe Gothic Std B" pitchFamily="34" charset="-128"/>
            </a:endParaRPr>
          </a:p>
        </p:txBody>
      </p:sp>
      <p:pic>
        <p:nvPicPr>
          <p:cNvPr id="2051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45" y="2205426"/>
            <a:ext cx="5031735" cy="236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G:\培训\2017\JOVE二维码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548" y="4730687"/>
            <a:ext cx="1333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73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39125" cy="922114"/>
          </a:xfrm>
        </p:spPr>
        <p:txBody>
          <a:bodyPr/>
          <a:lstStyle/>
          <a:p>
            <a:r>
              <a:rPr lang="en-US" altLang="zh-CN" sz="2800" b="1" dirty="0" err="1" smtClean="0"/>
              <a:t>ProQuest</a:t>
            </a:r>
            <a:r>
              <a:rPr lang="en-US" altLang="zh-CN" sz="2800" b="1" dirty="0" smtClean="0"/>
              <a:t> </a:t>
            </a:r>
            <a:r>
              <a:rPr lang="en-US" altLang="zh-CN" sz="2800" b="1" dirty="0" err="1"/>
              <a:t>Ebook</a:t>
            </a:r>
            <a:r>
              <a:rPr lang="en-US" altLang="zh-CN" sz="2800" b="1" dirty="0"/>
              <a:t> Central</a:t>
            </a:r>
            <a:r>
              <a:rPr lang="zh-TW" altLang="zh-CN" sz="2800" b="1" dirty="0"/>
              <a:t>外文电子书荐购平台</a:t>
            </a:r>
            <a:endParaRPr lang="zh-CN" altLang="en-US" sz="28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0112" y="3475011"/>
            <a:ext cx="330683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zh-CN" altLang="zh-CN" sz="1600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图书馆同意购买后，系统将自动发送邮件告知您</a:t>
            </a:r>
            <a:r>
              <a:rPr lang="zh-CN" altLang="zh-CN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可浏览</a:t>
            </a:r>
            <a:r>
              <a:rPr lang="zh-CN" altLang="zh-CN" sz="1600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整本书的内容</a:t>
            </a:r>
            <a:endParaRPr lang="zh-CN" altLang="en-US" sz="1600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9622" y="2492896"/>
            <a:ext cx="3384256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zh-CN" sz="1600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如需推荐图书馆订购，点击申请，填写推荐人姓名、推荐原因、所在科室等信息</a:t>
            </a:r>
            <a:endParaRPr lang="zh-CN" altLang="en-US" sz="1600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9515" y="6228428"/>
            <a:ext cx="17814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err="1"/>
              <a:t>ProQuest</a:t>
            </a:r>
            <a:r>
              <a:rPr lang="en-US" altLang="zh-CN" sz="1100" b="1" dirty="0"/>
              <a:t> </a:t>
            </a:r>
            <a:r>
              <a:rPr lang="en-US" altLang="zh-CN" sz="1100" b="1" dirty="0" err="1"/>
              <a:t>Ebook</a:t>
            </a:r>
            <a:r>
              <a:rPr lang="en-US" altLang="zh-CN" sz="1100" b="1" dirty="0"/>
              <a:t> Central</a:t>
            </a:r>
            <a:r>
              <a:rPr lang="zh-CN" altLang="en-US" sz="1100" b="1" dirty="0" smtClean="0">
                <a:latin typeface="Adobe Gothic Std B" pitchFamily="34" charset="-128"/>
              </a:rPr>
              <a:t>二维码</a:t>
            </a:r>
            <a:endParaRPr lang="zh-CN" altLang="en-US" sz="1100" b="1" dirty="0">
              <a:latin typeface="Adobe Gothic Std B" pitchFamily="34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94029" y="2030525"/>
            <a:ext cx="194421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zh-CN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免费试读</a:t>
            </a:r>
            <a:r>
              <a:rPr lang="en-US" altLang="zh-CN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5</a:t>
            </a:r>
            <a:r>
              <a:rPr lang="zh-CN" altLang="zh-CN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分钟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73798" y="1355418"/>
            <a:ext cx="2888111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10</a:t>
            </a:r>
            <a:r>
              <a:rPr lang="zh-CN" altLang="en-US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万册医学</a:t>
            </a:r>
            <a:r>
              <a:rPr lang="zh-CN" altLang="en-US" sz="1600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相关图书可检索、阅览、</a:t>
            </a:r>
            <a:r>
              <a:rPr lang="zh-CN" altLang="en-US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推荐</a:t>
            </a:r>
            <a:endParaRPr lang="zh-CN" altLang="en-US" sz="1600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90970" y="4365104"/>
            <a:ext cx="324036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参加</a:t>
            </a:r>
            <a:r>
              <a:rPr lang="en-US" altLang="zh-CN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4</a:t>
            </a:r>
            <a:r>
              <a:rPr lang="zh-CN" altLang="en-US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月</a:t>
            </a:r>
            <a:r>
              <a:rPr lang="en-US" altLang="zh-CN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6</a:t>
            </a:r>
            <a:r>
              <a:rPr lang="zh-CN" altLang="en-US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日午间一小时培训，了解更多</a:t>
            </a:r>
            <a:endParaRPr lang="zh-CN" altLang="en-US" sz="1600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4063" y="5889874"/>
            <a:ext cx="48376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chemeClr val="tx2">
                    <a:lumMod val="75000"/>
                  </a:schemeClr>
                </a:solidFill>
              </a:rPr>
              <a:t>https://ebookcentral.proquest.com/lib/imicams/</a:t>
            </a:r>
            <a:endParaRPr lang="zh-CN" altLang="zh-CN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35660"/>
            <a:ext cx="4032448" cy="45846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G:\培训\2017\EBL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120" y="5181799"/>
            <a:ext cx="1477516" cy="147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1043608" y="3725788"/>
            <a:ext cx="10801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043261" y="4013408"/>
            <a:ext cx="10801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6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39125" cy="922114"/>
          </a:xfrm>
        </p:spPr>
        <p:txBody>
          <a:bodyPr/>
          <a:lstStyle/>
          <a:p>
            <a:r>
              <a:rPr lang="zh-CN" altLang="en-US" sz="36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新订数据库</a:t>
            </a:r>
            <a:endParaRPr lang="zh-CN" altLang="en-US" sz="36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4" name="TextBox 13">
            <a:hlinkClick r:id="rId3"/>
          </p:cNvPr>
          <p:cNvSpPr txBox="1"/>
          <p:nvPr/>
        </p:nvSpPr>
        <p:spPr>
          <a:xfrm>
            <a:off x="467544" y="1433692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latin typeface="Adobe 繁黑體 Std B" pitchFamily="34" charset="-128"/>
                <a:ea typeface="Adobe 繁黑體 Std B" pitchFamily="34" charset="-128"/>
              </a:rPr>
              <a:t>Primal Picture</a:t>
            </a:r>
            <a:r>
              <a:rPr lang="zh-CN" altLang="en-US" sz="2000" b="1" dirty="0" smtClean="0">
                <a:latin typeface="Adobe 繁黑體 Std B" pitchFamily="34" charset="-128"/>
                <a:ea typeface="Adobe 繁黑體 Std B" pitchFamily="34" charset="-128"/>
              </a:rPr>
              <a:t>人体解剖学数据库升级版</a:t>
            </a:r>
            <a:endParaRPr lang="zh-CN" altLang="en-US" sz="2000" b="1" dirty="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75089" y="4496901"/>
            <a:ext cx="324036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所有内容翻译为中文版本</a:t>
            </a:r>
            <a:r>
              <a:rPr lang="en-US" altLang="zh-CN" b="1" dirty="0" smtClean="0">
                <a:solidFill>
                  <a:schemeClr val="accent2">
                    <a:lumMod val="75000"/>
                  </a:schemeClr>
                </a:solidFill>
                <a:latin typeface="Adobe Gothic Std B" pitchFamily="34" charset="-128"/>
              </a:rPr>
              <a:t>New!</a:t>
            </a:r>
            <a:endParaRPr lang="zh-CN" altLang="en-US" b="1" dirty="0">
              <a:solidFill>
                <a:schemeClr val="accent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4" y="2387653"/>
            <a:ext cx="250639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分层级查看解剖结构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3964" y="3752011"/>
            <a:ext cx="30845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支持人体结构的透明化呈现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560" y="5212771"/>
            <a:ext cx="2803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http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://www.anatomy.tv/</a:t>
            </a:r>
            <a:endParaRPr lang="zh-CN" altLang="en-US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442" y="5889874"/>
            <a:ext cx="10669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latin typeface="Adobe 繁黑體 Std B" pitchFamily="34" charset="-128"/>
                <a:ea typeface="Adobe 繁黑體 Std B" pitchFamily="34" charset="-128"/>
              </a:rPr>
              <a:t>Primal Picture</a:t>
            </a:r>
            <a:r>
              <a:rPr lang="zh-CN" altLang="en-US" sz="1100" b="1" dirty="0" smtClean="0">
                <a:latin typeface="Adobe Gothic Std B" pitchFamily="34" charset="-128"/>
              </a:rPr>
              <a:t>二维码</a:t>
            </a:r>
            <a:endParaRPr lang="zh-CN" altLang="en-US" sz="1100" b="1" dirty="0">
              <a:latin typeface="Adobe Gothic Std B" pitchFamily="34" charset="-128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60" y="1988840"/>
            <a:ext cx="4483100" cy="28852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42074" y="2996952"/>
            <a:ext cx="250639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任意角度旋转和查看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75089" y="1519343"/>
            <a:ext cx="250639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zh-CN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以活人体</a:t>
            </a:r>
            <a:r>
              <a:rPr lang="en-GB" altLang="zh-CN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\</a:t>
            </a:r>
            <a:r>
              <a:rPr lang="zh-CN" altLang="zh-CN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尸体的</a:t>
            </a:r>
            <a:r>
              <a:rPr lang="en-GB" altLang="zh-CN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MRI</a:t>
            </a:r>
            <a:r>
              <a:rPr lang="zh-CN" altLang="zh-CN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数据为基础数据来源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75089" y="5272664"/>
            <a:ext cx="324036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升级版无并发用户限制</a:t>
            </a:r>
            <a:r>
              <a:rPr lang="en-US" altLang="zh-CN" b="1" dirty="0" smtClean="0">
                <a:solidFill>
                  <a:schemeClr val="accent2">
                    <a:lumMod val="75000"/>
                  </a:schemeClr>
                </a:solidFill>
                <a:latin typeface="Adobe Gothic Std B" pitchFamily="34" charset="-128"/>
              </a:rPr>
              <a:t>New!</a:t>
            </a:r>
            <a:endParaRPr lang="zh-CN" altLang="en-US" b="1" dirty="0">
              <a:solidFill>
                <a:schemeClr val="accent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pic>
        <p:nvPicPr>
          <p:cNvPr id="3074" name="Picture 2" descr="G:\培训\2017\Primal Picture二维码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126" y="5272664"/>
            <a:ext cx="1262072" cy="126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903640" y="5949961"/>
            <a:ext cx="284482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参加</a:t>
            </a:r>
            <a:r>
              <a:rPr lang="en-US" altLang="zh-CN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4</a:t>
            </a:r>
            <a:r>
              <a:rPr lang="zh-CN" altLang="en-US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月</a:t>
            </a:r>
            <a:r>
              <a:rPr lang="en-US" altLang="zh-CN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13</a:t>
            </a:r>
            <a:r>
              <a:rPr lang="zh-CN" altLang="en-US" sz="1600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日午间一小时培训，了解更多</a:t>
            </a:r>
            <a:endParaRPr lang="zh-CN" altLang="en-US" sz="1600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732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Adobe 宋体 Std L" pitchFamily="18" charset="-122"/>
                <a:ea typeface="Adobe 宋体 Std L" pitchFamily="18" charset="-122"/>
              </a:rPr>
              <a:t>经典医学图书</a:t>
            </a:r>
            <a:endParaRPr lang="zh-CN" altLang="en-US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3700463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zh-CN" altLang="en-US" sz="2400" dirty="0">
                <a:latin typeface="DFKai-SB" pitchFamily="65" charset="-120"/>
                <a:ea typeface="DFKai-SB" pitchFamily="65" charset="-120"/>
                <a:cs typeface="+mn-cs"/>
              </a:rPr>
              <a:t>主要采集高质量、高版次、知名出版社的生物医学类图书资源。</a:t>
            </a:r>
            <a:endParaRPr lang="en-US" altLang="zh-CN" sz="2400" dirty="0"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buFontTx/>
              <a:buChar char="•"/>
            </a:pPr>
            <a:r>
              <a:rPr lang="zh-CN" altLang="en-US" sz="2400" dirty="0" smtClean="0">
                <a:latin typeface="DFKai-SB" pitchFamily="65" charset="-120"/>
                <a:ea typeface="DFKai-SB" pitchFamily="65" charset="-120"/>
                <a:cs typeface="+mn-cs"/>
              </a:rPr>
              <a:t>中文</a:t>
            </a:r>
            <a:r>
              <a:rPr lang="zh-CN" altLang="en-US" sz="2400" dirty="0">
                <a:latin typeface="DFKai-SB" pitchFamily="65" charset="-120"/>
                <a:ea typeface="DFKai-SB" pitchFamily="65" charset="-120"/>
                <a:cs typeface="+mn-cs"/>
              </a:rPr>
              <a:t>图书资源</a:t>
            </a:r>
            <a:r>
              <a:rPr lang="en-US" altLang="zh-CN" sz="2400" dirty="0">
                <a:latin typeface="DFKai-SB" pitchFamily="65" charset="-120"/>
                <a:ea typeface="DFKai-SB" pitchFamily="65" charset="-120"/>
                <a:cs typeface="+mn-cs"/>
              </a:rPr>
              <a:t>10</a:t>
            </a:r>
            <a:r>
              <a:rPr lang="zh-CN" altLang="en-US" sz="2400" dirty="0">
                <a:latin typeface="DFKai-SB" pitchFamily="65" charset="-120"/>
                <a:ea typeface="DFKai-SB" pitchFamily="65" charset="-120"/>
                <a:cs typeface="+mn-cs"/>
              </a:rPr>
              <a:t>万余种，外文图书资源</a:t>
            </a:r>
            <a:r>
              <a:rPr lang="en-US" altLang="zh-CN" sz="2400" dirty="0">
                <a:latin typeface="DFKai-SB" pitchFamily="65" charset="-120"/>
                <a:ea typeface="DFKai-SB" pitchFamily="65" charset="-120"/>
                <a:cs typeface="+mn-cs"/>
              </a:rPr>
              <a:t>9</a:t>
            </a:r>
            <a:r>
              <a:rPr lang="zh-CN" altLang="en-US" sz="2400" dirty="0">
                <a:latin typeface="DFKai-SB" pitchFamily="65" charset="-120"/>
                <a:ea typeface="DFKai-SB" pitchFamily="65" charset="-120"/>
                <a:cs typeface="+mn-cs"/>
              </a:rPr>
              <a:t>万余</a:t>
            </a:r>
            <a:r>
              <a:rPr lang="zh-CN" altLang="en-US" sz="2400" dirty="0" smtClean="0">
                <a:latin typeface="DFKai-SB" pitchFamily="65" charset="-120"/>
                <a:ea typeface="DFKai-SB" pitchFamily="65" charset="-120"/>
                <a:cs typeface="+mn-cs"/>
              </a:rPr>
              <a:t>种</a:t>
            </a:r>
            <a:endParaRPr lang="en-US" altLang="zh-CN" sz="2400" dirty="0" smtClean="0"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buFontTx/>
              <a:buChar char="•"/>
            </a:pPr>
            <a:r>
              <a:rPr lang="zh-CN" altLang="en-US" sz="2400" dirty="0" smtClean="0">
                <a:latin typeface="DFKai-SB" pitchFamily="65" charset="-120"/>
                <a:ea typeface="DFKai-SB" pitchFamily="65" charset="-120"/>
                <a:cs typeface="+mn-cs"/>
              </a:rPr>
              <a:t>特色：</a:t>
            </a:r>
            <a:endParaRPr lang="en-US" altLang="zh-CN" sz="2400" dirty="0" smtClean="0">
              <a:latin typeface="DFKai-SB" pitchFamily="65" charset="-120"/>
              <a:ea typeface="DFKai-SB" pitchFamily="65" charset="-120"/>
              <a:cs typeface="+mn-cs"/>
            </a:endParaRPr>
          </a:p>
          <a:p>
            <a:pPr lvl="1"/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高版次图书</a:t>
            </a:r>
            <a:endParaRPr lang="en-US" altLang="zh-CN" sz="2400" dirty="0">
              <a:latin typeface="DFKai-SB" pitchFamily="65" charset="-120"/>
              <a:ea typeface="DFKai-SB" pitchFamily="65" charset="-120"/>
            </a:endParaRPr>
          </a:p>
          <a:p>
            <a:pPr lvl="1"/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药典</a:t>
            </a:r>
            <a:endParaRPr lang="en-US" altLang="zh-CN" sz="2400" dirty="0">
              <a:latin typeface="DFKai-SB" pitchFamily="65" charset="-120"/>
              <a:ea typeface="DFKai-SB" pitchFamily="65" charset="-120"/>
            </a:endParaRPr>
          </a:p>
          <a:p>
            <a:pPr lvl="1"/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医学史专著</a:t>
            </a:r>
            <a:endParaRPr lang="en-US" altLang="zh-CN" sz="2400" dirty="0">
              <a:latin typeface="DFKai-SB" pitchFamily="65" charset="-120"/>
              <a:ea typeface="DFKai-SB" pitchFamily="65" charset="-120"/>
            </a:endParaRPr>
          </a:p>
          <a:p>
            <a:pPr lvl="1"/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医学</a:t>
            </a:r>
            <a:r>
              <a:rPr lang="zh-CN" altLang="en-US" sz="2400" dirty="0" smtClean="0">
                <a:latin typeface="DFKai-SB" pitchFamily="65" charset="-120"/>
                <a:ea typeface="DFKai-SB" pitchFamily="65" charset="-120"/>
              </a:rPr>
              <a:t>丛书</a:t>
            </a:r>
            <a:endParaRPr lang="en-US" altLang="zh-CN" sz="2400" dirty="0">
              <a:latin typeface="DFKai-SB" pitchFamily="65" charset="-120"/>
              <a:ea typeface="DFKai-SB" pitchFamily="65" charset="-120"/>
            </a:endParaRPr>
          </a:p>
        </p:txBody>
      </p:sp>
      <p:pic>
        <p:nvPicPr>
          <p:cNvPr id="3075" name="Picture 3" descr="D:\电子资源概况\资源手册\2015年资源手册\封面\补充图片\0B9A7697_conew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502656"/>
            <a:ext cx="3096344" cy="223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 descr="Goldman-Cecil medic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06" y="5301208"/>
            <a:ext cx="1153565" cy="1451776"/>
          </a:xfrm>
          <a:prstGeom prst="rect">
            <a:avLst/>
          </a:prstGeom>
        </p:spPr>
      </p:pic>
      <p:pic>
        <p:nvPicPr>
          <p:cNvPr id="9" name="内容占位符 3" descr="Conn's_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979712" y="5301208"/>
            <a:ext cx="1138573" cy="146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内容占位符 3" descr="酶学方法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563888" y="5330429"/>
            <a:ext cx="1080120" cy="1422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92080" y="40050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Adobe 黑体 Std R" pitchFamily="34" charset="-122"/>
                <a:ea typeface="Adobe 黑体 Std R" pitchFamily="34" charset="-122"/>
              </a:rPr>
              <a:t>馆藏地：图书馆四层阅览室</a:t>
            </a:r>
            <a:endParaRPr lang="zh-CN" altLang="en-US" b="1" dirty="0">
              <a:latin typeface="Adobe 黑体 Std R" pitchFamily="34" charset="-122"/>
              <a:ea typeface="Adobe 黑体 Std R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323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Adobe 宋体 Std L" pitchFamily="18" charset="-122"/>
                <a:ea typeface="Adobe 宋体 Std L" pitchFamily="18" charset="-122"/>
              </a:rPr>
              <a:t>国内最</a:t>
            </a:r>
            <a:r>
              <a:rPr lang="zh-CN" altLang="en-US" b="1" dirty="0">
                <a:latin typeface="Adobe 宋体 Std L" pitchFamily="18" charset="-122"/>
                <a:ea typeface="Adobe 宋体 Std L" pitchFamily="18" charset="-122"/>
              </a:rPr>
              <a:t>多</a:t>
            </a:r>
            <a:r>
              <a:rPr lang="zh-CN" altLang="en-US" b="1" dirty="0" smtClean="0">
                <a:latin typeface="Adobe 宋体 Std L" pitchFamily="18" charset="-122"/>
                <a:ea typeface="Adobe 宋体 Std L" pitchFamily="18" charset="-122"/>
              </a:rPr>
              <a:t>的外文印本期刊</a:t>
            </a:r>
            <a:endParaRPr lang="zh-CN" altLang="en-US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3700463"/>
          </a:xfrm>
        </p:spPr>
        <p:txBody>
          <a:bodyPr/>
          <a:lstStyle/>
          <a:p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国家医学资源保障中心（长期保存）</a:t>
            </a:r>
            <a:endParaRPr lang="en-US" altLang="zh-CN" sz="2400" dirty="0">
              <a:latin typeface="DFKai-SB" pitchFamily="65" charset="-120"/>
              <a:ea typeface="DFKai-SB" pitchFamily="65" charset="-120"/>
            </a:endParaRPr>
          </a:p>
          <a:p>
            <a:r>
              <a:rPr lang="en-US" altLang="zh-CN" sz="2400" dirty="0" smtClean="0">
                <a:latin typeface="DFKai-SB" pitchFamily="65" charset="-120"/>
                <a:ea typeface="DFKai-SB" pitchFamily="65" charset="-120"/>
              </a:rPr>
              <a:t>2017</a:t>
            </a:r>
            <a:r>
              <a:rPr lang="zh-CN" altLang="en-US" sz="2400" dirty="0" smtClean="0">
                <a:latin typeface="DFKai-SB" pitchFamily="65" charset="-120"/>
                <a:ea typeface="DFKai-SB" pitchFamily="65" charset="-120"/>
              </a:rPr>
              <a:t>年订购约</a:t>
            </a:r>
            <a:r>
              <a:rPr lang="en-US" altLang="zh-CN" sz="2400" dirty="0" smtClean="0">
                <a:latin typeface="DFKai-SB" pitchFamily="65" charset="-120"/>
                <a:ea typeface="DFKai-SB" pitchFamily="65" charset="-120"/>
              </a:rPr>
              <a:t>3600</a:t>
            </a:r>
            <a:r>
              <a:rPr lang="zh-CN" altLang="en-US" sz="2400" dirty="0" smtClean="0">
                <a:latin typeface="DFKai-SB" pitchFamily="65" charset="-120"/>
                <a:ea typeface="DFKai-SB" pitchFamily="65" charset="-120"/>
              </a:rPr>
              <a:t>种外文印本期刊，其中</a:t>
            </a:r>
            <a:r>
              <a:rPr lang="en-US" altLang="zh-CN" sz="2400" dirty="0" smtClean="0">
                <a:latin typeface="DFKai-SB" pitchFamily="65" charset="-120"/>
                <a:ea typeface="DFKai-SB" pitchFamily="65" charset="-120"/>
              </a:rPr>
              <a:t>2000</a:t>
            </a:r>
            <a:r>
              <a:rPr lang="zh-CN" altLang="en-US" sz="2400" dirty="0" smtClean="0">
                <a:latin typeface="DFKai-SB" pitchFamily="65" charset="-120"/>
                <a:ea typeface="DFKai-SB" pitchFamily="65" charset="-120"/>
              </a:rPr>
              <a:t>多种在国内独家订购*</a:t>
            </a:r>
            <a:endParaRPr lang="en-US" altLang="zh-CN" sz="2400" dirty="0" smtClean="0">
              <a:latin typeface="DFKai-SB" pitchFamily="65" charset="-120"/>
              <a:ea typeface="DFKai-SB" pitchFamily="65" charset="-120"/>
            </a:endParaRPr>
          </a:p>
          <a:p>
            <a:pPr marL="342900" lvl="1" indent="-342900">
              <a:buFontTx/>
              <a:buChar char="•"/>
            </a:pPr>
            <a:r>
              <a:rPr lang="zh-CN" altLang="en-US" sz="2400" dirty="0" smtClean="0">
                <a:latin typeface="DFKai-SB" pitchFamily="65" charset="-120"/>
                <a:ea typeface="DFKai-SB" pitchFamily="65" charset="-120"/>
                <a:cs typeface="+mn-cs"/>
              </a:rPr>
              <a:t>每年</a:t>
            </a:r>
            <a:r>
              <a:rPr lang="zh-CN" altLang="en-US" sz="2400" dirty="0">
                <a:latin typeface="DFKai-SB" pitchFamily="65" charset="-120"/>
                <a:ea typeface="DFKai-SB" pitchFamily="65" charset="-120"/>
                <a:cs typeface="+mn-cs"/>
              </a:rPr>
              <a:t>增加医学期刊</a:t>
            </a:r>
            <a:endParaRPr lang="en-US" altLang="zh-CN" sz="2400" dirty="0"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buFontTx/>
              <a:buChar char="•"/>
            </a:pPr>
            <a:r>
              <a:rPr lang="zh-CN" altLang="en-US" sz="2400" dirty="0" smtClean="0">
                <a:latin typeface="DFKai-SB" pitchFamily="65" charset="-120"/>
                <a:ea typeface="DFKai-SB" pitchFamily="65" charset="-120"/>
                <a:cs typeface="+mn-cs"/>
              </a:rPr>
              <a:t>馆藏地：图书馆</a:t>
            </a:r>
            <a:r>
              <a:rPr lang="zh-CN" altLang="en-US" sz="2400" dirty="0">
                <a:latin typeface="DFKai-SB" pitchFamily="65" charset="-120"/>
                <a:ea typeface="DFKai-SB" pitchFamily="65" charset="-120"/>
                <a:cs typeface="+mn-cs"/>
              </a:rPr>
              <a:t>三层阅览室，书架目前放置</a:t>
            </a:r>
            <a:r>
              <a:rPr lang="en-US" altLang="zh-CN" sz="2400" dirty="0">
                <a:latin typeface="DFKai-SB" pitchFamily="65" charset="-120"/>
                <a:ea typeface="DFKai-SB" pitchFamily="65" charset="-120"/>
                <a:cs typeface="+mn-cs"/>
              </a:rPr>
              <a:t>2013-2016</a:t>
            </a:r>
            <a:r>
              <a:rPr lang="zh-CN" altLang="en-US" sz="2400" dirty="0">
                <a:latin typeface="DFKai-SB" pitchFamily="65" charset="-120"/>
                <a:ea typeface="DFKai-SB" pitchFamily="65" charset="-120"/>
                <a:cs typeface="+mn-cs"/>
              </a:rPr>
              <a:t>年出版期刊，</a:t>
            </a:r>
            <a:r>
              <a:rPr lang="en-US" altLang="zh-CN" sz="2400" dirty="0">
                <a:latin typeface="DFKai-SB" pitchFamily="65" charset="-120"/>
                <a:ea typeface="DFKai-SB" pitchFamily="65" charset="-120"/>
                <a:cs typeface="+mn-cs"/>
              </a:rPr>
              <a:t>2012</a:t>
            </a:r>
            <a:r>
              <a:rPr lang="zh-CN" altLang="en-US" sz="2400" dirty="0">
                <a:latin typeface="DFKai-SB" pitchFamily="65" charset="-120"/>
                <a:ea typeface="DFKai-SB" pitchFamily="65" charset="-120"/>
                <a:cs typeface="+mn-cs"/>
              </a:rPr>
              <a:t>及其之前的印本刊放在图书馆地下书库</a:t>
            </a:r>
            <a:endParaRPr lang="en-US" altLang="zh-CN" sz="2400" dirty="0">
              <a:latin typeface="DFKai-SB" pitchFamily="65" charset="-120"/>
              <a:ea typeface="DFKai-SB" pitchFamily="65" charset="-120"/>
              <a:cs typeface="+mn-cs"/>
            </a:endParaRPr>
          </a:p>
          <a:p>
            <a:pPr marL="0" lvl="1" indent="0">
              <a:buNone/>
            </a:pPr>
            <a:endParaRPr lang="zh-CN" altLang="en-US" dirty="0">
              <a:latin typeface="DFKai-SB" pitchFamily="65" charset="-120"/>
              <a:ea typeface="DFKai-SB" pitchFamily="65" charset="-120"/>
              <a:cs typeface="+mn-cs"/>
            </a:endParaRPr>
          </a:p>
        </p:txBody>
      </p:sp>
      <p:pic>
        <p:nvPicPr>
          <p:cNvPr id="2050" name="Picture 2" descr="D:\电子资源概况\资源手册\2015年资源手册\封面\补充图片\替换04-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532933"/>
            <a:ext cx="3384376" cy="230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5517232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DFKai-SB" pitchFamily="65" charset="-120"/>
                <a:ea typeface="DFKai-SB" pitchFamily="65" charset="-120"/>
              </a:rPr>
              <a:t>*根据</a:t>
            </a:r>
            <a:r>
              <a:rPr lang="en-US" altLang="zh-CN" dirty="0">
                <a:latin typeface="DFKai-SB" pitchFamily="65" charset="-120"/>
                <a:ea typeface="DFKai-SB" pitchFamily="65" charset="-120"/>
              </a:rPr>
              <a:t>《</a:t>
            </a:r>
            <a:r>
              <a:rPr lang="zh-CN" altLang="en-US" dirty="0">
                <a:latin typeface="DFKai-SB" pitchFamily="65" charset="-120"/>
                <a:ea typeface="DFKai-SB" pitchFamily="65" charset="-120"/>
              </a:rPr>
              <a:t>全国高等院校医药图书馆预订目录</a:t>
            </a:r>
            <a:r>
              <a:rPr lang="en-US" altLang="zh-CN" dirty="0" smtClean="0">
                <a:latin typeface="DFKai-SB" pitchFamily="65" charset="-120"/>
                <a:ea typeface="DFKai-SB" pitchFamily="65" charset="-120"/>
              </a:rPr>
              <a:t>》</a:t>
            </a:r>
            <a:r>
              <a:rPr lang="zh-CN" altLang="en-US" dirty="0" smtClean="0">
                <a:latin typeface="DFKai-SB" pitchFamily="65" charset="-120"/>
                <a:ea typeface="DFKai-SB" pitchFamily="65" charset="-120"/>
              </a:rPr>
              <a:t>统计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817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6192688" cy="53319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8" name="标题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dirty="0" smtClean="0"/>
              <a:t>图书馆主页</a:t>
            </a:r>
          </a:p>
        </p:txBody>
      </p:sp>
      <p:sp>
        <p:nvSpPr>
          <p:cNvPr id="9221" name="矩形 3"/>
          <p:cNvSpPr>
            <a:spLocks noChangeArrowheads="1"/>
          </p:cNvSpPr>
          <p:nvPr/>
        </p:nvSpPr>
        <p:spPr bwMode="auto">
          <a:xfrm>
            <a:off x="4139953" y="5013176"/>
            <a:ext cx="1080120" cy="287337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4287392" y="5621843"/>
            <a:ext cx="1080120" cy="214286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4287392" y="6147742"/>
            <a:ext cx="1080120" cy="288032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2555776" y="3212976"/>
            <a:ext cx="2811736" cy="432048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2" name="圆角矩形标注 1"/>
          <p:cNvSpPr/>
          <p:nvPr/>
        </p:nvSpPr>
        <p:spPr>
          <a:xfrm>
            <a:off x="5076056" y="2420888"/>
            <a:ext cx="2088232" cy="576064"/>
          </a:xfrm>
          <a:prstGeom prst="wedgeRoundRectCallout">
            <a:avLst>
              <a:gd name="adj1" fmla="val -37000"/>
              <a:gd name="adj2" fmla="val 82342"/>
              <a:gd name="adj3" fmla="val 16667"/>
            </a:avLst>
          </a:prstGeom>
          <a:solidFill>
            <a:srgbClr val="FDFDF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纸本资源和电子资源一站式检索</a:t>
            </a:r>
            <a:endParaRPr lang="zh-CN" altLang="en-US" sz="1600" dirty="0">
              <a:solidFill>
                <a:srgbClr val="FF0000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6372200" y="4580780"/>
            <a:ext cx="2088232" cy="576064"/>
          </a:xfrm>
          <a:prstGeom prst="wedgeRoundRectCallout">
            <a:avLst>
              <a:gd name="adj1" fmla="val -81701"/>
              <a:gd name="adj2" fmla="val 29431"/>
              <a:gd name="adj3" fmla="val 16667"/>
            </a:avLst>
          </a:prstGeom>
          <a:solidFill>
            <a:srgbClr val="FDFDF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查找纸本图书和期刊</a:t>
            </a:r>
            <a:endParaRPr lang="zh-CN" altLang="en-US" sz="1600" dirty="0">
              <a:solidFill>
                <a:srgbClr val="FF0000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11" name="圆角矩形标注 10"/>
          <p:cNvSpPr/>
          <p:nvPr/>
        </p:nvSpPr>
        <p:spPr>
          <a:xfrm>
            <a:off x="6804248" y="5333811"/>
            <a:ext cx="1728192" cy="502318"/>
          </a:xfrm>
          <a:prstGeom prst="wedgeRoundRectCallout">
            <a:avLst>
              <a:gd name="adj1" fmla="val -81701"/>
              <a:gd name="adj2" fmla="val 29431"/>
              <a:gd name="adj3" fmla="val 16667"/>
            </a:avLst>
          </a:prstGeom>
          <a:solidFill>
            <a:srgbClr val="FDFDF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查找数据库</a:t>
            </a:r>
            <a:endParaRPr lang="zh-CN" altLang="en-US" sz="1600" dirty="0">
              <a:solidFill>
                <a:srgbClr val="FF0000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6956648" y="5896583"/>
            <a:ext cx="1935832" cy="502318"/>
          </a:xfrm>
          <a:prstGeom prst="wedgeRoundRectCallout">
            <a:avLst>
              <a:gd name="adj1" fmla="val -81701"/>
              <a:gd name="adj2" fmla="val 29431"/>
              <a:gd name="adj3" fmla="val 16667"/>
            </a:avLst>
          </a:prstGeom>
          <a:solidFill>
            <a:srgbClr val="FDFDF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推荐你需要的资源</a:t>
            </a:r>
            <a:endParaRPr lang="zh-CN" altLang="en-US" sz="1600" dirty="0">
              <a:solidFill>
                <a:srgbClr val="FF0000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5496274" y="6384724"/>
            <a:ext cx="1080120" cy="288032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147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 smtClean="0">
                <a:latin typeface="Adobe 黑体 Std R" pitchFamily="34" charset="-122"/>
                <a:ea typeface="Adobe 黑体 Std R" pitchFamily="34" charset="-122"/>
              </a:rPr>
              <a:t>从借还书到定制化培训的贴心服务</a:t>
            </a:r>
            <a:endParaRPr lang="zh-CN" altLang="en-US" sz="3200" b="1" dirty="0"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628800"/>
            <a:ext cx="7776864" cy="4176464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zh-CN" altLang="en-US" sz="2400" dirty="0" smtClean="0">
                <a:latin typeface="DFKai-SB" pitchFamily="65" charset="-120"/>
                <a:ea typeface="DFKai-SB" pitchFamily="65" charset="-120"/>
                <a:cs typeface="+mn-cs"/>
              </a:rPr>
              <a:t>五层学习空间 </a:t>
            </a:r>
            <a:r>
              <a:rPr lang="en-US" altLang="zh-CN" sz="1800" i="1" dirty="0" smtClean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  <a:cs typeface="+mn-cs"/>
              </a:rPr>
              <a:t>Free</a:t>
            </a:r>
          </a:p>
          <a:p>
            <a:pPr marL="342900" lvl="1" indent="-342900">
              <a:buFontTx/>
              <a:buChar char="•"/>
            </a:pPr>
            <a:r>
              <a:rPr lang="zh-CN" altLang="en-US" sz="2400" dirty="0" smtClean="0">
                <a:latin typeface="DFKai-SB" pitchFamily="65" charset="-120"/>
                <a:ea typeface="DFKai-SB" pitchFamily="65" charset="-120"/>
                <a:cs typeface="+mn-cs"/>
              </a:rPr>
              <a:t>每周四午间一小时培训</a:t>
            </a:r>
            <a:r>
              <a:rPr lang="en-US" altLang="zh-CN" sz="1800" i="1" dirty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Free</a:t>
            </a:r>
          </a:p>
          <a:p>
            <a:pPr marL="342900" lvl="1" indent="-342900">
              <a:buFontTx/>
              <a:buChar char="•"/>
            </a:pPr>
            <a:r>
              <a:rPr lang="zh-CN" altLang="en-US" sz="2400" u="sng" dirty="0" smtClean="0">
                <a:latin typeface="DFKai-SB" pitchFamily="65" charset="-120"/>
                <a:ea typeface="DFKai-SB" pitchFamily="65" charset="-120"/>
                <a:cs typeface="+mn-cs"/>
              </a:rPr>
              <a:t>预约培训</a:t>
            </a:r>
            <a:r>
              <a:rPr lang="en-US" altLang="zh-CN" sz="1800" i="1" dirty="0" smtClean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Free</a:t>
            </a:r>
            <a:endParaRPr lang="en-US" altLang="zh-CN" sz="1800" u="sng" dirty="0" smtClean="0"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buFontTx/>
              <a:buChar char="•"/>
            </a:pPr>
            <a:r>
              <a:rPr lang="zh-CN" altLang="en-US" sz="2400" u="sng" dirty="0" smtClean="0">
                <a:latin typeface="DFKai-SB" pitchFamily="65" charset="-120"/>
                <a:ea typeface="DFKai-SB" pitchFamily="65" charset="-120"/>
                <a:cs typeface="+mn-cs"/>
              </a:rPr>
              <a:t>医学新书评介</a:t>
            </a:r>
            <a:r>
              <a:rPr lang="en-US" altLang="zh-CN" sz="1800" i="1" dirty="0" smtClean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Free</a:t>
            </a:r>
            <a:endParaRPr lang="en-US" altLang="zh-CN" sz="1800" u="sng" dirty="0" smtClean="0"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buFontTx/>
              <a:buChar char="•"/>
            </a:pPr>
            <a:r>
              <a:rPr lang="zh-CN" altLang="en-US" sz="2400" u="sng" dirty="0" smtClean="0">
                <a:latin typeface="DFKai-SB" pitchFamily="65" charset="-120"/>
                <a:ea typeface="DFKai-SB" pitchFamily="65" charset="-120"/>
                <a:cs typeface="+mn-cs"/>
              </a:rPr>
              <a:t>封面目录复印</a:t>
            </a:r>
            <a:endParaRPr lang="en-US" altLang="zh-CN" sz="2400" u="sng" dirty="0" smtClean="0"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buFontTx/>
              <a:buChar char="•"/>
            </a:pPr>
            <a:r>
              <a:rPr lang="zh-CN" altLang="en-US" sz="2400" u="sng" dirty="0">
                <a:latin typeface="DFKai-SB" pitchFamily="65" charset="-120"/>
                <a:ea typeface="DFKai-SB" pitchFamily="65" charset="-120"/>
                <a:cs typeface="+mn-cs"/>
              </a:rPr>
              <a:t>开放获取论文稿费</a:t>
            </a:r>
            <a:r>
              <a:rPr lang="zh-CN" altLang="en-US" sz="2400" u="sng" dirty="0" smtClean="0">
                <a:latin typeface="DFKai-SB" pitchFamily="65" charset="-120"/>
                <a:ea typeface="DFKai-SB" pitchFamily="65" charset="-120"/>
                <a:cs typeface="+mn-cs"/>
              </a:rPr>
              <a:t>折扣</a:t>
            </a:r>
            <a:r>
              <a:rPr lang="en-US" altLang="zh-CN" sz="1800" i="1" dirty="0" smtClean="0">
                <a:solidFill>
                  <a:srgbClr val="FF0000"/>
                </a:solidFill>
                <a:latin typeface="Adobe Gothic Std B" pitchFamily="34" charset="-128"/>
                <a:ea typeface="Adobe Gothic Std B" pitchFamily="34" charset="-128"/>
              </a:rPr>
              <a:t>Free</a:t>
            </a:r>
            <a:endParaRPr lang="en-US" altLang="zh-CN" sz="1800" u="sng" dirty="0">
              <a:latin typeface="DFKai-SB" pitchFamily="65" charset="-120"/>
              <a:ea typeface="DFKai-SB" pitchFamily="65" charset="-120"/>
            </a:endParaRPr>
          </a:p>
          <a:p>
            <a:pPr marL="342900" lvl="1" indent="-342900">
              <a:buFontTx/>
              <a:buChar char="•"/>
            </a:pPr>
            <a:r>
              <a:rPr lang="zh-CN" altLang="en-US" sz="2400" dirty="0" smtClean="0">
                <a:latin typeface="DFKai-SB" pitchFamily="65" charset="-120"/>
                <a:ea typeface="DFKai-SB" pitchFamily="65" charset="-120"/>
                <a:cs typeface="+mn-cs"/>
              </a:rPr>
              <a:t>查新查引</a:t>
            </a:r>
            <a:endParaRPr lang="en-US" altLang="zh-CN" sz="2400" dirty="0" smtClean="0">
              <a:latin typeface="DFKai-SB" pitchFamily="65" charset="-120"/>
              <a:ea typeface="DFKai-SB" pitchFamily="65" charset="-120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72816"/>
            <a:ext cx="3347864" cy="2510898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397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zh-CN" altLang="en-US" sz="32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图书借阅</a:t>
            </a:r>
            <a:endParaRPr lang="zh-CN" altLang="en-US" sz="32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4100" name="Picture 4" descr="G:\培训\2017\阅览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9" t="7839" r="16458" b="5033"/>
          <a:stretch/>
        </p:blipFill>
        <p:spPr bwMode="auto">
          <a:xfrm rot="16200000">
            <a:off x="6629367" y="1011593"/>
            <a:ext cx="1585870" cy="253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-180528" y="3426168"/>
            <a:ext cx="3816424" cy="369332"/>
          </a:xfrm>
          <a:prstGeom prst="rect">
            <a:avLst/>
          </a:prstGeom>
          <a:solidFill>
            <a:srgbClr val="FDFDFD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借阅周期为</a:t>
            </a:r>
            <a:r>
              <a:rPr lang="en-US" altLang="zh-CN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1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个月，可续借一次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516246"/>
              </p:ext>
            </p:extLst>
          </p:nvPr>
        </p:nvGraphicFramePr>
        <p:xfrm>
          <a:off x="611560" y="1484783"/>
          <a:ext cx="4562405" cy="16916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97227"/>
                <a:gridCol w="2065178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读者类型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 smtClean="0"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可借书数量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本、专科学生、代培生、实习生及初级职称人员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5</a:t>
                      </a:r>
                      <a:r>
                        <a:rPr lang="zh-CN" alt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册</a:t>
                      </a:r>
                      <a:r>
                        <a:rPr lang="en-US" altLang="zh-CN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/</a:t>
                      </a:r>
                      <a:r>
                        <a:rPr lang="zh-CN" alt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次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研究生及中级职称人员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8</a:t>
                      </a:r>
                      <a:r>
                        <a:rPr lang="zh-CN" alt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册</a:t>
                      </a:r>
                      <a:r>
                        <a:rPr lang="en-US" altLang="zh-CN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/</a:t>
                      </a:r>
                      <a:r>
                        <a:rPr lang="zh-CN" alt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次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高级职称人员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10</a:t>
                      </a:r>
                      <a:r>
                        <a:rPr lang="zh-CN" alt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册</a:t>
                      </a:r>
                      <a:r>
                        <a:rPr lang="en-US" altLang="zh-CN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/</a:t>
                      </a:r>
                      <a:r>
                        <a:rPr lang="zh-CN" alt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</a:rPr>
                        <a:t>次</a:t>
                      </a:r>
                      <a:endParaRPr lang="zh-CN" altLang="en-US" sz="1600" dirty="0">
                        <a:latin typeface="Arial Unicode MS" pitchFamily="34" charset="-122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93096"/>
            <a:ext cx="287816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/>
        </p:nvSpPr>
        <p:spPr>
          <a:xfrm>
            <a:off x="898513" y="4659213"/>
            <a:ext cx="115212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70"/>
          <a:stretch/>
        </p:blipFill>
        <p:spPr bwMode="auto">
          <a:xfrm>
            <a:off x="3995936" y="4005065"/>
            <a:ext cx="4800504" cy="275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/>
          <p:cNvSpPr/>
          <p:nvPr/>
        </p:nvSpPr>
        <p:spPr>
          <a:xfrm>
            <a:off x="7812360" y="4149080"/>
            <a:ext cx="115212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标注 8"/>
          <p:cNvSpPr/>
          <p:nvPr/>
        </p:nvSpPr>
        <p:spPr>
          <a:xfrm>
            <a:off x="7236296" y="4803229"/>
            <a:ext cx="1907704" cy="533983"/>
          </a:xfrm>
          <a:prstGeom prst="wedgeRectCallout">
            <a:avLst>
              <a:gd name="adj1" fmla="val -3715"/>
              <a:gd name="adj2" fmla="val -71282"/>
            </a:avLst>
          </a:prstGeom>
          <a:solidFill>
            <a:srgbClr val="FDFDF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登录后续借图书</a:t>
            </a:r>
            <a:endParaRPr lang="zh-CN" altLang="en-US" dirty="0">
              <a:solidFill>
                <a:srgbClr val="FF0000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80384" y="3426168"/>
            <a:ext cx="4384104" cy="369332"/>
          </a:xfrm>
          <a:prstGeom prst="rect">
            <a:avLst/>
          </a:prstGeom>
          <a:solidFill>
            <a:srgbClr val="FDFDFD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使用阅览证用户名密码登录图书馆</a:t>
            </a:r>
            <a:r>
              <a:rPr lang="en-US" altLang="zh-CN" b="1" dirty="0" err="1" smtClean="0">
                <a:solidFill>
                  <a:schemeClr val="tx2">
                    <a:lumMod val="75000"/>
                  </a:schemeClr>
                </a:solidFill>
                <a:latin typeface="Adobe Gothic Std B" pitchFamily="34" charset="-128"/>
              </a:rPr>
              <a:t>wifi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  <a:latin typeface="Adobe Gothic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25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 smtClean="0">
                <a:latin typeface="Adobe 宋体 Std L" pitchFamily="18" charset="-122"/>
                <a:ea typeface="Adobe 宋体 Std L" pitchFamily="18" charset="-122"/>
              </a:rPr>
              <a:t>预约培训</a:t>
            </a:r>
            <a:endParaRPr lang="zh-CN" altLang="en-US" sz="32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628800"/>
            <a:ext cx="7776864" cy="4176464"/>
          </a:xfrm>
        </p:spPr>
        <p:txBody>
          <a:bodyPr/>
          <a:lstStyle/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zh-CN" altLang="en-US" sz="20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到实验室或科室的培训</a:t>
            </a:r>
            <a:endParaRPr lang="en-US" altLang="zh-CN" sz="2000" dirty="0" smtClean="0">
              <a:latin typeface="Adobe 黑体 Std R" pitchFamily="34" charset="-122"/>
              <a:ea typeface="Adobe 黑体 Std R" pitchFamily="34" charset="-122"/>
              <a:cs typeface="+mn-cs"/>
            </a:endParaRPr>
          </a:p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zh-CN" altLang="en-US" sz="20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预约培训内容：</a:t>
            </a:r>
            <a:endParaRPr lang="en-US" altLang="zh-CN" sz="2000" dirty="0" smtClean="0">
              <a:latin typeface="Adobe 黑体 Std R" pitchFamily="34" charset="-122"/>
              <a:ea typeface="Adobe 黑体 Std R" pitchFamily="34" charset="-122"/>
              <a:cs typeface="+mn-cs"/>
            </a:endParaRPr>
          </a:p>
          <a:p>
            <a:pPr marL="742950" lvl="2" indent="-342900">
              <a:lnSpc>
                <a:spcPct val="150000"/>
              </a:lnSpc>
            </a:pPr>
            <a:r>
              <a:rPr lang="en-US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“</a:t>
            </a:r>
            <a:r>
              <a:rPr lang="zh-CN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图书馆资源的详细介绍和利用</a:t>
            </a:r>
            <a:r>
              <a:rPr lang="en-US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”</a:t>
            </a:r>
          </a:p>
          <a:p>
            <a:pPr marL="742950" lvl="2" indent="-342900">
              <a:lnSpc>
                <a:spcPct val="150000"/>
              </a:lnSpc>
            </a:pPr>
            <a:r>
              <a:rPr lang="en-US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“EndNote</a:t>
            </a:r>
            <a:r>
              <a:rPr lang="zh-CN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和</a:t>
            </a:r>
            <a:r>
              <a:rPr lang="en-US" altLang="zh-CN" sz="1800" dirty="0" err="1" smtClean="0">
                <a:latin typeface="Adobe 黑体 Std R" pitchFamily="34" charset="-122"/>
                <a:ea typeface="Adobe 黑体 Std R" pitchFamily="34" charset="-122"/>
                <a:cs typeface="+mn-cs"/>
              </a:rPr>
              <a:t>NoteExpress</a:t>
            </a:r>
            <a:r>
              <a:rPr lang="zh-CN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文献管理软件的实践操作与答疑</a:t>
            </a:r>
            <a:r>
              <a:rPr lang="en-US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”</a:t>
            </a:r>
          </a:p>
          <a:p>
            <a:pPr marL="742950" lvl="2" indent="-342900">
              <a:lnSpc>
                <a:spcPct val="150000"/>
              </a:lnSpc>
            </a:pPr>
            <a:r>
              <a:rPr lang="en-US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“</a:t>
            </a:r>
            <a:r>
              <a:rPr lang="zh-CN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开放获取资源介绍和</a:t>
            </a:r>
            <a:r>
              <a:rPr lang="en-US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BMC</a:t>
            </a:r>
            <a:r>
              <a:rPr lang="zh-CN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期刊投稿</a:t>
            </a:r>
            <a:r>
              <a:rPr lang="en-US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”</a:t>
            </a:r>
          </a:p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zh-CN" altLang="en-US" sz="20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预约方式</a:t>
            </a:r>
            <a:endParaRPr lang="en-US" altLang="zh-CN" sz="2000" dirty="0" smtClean="0">
              <a:latin typeface="Adobe 黑体 Std R" pitchFamily="34" charset="-122"/>
              <a:ea typeface="Adobe 黑体 Std R" pitchFamily="34" charset="-122"/>
              <a:cs typeface="+mn-cs"/>
            </a:endParaRPr>
          </a:p>
          <a:p>
            <a:pPr marL="742950" lvl="2" indent="-342900">
              <a:lnSpc>
                <a:spcPct val="150000"/>
              </a:lnSpc>
              <a:buFontTx/>
              <a:buChar char="•"/>
            </a:pPr>
            <a:r>
              <a:rPr lang="en-US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20</a:t>
            </a:r>
            <a:r>
              <a:rPr lang="zh-CN" altLang="zh-CN" sz="1800" dirty="0" smtClean="0">
                <a:latin typeface="Adobe 黑体 Std R" pitchFamily="34" charset="-122"/>
                <a:ea typeface="Adobe 黑体 Std R" pitchFamily="34" charset="-122"/>
                <a:cs typeface="+mn-cs"/>
              </a:rPr>
              <a:t>（含）人以上即可预约，请提前两周联系图书馆工作人员，并将需要培训的具体内容告知我们</a:t>
            </a:r>
            <a:endParaRPr lang="en-US" altLang="zh-CN" sz="1800" dirty="0">
              <a:latin typeface="Adobe 黑体 Std R" pitchFamily="34" charset="-122"/>
              <a:ea typeface="Adobe 黑体 Std R" pitchFamily="34" charset="-122"/>
              <a:cs typeface="+mn-cs"/>
            </a:endParaRPr>
          </a:p>
        </p:txBody>
      </p:sp>
      <p:sp>
        <p:nvSpPr>
          <p:cNvPr id="4" name="文本框 20"/>
          <p:cNvSpPr txBox="1"/>
          <p:nvPr/>
        </p:nvSpPr>
        <p:spPr>
          <a:xfrm>
            <a:off x="3779912" y="5733256"/>
            <a:ext cx="5184576" cy="8640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sz="1400" kern="100" dirty="0" smtClean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周</a:t>
            </a:r>
            <a:r>
              <a:rPr lang="zh-CN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琴</a:t>
            </a:r>
            <a:r>
              <a:rPr lang="en-US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   </a:t>
            </a:r>
            <a:r>
              <a:rPr lang="zh-CN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电话：</a:t>
            </a:r>
            <a:r>
              <a:rPr lang="en-US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010-52328928   E-MAIL: zhou.qin@imicams.ac.cn</a:t>
            </a:r>
            <a:endParaRPr lang="zh-CN" sz="1050" kern="100" dirty="0">
              <a:effectLst/>
              <a:latin typeface="Adobe 黑体 Std R" pitchFamily="34" charset="-122"/>
              <a:ea typeface="Adobe 黑体 Std R" pitchFamily="34" charset="-122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刘蕾</a:t>
            </a:r>
            <a:r>
              <a:rPr lang="en-US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   </a:t>
            </a:r>
            <a:r>
              <a:rPr lang="zh-CN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电话：</a:t>
            </a:r>
            <a:r>
              <a:rPr lang="en-US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010-52328931   E-MAIL: liu.lei@imicams.ac.cn</a:t>
            </a:r>
            <a:endParaRPr lang="zh-CN" sz="1050" kern="100" dirty="0">
              <a:effectLst/>
              <a:latin typeface="Adobe 黑体 Std R" pitchFamily="34" charset="-122"/>
              <a:ea typeface="Adobe 黑体 Std R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064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 smtClean="0">
                <a:latin typeface="Adobe 宋体 Std L" pitchFamily="18" charset="-122"/>
                <a:ea typeface="Adobe 宋体 Std L" pitchFamily="18" charset="-122"/>
              </a:rPr>
              <a:t>国外医学</a:t>
            </a:r>
            <a:r>
              <a:rPr lang="zh-CN" altLang="en-US" sz="3200" b="1" dirty="0">
                <a:latin typeface="Adobe 宋体 Std L" pitchFamily="18" charset="-122"/>
                <a:ea typeface="Adobe 宋体 Std L" pitchFamily="18" charset="-122"/>
              </a:rPr>
              <a:t>新书评介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628800"/>
            <a:ext cx="7776864" cy="4176464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zh-CN" altLang="en-US" sz="2400" b="1" dirty="0" smtClean="0">
                <a:latin typeface="DFKai-SB" pitchFamily="65" charset="-120"/>
                <a:ea typeface="DFKai-SB" pitchFamily="65" charset="-120"/>
                <a:cs typeface="+mn-cs"/>
              </a:rPr>
              <a:t>来自</a:t>
            </a:r>
            <a:r>
              <a:rPr lang="en-US" altLang="zh-CN" sz="2400" b="1" dirty="0" smtClean="0">
                <a:latin typeface="DFKai-SB" pitchFamily="65" charset="-120"/>
                <a:ea typeface="DFKai-SB" pitchFamily="65" charset="-120"/>
                <a:cs typeface="+mn-cs"/>
              </a:rPr>
              <a:t>100</a:t>
            </a:r>
            <a:r>
              <a:rPr lang="zh-CN" altLang="en-US" sz="2400" b="1" dirty="0" smtClean="0">
                <a:latin typeface="DFKai-SB" pitchFamily="65" charset="-120"/>
                <a:ea typeface="DFKai-SB" pitchFamily="65" charset="-120"/>
                <a:cs typeface="+mn-cs"/>
              </a:rPr>
              <a:t>多个医学同行推荐的新书</a:t>
            </a:r>
            <a:endParaRPr lang="en-US" altLang="zh-CN" sz="2400" b="1" dirty="0" smtClean="0">
              <a:latin typeface="DFKai-SB" pitchFamily="65" charset="-120"/>
              <a:ea typeface="DFKai-SB" pitchFamily="65" charset="-120"/>
              <a:cs typeface="+mn-cs"/>
            </a:endParaRPr>
          </a:p>
          <a:p>
            <a:pPr marL="0" lvl="1" indent="0">
              <a:buNone/>
            </a:pPr>
            <a:endParaRPr lang="en-US" altLang="zh-CN" sz="2000" dirty="0">
              <a:latin typeface="DFKai-SB" pitchFamily="65" charset="-120"/>
              <a:ea typeface="DFKai-SB" pitchFamily="65" charset="-120"/>
              <a:cs typeface="+mn-cs"/>
            </a:endParaRPr>
          </a:p>
        </p:txBody>
      </p:sp>
      <p:pic>
        <p:nvPicPr>
          <p:cNvPr id="5" name="Picture 12" descr="D:\0001 DELL\Documents and Settings\dell\My Documents\My Pictures\2010-06-21 更名后书评封面 Wiley Springer Cambrige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46256" y="2262469"/>
            <a:ext cx="3674107" cy="198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4991744" y="6178182"/>
            <a:ext cx="3948389" cy="338554"/>
          </a:xfrm>
          <a:prstGeom prst="rect">
            <a:avLst/>
          </a:prstGeom>
          <a:solidFill>
            <a:srgbClr val="FDFDFD"/>
          </a:solidFill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</a:rPr>
              <a:t>http://bookreview.imicams.ac.cn/index.jsp</a:t>
            </a:r>
            <a:endParaRPr lang="zh-CN" altLang="en-US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图片 7" descr="学科专集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23170" y="4246469"/>
            <a:ext cx="2520280" cy="1774819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91026"/>
            <a:ext cx="4093227" cy="3630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52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 smtClean="0">
                <a:latin typeface="Adobe 宋体 Std L" pitchFamily="18" charset="-122"/>
                <a:ea typeface="Adobe 宋体 Std L" pitchFamily="18" charset="-122"/>
              </a:rPr>
              <a:t>国外医学新书评介</a:t>
            </a:r>
            <a:endParaRPr lang="zh-CN" altLang="en-US" sz="32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628800"/>
            <a:ext cx="7776864" cy="4176464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根据书评作者的专业特长，为作者挑选新书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buFontTx/>
              <a:buChar char="•"/>
            </a:pPr>
            <a:r>
              <a:rPr lang="zh-CN" altLang="en-US" sz="2400" b="1" dirty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书评陪伴了众多作者从青年住院医生发展到主任医师，或至</a:t>
            </a:r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主任行医</a:t>
            </a:r>
            <a:r>
              <a:rPr lang="zh-CN" altLang="en-US" sz="2400" b="1" dirty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历程</a:t>
            </a:r>
            <a:endParaRPr lang="en-US" altLang="zh-CN" sz="2400" b="1" dirty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buFontTx/>
              <a:buChar char="•"/>
            </a:pPr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优秀书评转载于</a:t>
            </a: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《</a:t>
            </a:r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协和医学杂志</a:t>
            </a: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》</a:t>
            </a:r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、</a:t>
            </a: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《</a:t>
            </a:r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基础与临床</a:t>
            </a: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》</a:t>
            </a:r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等期刊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buFontTx/>
              <a:buChar char="•"/>
            </a:pPr>
            <a:endParaRPr lang="en-US" altLang="zh-CN" sz="2400" b="1" dirty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88073"/>
            <a:ext cx="4032448" cy="2142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293096"/>
            <a:ext cx="1512168" cy="1544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066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 smtClean="0">
                <a:latin typeface="Adobe 宋体 Std L" pitchFamily="18" charset="-122"/>
                <a:ea typeface="Adobe 宋体 Std L" pitchFamily="18" charset="-122"/>
              </a:rPr>
              <a:t>期刊封面目录的复印</a:t>
            </a:r>
            <a:endParaRPr lang="zh-CN" altLang="en-US" sz="32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412776"/>
            <a:ext cx="7776864" cy="4176464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毕业答辩或者职称评审时要求复印论文所在期刊的封面目录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buFontTx/>
              <a:buChar char="•"/>
            </a:pPr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中文期刊封面目录可通过</a:t>
            </a: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CNKI</a:t>
            </a:r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、万方医学网等数据库下载</a:t>
            </a:r>
            <a:endParaRPr lang="en-US" altLang="zh-CN" sz="2400" b="1" dirty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16" y="3068960"/>
            <a:ext cx="6264696" cy="362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6205289" y="5985284"/>
            <a:ext cx="864096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标注 7"/>
          <p:cNvSpPr/>
          <p:nvPr/>
        </p:nvSpPr>
        <p:spPr>
          <a:xfrm>
            <a:off x="7075512" y="4879096"/>
            <a:ext cx="1672952" cy="471199"/>
          </a:xfrm>
          <a:prstGeom prst="wedgeRoundRectCallout">
            <a:avLst>
              <a:gd name="adj1" fmla="val -58895"/>
              <a:gd name="adj2" fmla="val 64154"/>
              <a:gd name="adj3" fmla="val 16667"/>
            </a:avLst>
          </a:prstGeom>
          <a:solidFill>
            <a:srgbClr val="FDFDF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点击期刊卷期</a:t>
            </a:r>
            <a:endParaRPr lang="zh-CN" altLang="en-US" sz="1600" dirty="0">
              <a:solidFill>
                <a:srgbClr val="FF0000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323" y="4663033"/>
            <a:ext cx="191452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4932040" y="5350321"/>
            <a:ext cx="1080120" cy="324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91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13"/>
          <a:stretch/>
        </p:blipFill>
        <p:spPr bwMode="auto">
          <a:xfrm>
            <a:off x="358857" y="1456386"/>
            <a:ext cx="6157564" cy="43488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 smtClean="0">
                <a:latin typeface="Adobe 宋体 Std L" pitchFamily="18" charset="-122"/>
                <a:ea typeface="Adobe 宋体 Std L" pitchFamily="18" charset="-122"/>
              </a:rPr>
              <a:t>获取中文期刊论文的封面目录</a:t>
            </a:r>
            <a:endParaRPr lang="zh-CN" altLang="en-US" sz="32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3707904" y="3861048"/>
            <a:ext cx="1672952" cy="471199"/>
          </a:xfrm>
          <a:prstGeom prst="wedgeRoundRectCallout">
            <a:avLst>
              <a:gd name="adj1" fmla="val -58895"/>
              <a:gd name="adj2" fmla="val 64154"/>
              <a:gd name="adj3" fmla="val 16667"/>
            </a:avLst>
          </a:prstGeom>
          <a:solidFill>
            <a:srgbClr val="FDFDF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点击“原版目录页浏览”</a:t>
            </a:r>
            <a:endParaRPr lang="zh-CN" altLang="en-US" sz="1600" dirty="0">
              <a:solidFill>
                <a:srgbClr val="FF0000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27784" y="4437112"/>
            <a:ext cx="1080120" cy="324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205161"/>
            <a:ext cx="5125157" cy="53117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122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 smtClean="0">
                <a:latin typeface="Adobe 宋体 Std L" pitchFamily="18" charset="-122"/>
                <a:ea typeface="Adobe 宋体 Std L" pitchFamily="18" charset="-122"/>
              </a:rPr>
              <a:t>期刊封面目录的复印</a:t>
            </a:r>
            <a:endParaRPr lang="zh-CN" altLang="en-US" sz="32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628800"/>
            <a:ext cx="7776864" cy="4176464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获取外文期刊的封面目录，需先查找图书馆馆藏目录，找到期刊后，复印封面目录，盖章即可。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  <a:p>
            <a:pPr marL="0" lvl="1" indent="0">
              <a:buNone/>
            </a:pPr>
            <a:endParaRPr lang="en-US" altLang="zh-CN" sz="2400" b="1" dirty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28264"/>
            <a:ext cx="3744416" cy="38394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995786"/>
            <a:ext cx="3960440" cy="35341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5796136" y="5085184"/>
            <a:ext cx="432048" cy="14447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标注 7"/>
          <p:cNvSpPr/>
          <p:nvPr/>
        </p:nvSpPr>
        <p:spPr>
          <a:xfrm>
            <a:off x="6471828" y="5445224"/>
            <a:ext cx="2420652" cy="471199"/>
          </a:xfrm>
          <a:prstGeom prst="wedgeRoundRectCallout">
            <a:avLst>
              <a:gd name="adj1" fmla="val -58895"/>
              <a:gd name="adj2" fmla="val 64154"/>
              <a:gd name="adj3" fmla="val 16667"/>
            </a:avLst>
          </a:prstGeom>
          <a:solidFill>
            <a:srgbClr val="FDFDFD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rgbClr val="FF0000"/>
                </a:solidFill>
                <a:latin typeface="Adobe 黑体 Std R" pitchFamily="34" charset="-122"/>
                <a:ea typeface="Adobe 黑体 Std R" pitchFamily="34" charset="-122"/>
              </a:rPr>
              <a:t>按排架号获取纸本期刊</a:t>
            </a:r>
            <a:endParaRPr lang="zh-CN" altLang="en-US" sz="1600" dirty="0">
              <a:solidFill>
                <a:srgbClr val="FF0000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76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 smtClean="0">
                <a:latin typeface="Adobe 宋体 Std L" pitchFamily="18" charset="-122"/>
                <a:ea typeface="Adobe 宋体 Std L" pitchFamily="18" charset="-122"/>
              </a:rPr>
              <a:t>开放获取论文稿费折扣</a:t>
            </a:r>
            <a:endParaRPr lang="zh-CN" altLang="en-US" sz="32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628800"/>
            <a:ext cx="7776864" cy="4176464"/>
          </a:xfrm>
        </p:spPr>
        <p:txBody>
          <a:bodyPr/>
          <a:lstStyle/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开放</a:t>
            </a: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获取（</a:t>
            </a:r>
            <a:r>
              <a:rPr lang="en-US" altLang="zh-CN" sz="2000" b="1" dirty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Open </a:t>
            </a:r>
            <a:r>
              <a:rPr lang="en-US" altLang="zh-CN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Access</a:t>
            </a: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 ，简称</a:t>
            </a:r>
            <a:r>
              <a:rPr lang="en-US" altLang="zh-CN" sz="2000" b="1" dirty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OA</a:t>
            </a: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）是论文发表的一种形式，</a:t>
            </a: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旨在使所有用户都可以通过因特网无限制地</a:t>
            </a: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访问论文。</a:t>
            </a:r>
            <a:endParaRPr lang="en-US" altLang="zh-CN" sz="2000" b="1" dirty="0" smtClean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开放获取论文由作者</a:t>
            </a: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付费出版、读者免费获得、无限制</a:t>
            </a: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使用。</a:t>
            </a:r>
            <a:endParaRPr lang="en-US" altLang="zh-CN" sz="2000" b="1" dirty="0" smtClean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开放获取论文能被更多人阅读到。越来越多科研资助机构要求资助项目的科研成果以</a:t>
            </a:r>
            <a:r>
              <a:rPr lang="en-US" altLang="zh-CN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OA</a:t>
            </a: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形式发表。</a:t>
            </a:r>
            <a:endParaRPr lang="en-US" altLang="zh-CN" sz="2000" b="1" dirty="0" smtClean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</a:rPr>
              <a:t>医科院作者发表开放获取论文在</a:t>
            </a:r>
            <a:r>
              <a:rPr lang="en-US" altLang="zh-CN" sz="2000" b="1" dirty="0" err="1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</a:rPr>
              <a:t>BioMed</a:t>
            </a:r>
            <a:r>
              <a:rPr lang="en-US" altLang="zh-CN" sz="2000" b="1" dirty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</a:rPr>
              <a:t> Central</a:t>
            </a: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</a:rPr>
              <a:t>、</a:t>
            </a:r>
            <a:r>
              <a:rPr lang="en-US" altLang="zh-CN" sz="2000" b="1" dirty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</a:rPr>
              <a:t>Bentham Science</a:t>
            </a: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</a:rPr>
              <a:t>、</a:t>
            </a:r>
            <a:r>
              <a:rPr lang="en-US" altLang="zh-CN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</a:rPr>
              <a:t>Dove</a:t>
            </a: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DFKai-SB" pitchFamily="65" charset="-120"/>
                <a:ea typeface="DFKai-SB" pitchFamily="65" charset="-120"/>
              </a:rPr>
              <a:t>出版社可享受论文处理费折扣。</a:t>
            </a:r>
            <a:endParaRPr lang="en-US" altLang="zh-CN" sz="2000" b="1" dirty="0" smtClean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lnSpc>
                <a:spcPct val="150000"/>
              </a:lnSpc>
              <a:buFontTx/>
              <a:buChar char="•"/>
            </a:pPr>
            <a:endParaRPr lang="en-US" altLang="zh-CN" sz="2000" b="1" dirty="0" smtClean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  <a:p>
            <a:pPr marL="342900" lvl="1" indent="-342900">
              <a:buFontTx/>
              <a:buChar char="•"/>
            </a:pPr>
            <a:endParaRPr lang="zh-CN" altLang="en-US" dirty="0"/>
          </a:p>
          <a:p>
            <a:pPr marL="342900" lvl="1" indent="-342900">
              <a:buFontTx/>
              <a:buChar char="•"/>
            </a:pPr>
            <a:endParaRPr lang="en-US" altLang="zh-CN" sz="2400" b="1" dirty="0">
              <a:solidFill>
                <a:schemeClr val="tx2">
                  <a:lumMod val="75000"/>
                </a:schemeClr>
              </a:solidFill>
              <a:latin typeface="DFKai-SB" pitchFamily="65" charset="-12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108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 smtClean="0">
                <a:latin typeface="Adobe 宋体 Std L" pitchFamily="18" charset="-122"/>
                <a:ea typeface="Adobe 宋体 Std L" pitchFamily="18" charset="-122"/>
              </a:rPr>
              <a:t>开放获取论文稿费折扣</a:t>
            </a:r>
            <a:endParaRPr lang="zh-CN" altLang="en-US" sz="32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0" name="Picture 2" descr="G:\培训\2017\Bentham Open荣誉会员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2232250" cy="32896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706" y="1827046"/>
            <a:ext cx="2701308" cy="32476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G:\培训\2017\CAMS post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642" y="1547513"/>
            <a:ext cx="2531451" cy="37402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20"/>
          <p:cNvSpPr txBox="1"/>
          <p:nvPr/>
        </p:nvSpPr>
        <p:spPr>
          <a:xfrm>
            <a:off x="3851920" y="6110536"/>
            <a:ext cx="5184576" cy="74746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400" kern="100" dirty="0" smtClean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关于开放获取的问题，请联系</a:t>
            </a:r>
            <a:endParaRPr lang="en-US" altLang="zh-CN" sz="1400" kern="100" dirty="0" smtClean="0">
              <a:effectLst/>
              <a:latin typeface="Adobe 黑体 Std R" pitchFamily="34" charset="-122"/>
              <a:ea typeface="Adobe 黑体 Std R" pitchFamily="34" charset="-122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sz="1400" kern="100" dirty="0" smtClean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刘</a:t>
            </a:r>
            <a:r>
              <a:rPr lang="zh-CN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蕾</a:t>
            </a:r>
            <a:r>
              <a:rPr lang="en-US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   </a:t>
            </a:r>
            <a:r>
              <a:rPr lang="zh-CN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电话：</a:t>
            </a:r>
            <a:r>
              <a:rPr lang="en-US" sz="1400" kern="100" dirty="0">
                <a:effectLst/>
                <a:latin typeface="Adobe 黑体 Std R" pitchFamily="34" charset="-122"/>
                <a:ea typeface="Adobe 黑体 Std R" pitchFamily="34" charset="-122"/>
                <a:cs typeface="Times New Roman"/>
              </a:rPr>
              <a:t>010-52328931   E-MAIL: liu.lei@imicams.ac.cn</a:t>
            </a:r>
            <a:endParaRPr lang="zh-CN" sz="1050" kern="100" dirty="0">
              <a:effectLst/>
              <a:latin typeface="Adobe 黑体 Std R" pitchFamily="34" charset="-122"/>
              <a:ea typeface="Adobe 黑体 Std R" pitchFamily="34" charset="-122"/>
              <a:cs typeface="Times New Roman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5350810"/>
            <a:ext cx="4588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  <a:latin typeface="Adobe 黑体 Std R" pitchFamily="34" charset="-122"/>
                <a:ea typeface="Adobe 黑体 Std R" pitchFamily="34" charset="-122"/>
              </a:rPr>
              <a:t>科研人员开放获取认知调查</a:t>
            </a:r>
            <a:endParaRPr lang="en-US" altLang="zh-CN" dirty="0" smtClean="0">
              <a:solidFill>
                <a:schemeClr val="tx2">
                  <a:lumMod val="75000"/>
                </a:schemeClr>
              </a:solidFill>
              <a:latin typeface="Adobe 黑体 Std R" pitchFamily="34" charset="-122"/>
              <a:ea typeface="Adobe 黑体 Std R" pitchFamily="34" charset="-122"/>
            </a:endParaRPr>
          </a:p>
          <a:p>
            <a:r>
              <a:rPr lang="en-US" altLang="zh-CN" dirty="0" smtClean="0">
                <a:solidFill>
                  <a:schemeClr val="tx2">
                    <a:lumMod val="75000"/>
                  </a:schemeClr>
                </a:solidFill>
                <a:latin typeface="Adobe 黑体 Std R" pitchFamily="34" charset="-122"/>
                <a:ea typeface="Adobe 黑体 Std R" pitchFamily="34" charset="-122"/>
              </a:rPr>
              <a:t>http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Adobe 黑体 Std R" pitchFamily="34" charset="-122"/>
                <a:ea typeface="Adobe 黑体 Std R" pitchFamily="34" charset="-122"/>
              </a:rPr>
              <a:t>://www.sojump.com/jq/3927985.aspx</a:t>
            </a:r>
            <a:endParaRPr lang="zh-CN" altLang="en-US" dirty="0">
              <a:solidFill>
                <a:schemeClr val="tx2">
                  <a:lumMod val="75000"/>
                </a:schemeClr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152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 smtClean="0">
                <a:latin typeface="Adobe 宋体 Std L" pitchFamily="18" charset="-122"/>
                <a:ea typeface="Adobe 宋体 Std L" pitchFamily="18" charset="-122"/>
              </a:rPr>
              <a:t>查新查引</a:t>
            </a:r>
            <a:endParaRPr lang="zh-CN" altLang="en-US" sz="32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67544" y="5363924"/>
            <a:ext cx="5876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Adobe 黑体 Std R" pitchFamily="34" charset="-122"/>
                <a:ea typeface="Adobe 黑体 Std R" pitchFamily="34" charset="-122"/>
              </a:rPr>
              <a:t>http://www.imicams.ac.cn/page/tszy/zyyfw_cxcy.html</a:t>
            </a:r>
            <a:endParaRPr lang="zh-CN" altLang="en-US" dirty="0">
              <a:solidFill>
                <a:schemeClr val="tx2">
                  <a:lumMod val="75000"/>
                </a:schemeClr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12326" y="5733256"/>
            <a:ext cx="3816424" cy="8617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600" dirty="0" smtClean="0">
                <a:latin typeface="Adobe 黑体 Std R" pitchFamily="34" charset="-122"/>
                <a:ea typeface="Adobe 黑体 Std R" pitchFamily="34" charset="-122"/>
              </a:rPr>
              <a:t>接待地点：图书馆七层信息服务部 </a:t>
            </a:r>
          </a:p>
          <a:p>
            <a:r>
              <a:rPr lang="zh-CN" altLang="en-US" sz="1600" dirty="0" smtClean="0">
                <a:latin typeface="Adobe 黑体 Std R" pitchFamily="34" charset="-122"/>
                <a:ea typeface="Adobe 黑体 Std R" pitchFamily="34" charset="-122"/>
              </a:rPr>
              <a:t>联系电话：</a:t>
            </a:r>
            <a:r>
              <a:rPr lang="en-US" altLang="zh-CN" sz="1600" dirty="0" smtClean="0">
                <a:latin typeface="Adobe 黑体 Std R" pitchFamily="34" charset="-122"/>
                <a:ea typeface="Adobe 黑体 Std R" pitchFamily="34" charset="-122"/>
              </a:rPr>
              <a:t>(010)65122062 </a:t>
            </a:r>
          </a:p>
          <a:p>
            <a:r>
              <a:rPr lang="zh-CN" altLang="en-US" sz="1600" dirty="0" smtClean="0">
                <a:latin typeface="Adobe 黑体 Std R" pitchFamily="34" charset="-122"/>
                <a:ea typeface="Adobe 黑体 Std R" pitchFamily="34" charset="-122"/>
              </a:rPr>
              <a:t>电子信箱：</a:t>
            </a:r>
            <a:r>
              <a:rPr lang="en-US" altLang="zh-CN" sz="1600" dirty="0" smtClean="0">
                <a:latin typeface="Adobe 黑体 Std R" pitchFamily="34" charset="-122"/>
                <a:ea typeface="Adobe 黑体 Std R" pitchFamily="34" charset="-122"/>
              </a:rPr>
              <a:t>ref@imicams.ac.cn</a:t>
            </a:r>
            <a:endParaRPr lang="en-US" altLang="zh-CN" sz="1600" dirty="0">
              <a:latin typeface="Adobe 黑体 Std R" pitchFamily="34" charset="-122"/>
              <a:ea typeface="Adobe 黑体 Std R" pitchFamily="34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4066"/>
            <a:ext cx="6078217" cy="3905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5552386" y="2523604"/>
            <a:ext cx="792088" cy="278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344473" y="2505926"/>
            <a:ext cx="993375" cy="278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88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 smtClean="0">
                <a:latin typeface="Adobe 宋体 Std L" pitchFamily="18" charset="-122"/>
                <a:ea typeface="Adobe 宋体 Std L" pitchFamily="18" charset="-122"/>
              </a:rPr>
              <a:t>随时帮助你的馆员</a:t>
            </a:r>
            <a:endParaRPr lang="zh-CN" altLang="en-US" sz="32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217" y="1916832"/>
            <a:ext cx="2880320" cy="492616"/>
          </a:xfrm>
        </p:spPr>
        <p:txBody>
          <a:bodyPr/>
          <a:lstStyle/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Adobe 黑体 Std R" pitchFamily="34" charset="-122"/>
                <a:ea typeface="Adobe 黑体 Std R" pitchFamily="34" charset="-122"/>
                <a:cs typeface="+mn-cs"/>
              </a:rPr>
              <a:t>在线实时咨询</a:t>
            </a:r>
            <a:r>
              <a:rPr lang="en-US" altLang="zh-CN" sz="2000" b="1" dirty="0" smtClean="0">
                <a:solidFill>
                  <a:schemeClr val="tx2">
                    <a:lumMod val="75000"/>
                  </a:schemeClr>
                </a:solidFill>
                <a:latin typeface="Adobe 黑体 Std R" pitchFamily="34" charset="-122"/>
                <a:ea typeface="Adobe 黑体 Std R" pitchFamily="34" charset="-122"/>
                <a:cs typeface="+mn-cs"/>
              </a:rPr>
              <a:t>QQ</a:t>
            </a:r>
            <a:r>
              <a:rPr lang="zh-CN" altLang="en-US" sz="2000" b="1" dirty="0" smtClean="0">
                <a:solidFill>
                  <a:schemeClr val="tx2">
                    <a:lumMod val="75000"/>
                  </a:schemeClr>
                </a:solidFill>
                <a:latin typeface="Adobe 黑体 Std R" pitchFamily="34" charset="-122"/>
                <a:ea typeface="Adobe 黑体 Std R" pitchFamily="34" charset="-122"/>
                <a:cs typeface="+mn-cs"/>
              </a:rPr>
              <a:t>群</a:t>
            </a:r>
            <a:endParaRPr lang="en-US" altLang="zh-CN" sz="2000" b="1" dirty="0" smtClean="0">
              <a:solidFill>
                <a:schemeClr val="tx2">
                  <a:lumMod val="75000"/>
                </a:schemeClr>
              </a:solidFill>
              <a:latin typeface="Adobe 黑体 Std R" pitchFamily="34" charset="-122"/>
              <a:ea typeface="Adobe 黑体 Std R" pitchFamily="34" charset="-122"/>
              <a:cs typeface="+mn-cs"/>
            </a:endParaRPr>
          </a:p>
          <a:p>
            <a:pPr marL="342900" lvl="1" indent="-342900">
              <a:buFontTx/>
              <a:buChar char="•"/>
            </a:pPr>
            <a:endParaRPr lang="zh-CN" altLang="en-US" dirty="0">
              <a:latin typeface="Adobe 黑体 Std R" pitchFamily="34" charset="-122"/>
              <a:ea typeface="Adobe 黑体 Std R" pitchFamily="34" charset="-122"/>
            </a:endParaRPr>
          </a:p>
          <a:p>
            <a:pPr marL="342900" lvl="1" indent="-342900">
              <a:buFontTx/>
              <a:buChar char="•"/>
            </a:pPr>
            <a:endParaRPr lang="en-US" altLang="zh-CN" sz="2400" b="1" dirty="0">
              <a:solidFill>
                <a:schemeClr val="tx2">
                  <a:lumMod val="75000"/>
                </a:schemeClr>
              </a:solidFill>
              <a:latin typeface="Adobe 黑体 Std R" pitchFamily="34" charset="-122"/>
              <a:ea typeface="Adobe 黑体 Std R" pitchFamily="34" charset="-122"/>
              <a:cs typeface="+mn-cs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36912"/>
            <a:ext cx="1889650" cy="170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7" name="Picture 1" descr="C:\Users\zq\AppData\Roaming\Tencent\Users\87807410\QQ\WinTemp\RichOle\$}V]S$4ZQ{}9Y5@{YPW$68L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88"/>
          <a:stretch/>
        </p:blipFill>
        <p:spPr bwMode="auto">
          <a:xfrm>
            <a:off x="1997154" y="2636912"/>
            <a:ext cx="2376264" cy="367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内容占位符 2"/>
          <p:cNvSpPr txBox="1">
            <a:spLocks/>
          </p:cNvSpPr>
          <p:nvPr/>
        </p:nvSpPr>
        <p:spPr bwMode="auto">
          <a:xfrm>
            <a:off x="4917912" y="1823291"/>
            <a:ext cx="2880320" cy="49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baseline="0">
                <a:solidFill>
                  <a:schemeClr val="tx1"/>
                </a:solidFill>
                <a:latin typeface="+mn-lt"/>
                <a:ea typeface="CatholicSchoolGirls Intl BB" pitchFamily="2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Adobe 黑体 Std R" pitchFamily="34" charset="-122"/>
                <a:ea typeface="Adobe 黑体 Std R" pitchFamily="34" charset="-122"/>
              </a:rPr>
              <a:t>微信公众号</a:t>
            </a:r>
          </a:p>
          <a:p>
            <a:pPr marL="342900" lvl="1" indent="-342900">
              <a:buFontTx/>
              <a:buChar char="•"/>
            </a:pPr>
            <a:endParaRPr lang="en-US" altLang="zh-CN" sz="2400" b="1" dirty="0">
              <a:solidFill>
                <a:schemeClr val="tx2">
                  <a:lumMod val="75000"/>
                </a:schemeClr>
              </a:solidFill>
              <a:latin typeface="Adobe 黑体 Std R" pitchFamily="34" charset="-122"/>
              <a:ea typeface="Adobe 黑体 Std R" pitchFamily="34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4220" y="2492896"/>
            <a:ext cx="1426032" cy="1473044"/>
          </a:xfrm>
          <a:prstGeom prst="rect">
            <a:avLst/>
          </a:prstGeom>
        </p:spPr>
      </p:pic>
      <p:pic>
        <p:nvPicPr>
          <p:cNvPr id="10" name="图片 9" descr="IMG_2363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221088"/>
            <a:ext cx="3096344" cy="222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16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丁字箭头 12"/>
          <p:cNvSpPr/>
          <p:nvPr/>
        </p:nvSpPr>
        <p:spPr>
          <a:xfrm rot="10800000">
            <a:off x="3059832" y="2276872"/>
            <a:ext cx="3096344" cy="1080120"/>
          </a:xfrm>
          <a:prstGeom prst="leftRight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5" name="图片 14" descr="IMG_236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" y="1484784"/>
            <a:ext cx="2802309" cy="3168352"/>
          </a:xfrm>
          <a:prstGeom prst="rect">
            <a:avLst/>
          </a:prstGeom>
        </p:spPr>
      </p:pic>
      <p:pic>
        <p:nvPicPr>
          <p:cNvPr id="16" name="图片 15" descr="IMG_2368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284983"/>
            <a:ext cx="3096344" cy="3573017"/>
          </a:xfrm>
          <a:prstGeom prst="rect">
            <a:avLst/>
          </a:prstGeom>
        </p:spPr>
      </p:pic>
      <p:pic>
        <p:nvPicPr>
          <p:cNvPr id="17" name="图片 16" descr="IMG_2369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813" y="1484784"/>
            <a:ext cx="2677015" cy="316835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39852" y="431897"/>
            <a:ext cx="29163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Gothic Std B" pitchFamily="34" charset="-128"/>
              </a:rPr>
              <a:t>图书馆微信公众号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dobe Gothic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407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Adobe 宋体 Std L" pitchFamily="18" charset="-122"/>
                <a:ea typeface="Adobe 宋体 Std L" pitchFamily="18" charset="-122"/>
              </a:rPr>
              <a:t>随时帮助你的馆员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2860608"/>
              </p:ext>
            </p:extLst>
          </p:nvPr>
        </p:nvGraphicFramePr>
        <p:xfrm>
          <a:off x="827584" y="1772816"/>
          <a:ext cx="7416824" cy="3840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{8A107856-5554-42FB-B03E-39F5DBC370BA}</a:tableStyleId>
              </a:tblPr>
              <a:tblGrid>
                <a:gridCol w="1946889"/>
                <a:gridCol w="5469935"/>
              </a:tblGrid>
              <a:tr h="636071">
                <a:tc>
                  <a:txBody>
                    <a:bodyPr/>
                    <a:lstStyle/>
                    <a:p>
                      <a:r>
                        <a:rPr lang="zh-CN" altLang="en-US" sz="1200" b="0" dirty="0" smtClean="0">
                          <a:latin typeface="Adobe 黑体 Std R" pitchFamily="34" charset="-122"/>
                          <a:ea typeface="Adobe 黑体 Std R" pitchFamily="34" charset="-122"/>
                        </a:rPr>
                        <a:t>印本期刊推荐</a:t>
                      </a:r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dirty="0" smtClean="0">
                          <a:latin typeface="Adobe 黑体 Std R" pitchFamily="34" charset="-122"/>
                          <a:ea typeface="Adobe 黑体 Std R" pitchFamily="34" charset="-122"/>
                        </a:rPr>
                        <a:t>靳萌萌</a:t>
                      </a:r>
                      <a:endParaRPr lang="en-US" altLang="zh-CN" sz="1200" b="0" dirty="0" smtClean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电话：</a:t>
                      </a:r>
                      <a:r>
                        <a:rPr lang="en-US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010-52328929   </a:t>
                      </a:r>
                      <a:r>
                        <a:rPr lang="en-US" altLang="zh-CN" sz="1200" b="0" kern="100" dirty="0" err="1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E-MAIL:jin.mengmeng@imicams.ac.cn</a:t>
                      </a:r>
                      <a:endParaRPr lang="zh-CN" altLang="zh-CN" sz="1000" b="0" kern="100" dirty="0" smtClean="0">
                        <a:effectLst/>
                        <a:latin typeface="Adobe 黑体 Std R" pitchFamily="34" charset="-122"/>
                        <a:ea typeface="Adobe 黑体 Std R" pitchFamily="34" charset="-122"/>
                        <a:cs typeface="Times New Roman"/>
                      </a:endParaRPr>
                    </a:p>
                    <a:p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36071">
                <a:tc>
                  <a:txBody>
                    <a:bodyPr/>
                    <a:lstStyle/>
                    <a:p>
                      <a:r>
                        <a:rPr lang="zh-CN" altLang="en-US" sz="1200" b="0" dirty="0" smtClean="0">
                          <a:latin typeface="Adobe 黑体 Std R" pitchFamily="34" charset="-122"/>
                          <a:ea typeface="Adobe 黑体 Std R" pitchFamily="34" charset="-122"/>
                        </a:rPr>
                        <a:t>印本图书推荐</a:t>
                      </a:r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dirty="0" smtClean="0">
                          <a:latin typeface="Adobe 黑体 Std R" pitchFamily="34" charset="-122"/>
                          <a:ea typeface="Adobe 黑体 Std R" pitchFamily="34" charset="-122"/>
                        </a:rPr>
                        <a:t>曹海霞</a:t>
                      </a:r>
                      <a:endParaRPr lang="en-US" altLang="zh-CN" sz="1200" b="0" dirty="0" smtClean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电话：</a:t>
                      </a:r>
                      <a:r>
                        <a:rPr lang="en-US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010-52328938   E-MAIL: cao.haixia@imicams.ac.cn</a:t>
                      </a:r>
                      <a:endParaRPr lang="zh-CN" altLang="zh-CN" sz="1000" b="0" kern="100" dirty="0" smtClean="0">
                        <a:effectLst/>
                        <a:latin typeface="Adobe 黑体 Std R" pitchFamily="34" charset="-122"/>
                        <a:ea typeface="Adobe 黑体 Std R" pitchFamily="34" charset="-122"/>
                        <a:cs typeface="Times New Roman"/>
                      </a:endParaRPr>
                    </a:p>
                    <a:p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36071">
                <a:tc>
                  <a:txBody>
                    <a:bodyPr/>
                    <a:lstStyle/>
                    <a:p>
                      <a:r>
                        <a:rPr lang="zh-CN" altLang="en-US" sz="1200" b="0" dirty="0" smtClean="0">
                          <a:latin typeface="Adobe 黑体 Std R" pitchFamily="34" charset="-122"/>
                          <a:ea typeface="Adobe 黑体 Std R" pitchFamily="34" charset="-122"/>
                        </a:rPr>
                        <a:t>数据库推荐及使用问题</a:t>
                      </a:r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dirty="0" smtClean="0">
                          <a:latin typeface="Adobe 黑体 Std R" pitchFamily="34" charset="-122"/>
                          <a:ea typeface="Adobe 黑体 Std R" pitchFamily="34" charset="-122"/>
                        </a:rPr>
                        <a:t>周琴</a:t>
                      </a:r>
                      <a:endParaRPr lang="en-US" altLang="zh-CN" sz="1200" b="0" dirty="0" smtClean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电话：</a:t>
                      </a:r>
                      <a:r>
                        <a:rPr lang="en-US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010-52328928   E-MAIL: zhou.qin@imicams.ac.cn</a:t>
                      </a:r>
                      <a:endParaRPr lang="zh-CN" altLang="zh-CN" sz="1000" b="0" kern="100" dirty="0" smtClean="0">
                        <a:effectLst/>
                        <a:latin typeface="Adobe 黑体 Std R" pitchFamily="34" charset="-122"/>
                        <a:ea typeface="Adobe 黑体 Std R" pitchFamily="34" charset="-122"/>
                        <a:cs typeface="Times New Roman"/>
                      </a:endParaRPr>
                    </a:p>
                    <a:p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36071">
                <a:tc>
                  <a:txBody>
                    <a:bodyPr/>
                    <a:lstStyle/>
                    <a:p>
                      <a:r>
                        <a:rPr lang="zh-CN" altLang="en-US" sz="1200" b="0" dirty="0" smtClean="0">
                          <a:latin typeface="Adobe 黑体 Std R" pitchFamily="34" charset="-122"/>
                          <a:ea typeface="Adobe 黑体 Std R" pitchFamily="34" charset="-122"/>
                        </a:rPr>
                        <a:t>文献管理软件问题</a:t>
                      </a:r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dirty="0" smtClean="0">
                          <a:latin typeface="Adobe 黑体 Std R" pitchFamily="34" charset="-122"/>
                          <a:ea typeface="Adobe 黑体 Std R" pitchFamily="34" charset="-122"/>
                        </a:rPr>
                        <a:t>张兴喆</a:t>
                      </a:r>
                      <a:endParaRPr lang="en-US" altLang="zh-CN" sz="1200" b="0" dirty="0" smtClean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电话：</a:t>
                      </a:r>
                      <a:r>
                        <a:rPr lang="en-US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010-52328924   E-MAIL: zhang.xingzhe@imicams.ac.cn</a:t>
                      </a:r>
                      <a:endParaRPr lang="zh-CN" altLang="zh-CN" sz="1000" b="0" kern="100" dirty="0" smtClean="0">
                        <a:effectLst/>
                        <a:latin typeface="Adobe 黑体 Std R" pitchFamily="34" charset="-122"/>
                        <a:ea typeface="Adobe 黑体 Std R" pitchFamily="34" charset="-122"/>
                        <a:cs typeface="Times New Roman"/>
                      </a:endParaRPr>
                    </a:p>
                    <a:p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36071">
                <a:tc>
                  <a:txBody>
                    <a:bodyPr/>
                    <a:lstStyle/>
                    <a:p>
                      <a:r>
                        <a:rPr lang="zh-CN" altLang="en-US" sz="1200" b="0" dirty="0" smtClean="0">
                          <a:latin typeface="Adobe 黑体 Std R" pitchFamily="34" charset="-122"/>
                          <a:ea typeface="Adobe 黑体 Std R" pitchFamily="34" charset="-122"/>
                        </a:rPr>
                        <a:t>开放获取资源及培训问题</a:t>
                      </a:r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dirty="0" smtClean="0">
                          <a:latin typeface="Adobe 黑体 Std R" pitchFamily="34" charset="-122"/>
                          <a:ea typeface="Adobe 黑体 Std R" pitchFamily="34" charset="-122"/>
                        </a:rPr>
                        <a:t>刘蕾</a:t>
                      </a:r>
                      <a:endParaRPr lang="en-US" altLang="zh-CN" sz="1200" b="0" dirty="0" smtClean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电话：</a:t>
                      </a:r>
                      <a:r>
                        <a:rPr lang="en-US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010-52328931   E-MAIL: liu.lei@imicams.ac.cn</a:t>
                      </a:r>
                      <a:endParaRPr lang="zh-CN" altLang="zh-CN" sz="1000" b="0" kern="100" dirty="0" smtClean="0">
                        <a:effectLst/>
                        <a:latin typeface="Adobe 黑体 Std R" pitchFamily="34" charset="-122"/>
                        <a:ea typeface="Adobe 黑体 Std R" pitchFamily="34" charset="-122"/>
                        <a:cs typeface="Times New Roman"/>
                      </a:endParaRPr>
                    </a:p>
                    <a:p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36071">
                <a:tc>
                  <a:txBody>
                    <a:bodyPr/>
                    <a:lstStyle/>
                    <a:p>
                      <a:r>
                        <a:rPr lang="zh-CN" altLang="en-US" sz="1200" b="0" dirty="0" smtClean="0">
                          <a:latin typeface="Adobe 黑体 Std R" pitchFamily="34" charset="-122"/>
                          <a:ea typeface="Adobe 黑体 Std R" pitchFamily="34" charset="-122"/>
                        </a:rPr>
                        <a:t>新书评介有关问题</a:t>
                      </a:r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郝雅琪</a:t>
                      </a:r>
                      <a:endParaRPr lang="en-US" altLang="zh-CN" sz="1200" b="0" kern="100" dirty="0" smtClean="0">
                        <a:effectLst/>
                        <a:latin typeface="Adobe 黑体 Std R" pitchFamily="34" charset="-122"/>
                        <a:ea typeface="Adobe 黑体 Std R" pitchFamily="34" charset="-122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电话：</a:t>
                      </a:r>
                      <a:r>
                        <a:rPr lang="en-US" altLang="zh-CN" sz="1200" b="0" kern="100" dirty="0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010-52328937   </a:t>
                      </a:r>
                      <a:r>
                        <a:rPr lang="en-US" altLang="zh-CN" sz="1200" b="0" kern="100" dirty="0" err="1" smtClean="0">
                          <a:effectLst/>
                          <a:latin typeface="Adobe 黑体 Std R" pitchFamily="34" charset="-122"/>
                          <a:ea typeface="Adobe 黑体 Std R" pitchFamily="34" charset="-122"/>
                          <a:cs typeface="Times New Roman"/>
                        </a:rPr>
                        <a:t>E-MAIL:hao.yaqi@imicams.ac.cn</a:t>
                      </a:r>
                      <a:endParaRPr lang="zh-CN" altLang="zh-CN" sz="1000" b="0" kern="100" dirty="0" smtClean="0">
                        <a:effectLst/>
                        <a:latin typeface="Adobe 黑体 Std R" pitchFamily="34" charset="-122"/>
                        <a:ea typeface="Adobe 黑体 Std R" pitchFamily="34" charset="-122"/>
                        <a:cs typeface="Times New Roman"/>
                      </a:endParaRPr>
                    </a:p>
                    <a:p>
                      <a:endParaRPr lang="zh-CN" altLang="en-US" sz="1200" b="0" dirty="0">
                        <a:latin typeface="Adobe 黑体 Std R" pitchFamily="34" charset="-122"/>
                        <a:ea typeface="Adobe 黑体 Std R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99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zh-CN" altLang="en-US" sz="3200" b="1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图书馆开馆时间</a:t>
            </a:r>
            <a:endParaRPr lang="zh-CN" altLang="en-US" sz="3200" b="1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0637649"/>
              </p:ext>
            </p:extLst>
          </p:nvPr>
        </p:nvGraphicFramePr>
        <p:xfrm>
          <a:off x="755576" y="1268760"/>
          <a:ext cx="7200801" cy="424847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03598"/>
                <a:gridCol w="1376624"/>
                <a:gridCol w="2170828"/>
                <a:gridCol w="3049751"/>
              </a:tblGrid>
              <a:tr h="37776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effectLst/>
                        </a:rPr>
                        <a:t>楼 层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布 局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服务内容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服务时间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2822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七 层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信息服务部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查新查引、信息咨询、文献服务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周一至周五 </a:t>
                      </a:r>
                      <a:r>
                        <a:rPr lang="en-US" altLang="zh-CN" sz="1200" b="0">
                          <a:effectLst/>
                        </a:rPr>
                        <a:t>8:00—12:00; 13:00—17:00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7769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六 层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图书馆业务部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借阅证办理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344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条件财务处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充值、退卡、缴费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488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五 层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信息共享空间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电子资源检索、阅览、交流研讨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周一至周五 </a:t>
                      </a:r>
                      <a:r>
                        <a:rPr lang="en-US" altLang="zh-CN" sz="1200" b="0">
                          <a:effectLst/>
                        </a:rPr>
                        <a:t>9:00—20:00</a:t>
                      </a:r>
                    </a:p>
                    <a:p>
                      <a:pPr algn="ctr"/>
                      <a:r>
                        <a:rPr lang="zh-CN" altLang="en-US" sz="1200" b="0">
                          <a:effectLst/>
                        </a:rPr>
                        <a:t>周六 </a:t>
                      </a:r>
                      <a:r>
                        <a:rPr lang="en-US" altLang="zh-CN" sz="1200" b="0">
                          <a:effectLst/>
                        </a:rPr>
                        <a:t>9:00—17:00 ; </a:t>
                      </a:r>
                      <a:r>
                        <a:rPr lang="zh-CN" altLang="en-US" sz="1200" b="0">
                          <a:effectLst/>
                        </a:rPr>
                        <a:t>周日</a:t>
                      </a:r>
                      <a:r>
                        <a:rPr lang="en-US" altLang="zh-CN" sz="1200" b="0">
                          <a:effectLst/>
                        </a:rPr>
                        <a:t>9:00—12:00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776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四 层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图书阅览室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中外文图书借阅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周一至周五 </a:t>
                      </a:r>
                      <a:r>
                        <a:rPr lang="en-US" altLang="zh-CN" sz="1200" b="0">
                          <a:effectLst/>
                        </a:rPr>
                        <a:t>9:00—20:00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5488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三 层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外文现刊阅览室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外文现刊阅览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周一至周五 </a:t>
                      </a:r>
                      <a:r>
                        <a:rPr lang="en-US" altLang="zh-CN" sz="1200" b="0">
                          <a:effectLst/>
                        </a:rPr>
                        <a:t>9:00—20:00</a:t>
                      </a:r>
                    </a:p>
                    <a:p>
                      <a:pPr algn="ctr"/>
                      <a:r>
                        <a:rPr lang="zh-CN" altLang="en-US" sz="1200" b="0">
                          <a:effectLst/>
                        </a:rPr>
                        <a:t>周六 </a:t>
                      </a:r>
                      <a:r>
                        <a:rPr lang="en-US" altLang="zh-CN" sz="1200" b="0">
                          <a:effectLst/>
                        </a:rPr>
                        <a:t>9:00—17:00 ; </a:t>
                      </a:r>
                      <a:r>
                        <a:rPr lang="zh-CN" altLang="en-US" sz="1200" b="0">
                          <a:effectLst/>
                        </a:rPr>
                        <a:t>周日</a:t>
                      </a:r>
                      <a:r>
                        <a:rPr lang="en-US" altLang="zh-CN" sz="1200" b="0">
                          <a:effectLst/>
                        </a:rPr>
                        <a:t>9:00—12:00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5488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一 层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总服务台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读者咨询、临时阅览证办理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effectLst/>
                        </a:rPr>
                        <a:t>周一至周五 </a:t>
                      </a:r>
                      <a:r>
                        <a:rPr lang="en-US" altLang="zh-CN" sz="1200" b="0" dirty="0">
                          <a:effectLst/>
                        </a:rPr>
                        <a:t>9:00—20:00</a:t>
                      </a:r>
                    </a:p>
                    <a:p>
                      <a:pPr algn="ctr"/>
                      <a:r>
                        <a:rPr lang="zh-CN" altLang="en-US" sz="1200" b="0" dirty="0">
                          <a:effectLst/>
                        </a:rPr>
                        <a:t>周六 </a:t>
                      </a:r>
                      <a:r>
                        <a:rPr lang="en-US" altLang="zh-CN" sz="1200" b="0" dirty="0">
                          <a:effectLst/>
                        </a:rPr>
                        <a:t>9:00—17:00 ; </a:t>
                      </a:r>
                      <a:r>
                        <a:rPr lang="zh-CN" altLang="en-US" sz="1200" b="0" dirty="0">
                          <a:effectLst/>
                        </a:rPr>
                        <a:t>周日</a:t>
                      </a:r>
                      <a:r>
                        <a:rPr lang="en-US" altLang="zh-CN" sz="1200" b="0" dirty="0">
                          <a:effectLst/>
                        </a:rPr>
                        <a:t>9:00—12:00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776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负二层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过刊阅览室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外文过刊典藏、阅览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周一至周五 </a:t>
                      </a:r>
                      <a:r>
                        <a:rPr lang="en-US" altLang="zh-CN" sz="1200" b="0">
                          <a:effectLst/>
                        </a:rPr>
                        <a:t>9:00—17:00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2822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南 馆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南馆阅览室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>
                          <a:effectLst/>
                        </a:rPr>
                        <a:t>中、外文过刊典藏、阅览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effectLst/>
                        </a:rPr>
                        <a:t>周一至周五 </a:t>
                      </a:r>
                      <a:r>
                        <a:rPr lang="en-US" altLang="zh-CN" sz="1200" b="0" dirty="0">
                          <a:effectLst/>
                        </a:rPr>
                        <a:t>8:00—12:00; 13:00—17:00</a:t>
                      </a:r>
                    </a:p>
                  </a:txBody>
                  <a:tcPr marL="16005" marR="16005" marT="16005" marB="16005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21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latin typeface="Adobe 宋体 Std L" pitchFamily="18" charset="-122"/>
                <a:ea typeface="Adobe 宋体 Std L" pitchFamily="18" charset="-122"/>
              </a:rPr>
              <a:t>多</a:t>
            </a:r>
            <a:r>
              <a:rPr lang="zh-CN" altLang="en-US" sz="3200" b="1" dirty="0" smtClean="0">
                <a:latin typeface="Adobe 宋体 Std L" pitchFamily="18" charset="-122"/>
                <a:ea typeface="Adobe 宋体 Std L" pitchFamily="18" charset="-122"/>
              </a:rPr>
              <a:t>彩的活动</a:t>
            </a:r>
            <a:endParaRPr lang="zh-CN" altLang="en-US" sz="3200" b="1" dirty="0">
              <a:latin typeface="Adobe 宋体 Std L" pitchFamily="18" charset="-122"/>
              <a:ea typeface="Adobe 宋体 Std L" pitchFamily="18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798950"/>
            <a:ext cx="2160240" cy="432047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zh-CN" altLang="en-US" sz="2400" dirty="0" smtClean="0">
                <a:latin typeface="DFKai-SB" pitchFamily="65" charset="-120"/>
                <a:ea typeface="DFKai-SB" pitchFamily="65" charset="-120"/>
                <a:cs typeface="+mn-cs"/>
              </a:rPr>
              <a:t>读书周</a:t>
            </a:r>
            <a:endParaRPr lang="en-US" altLang="zh-CN" sz="2400" dirty="0" smtClean="0">
              <a:latin typeface="DFKai-SB" pitchFamily="65" charset="-120"/>
              <a:ea typeface="DFKai-SB" pitchFamily="65" charset="-120"/>
              <a:cs typeface="+mn-cs"/>
            </a:endParaRPr>
          </a:p>
        </p:txBody>
      </p:sp>
      <p:pic>
        <p:nvPicPr>
          <p:cNvPr id="8194" name="Picture 2" descr="G:\培训\2016\读书周海报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283671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内容占位符 2"/>
          <p:cNvSpPr txBox="1">
            <a:spLocks/>
          </p:cNvSpPr>
          <p:nvPr/>
        </p:nvSpPr>
        <p:spPr bwMode="auto">
          <a:xfrm>
            <a:off x="3378932" y="1798950"/>
            <a:ext cx="2664296" cy="62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baseline="0">
                <a:solidFill>
                  <a:schemeClr val="tx1"/>
                </a:solidFill>
                <a:latin typeface="+mn-lt"/>
                <a:ea typeface="CatholicSchoolGirls Intl BB" pitchFamily="2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>
              <a:buFontTx/>
              <a:buChar char="•"/>
            </a:pPr>
            <a:r>
              <a:rPr lang="zh-CN" altLang="en-US" sz="2400" dirty="0" smtClean="0">
                <a:latin typeface="DFKai-SB" pitchFamily="65" charset="-120"/>
                <a:ea typeface="DFKai-SB" pitchFamily="65" charset="-120"/>
                <a:cs typeface="+mn-cs"/>
              </a:rPr>
              <a:t>电子书有奖问答</a:t>
            </a:r>
            <a:endParaRPr lang="en-US" altLang="zh-CN" sz="2400" dirty="0" smtClean="0">
              <a:latin typeface="DFKai-SB" pitchFamily="65" charset="-120"/>
              <a:ea typeface="DFKai-SB" pitchFamily="65" charset="-120"/>
              <a:cs typeface="+mn-cs"/>
            </a:endParaRPr>
          </a:p>
        </p:txBody>
      </p:sp>
      <p:pic>
        <p:nvPicPr>
          <p:cNvPr id="8196" name="Picture 4" descr="G:\培训\2016\Wiley图书活动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723508"/>
            <a:ext cx="2551348" cy="357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G:\培训\2016\医科院图书馆邀请您参与OVID用户座谈，分享您对信息资源的需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11085"/>
            <a:ext cx="2501871" cy="354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内容占位符 2"/>
          <p:cNvSpPr txBox="1">
            <a:spLocks/>
          </p:cNvSpPr>
          <p:nvPr/>
        </p:nvSpPr>
        <p:spPr bwMode="auto">
          <a:xfrm>
            <a:off x="6372200" y="1820679"/>
            <a:ext cx="2664296" cy="62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baseline="0">
                <a:solidFill>
                  <a:schemeClr val="tx1"/>
                </a:solidFill>
                <a:latin typeface="+mn-lt"/>
                <a:ea typeface="CatholicSchoolGirls Intl BB" pitchFamily="2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baseline="0">
                <a:solidFill>
                  <a:schemeClr val="tx1"/>
                </a:solidFill>
                <a:latin typeface="+mn-lt"/>
                <a:ea typeface="CatholicSchoolGirls Intl BB" pitchFamily="2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>
              <a:buFontTx/>
              <a:buChar char="•"/>
            </a:pPr>
            <a:r>
              <a:rPr lang="zh-CN" altLang="en-US" sz="2400" dirty="0" smtClean="0">
                <a:latin typeface="DFKai-SB" pitchFamily="65" charset="-120"/>
                <a:ea typeface="DFKai-SB" pitchFamily="65" charset="-120"/>
                <a:cs typeface="+mn-cs"/>
              </a:rPr>
              <a:t>用户座谈</a:t>
            </a:r>
            <a:endParaRPr lang="en-US" altLang="zh-CN" sz="2400" dirty="0" smtClean="0">
              <a:latin typeface="DFKai-SB" pitchFamily="65" charset="-120"/>
              <a:ea typeface="DFKai-SB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2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3" descr="C:\Users\zhouqin\Desktop\图片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文本框 4"/>
          <p:cNvSpPr txBox="1"/>
          <p:nvPr/>
        </p:nvSpPr>
        <p:spPr>
          <a:xfrm>
            <a:off x="4890185" y="2348880"/>
            <a:ext cx="424847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3200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谢 谢！</a:t>
            </a:r>
            <a:endParaRPr lang="en-US" altLang="zh-CN" sz="3200" dirty="0" smtClean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3200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欢迎走近图书馆！</a:t>
            </a:r>
            <a:endParaRPr lang="en-US" altLang="zh-CN" sz="3200" dirty="0" smtClean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5327364" y="5661248"/>
            <a:ext cx="33874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资源建设部 周琴</a:t>
            </a:r>
            <a:endParaRPr lang="en-US" altLang="zh-CN" dirty="0" smtClean="0">
              <a:latin typeface="Adobe 黑体 Std R" pitchFamily="34" charset="-122"/>
              <a:ea typeface="Adobe 黑体 Std R" pitchFamily="34" charset="-122"/>
            </a:endParaRPr>
          </a:p>
          <a:p>
            <a:pPr algn="r"/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电话：</a:t>
            </a:r>
            <a:r>
              <a:rPr lang="en-US" altLang="zh-CN" dirty="0" smtClean="0">
                <a:latin typeface="Adobe 黑体 Std R" pitchFamily="34" charset="-122"/>
                <a:ea typeface="Adobe 黑体 Std R" pitchFamily="34" charset="-122"/>
              </a:rPr>
              <a:t>52328928</a:t>
            </a:r>
          </a:p>
          <a:p>
            <a:pPr algn="r"/>
            <a:r>
              <a:rPr lang="zh-CN" altLang="en-US" dirty="0" smtClean="0">
                <a:latin typeface="Adobe 黑体 Std R" pitchFamily="34" charset="-122"/>
                <a:ea typeface="Adobe 黑体 Std R" pitchFamily="34" charset="-122"/>
              </a:rPr>
              <a:t>邮箱：</a:t>
            </a:r>
            <a:r>
              <a:rPr lang="en-US" altLang="zh-CN" dirty="0" smtClean="0">
                <a:latin typeface="Adobe 黑体 Std R" pitchFamily="34" charset="-122"/>
                <a:ea typeface="Adobe 黑体 Std R" pitchFamily="34" charset="-122"/>
              </a:rPr>
              <a:t>zhouqin@imicams.ac.cn</a:t>
            </a:r>
            <a:endParaRPr lang="zh-CN" altLang="en-US" dirty="0">
              <a:latin typeface="Adobe 黑体 Std R" pitchFamily="34" charset="-122"/>
              <a:ea typeface="Adobe 黑体 Std R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950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4C4C4C"/>
      </a:dk1>
      <a:lt1>
        <a:srgbClr val="CCCCCC"/>
      </a:lt1>
      <a:dk2>
        <a:srgbClr val="FF0080"/>
      </a:dk2>
      <a:lt2>
        <a:srgbClr val="666666"/>
      </a:lt2>
      <a:accent1>
        <a:srgbClr val="333333"/>
      </a:accent1>
      <a:accent2>
        <a:srgbClr val="66CCFF"/>
      </a:accent2>
      <a:accent3>
        <a:srgbClr val="E2E2E2"/>
      </a:accent3>
      <a:accent4>
        <a:srgbClr val="404040"/>
      </a:accent4>
      <a:accent5>
        <a:srgbClr val="ADADAD"/>
      </a:accent5>
      <a:accent6>
        <a:srgbClr val="5CB9E7"/>
      </a:accent6>
      <a:hlink>
        <a:srgbClr val="FF0080"/>
      </a:hlink>
      <a:folHlink>
        <a:srgbClr val="6666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彩虹色彩风格PPT模板</Template>
  <TotalTime>1779</TotalTime>
  <Words>1630</Words>
  <Application>Microsoft Office PowerPoint</Application>
  <PresentationFormat>全屏显示(4:3)</PresentationFormat>
  <Paragraphs>224</Paragraphs>
  <Slides>30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Default Design</vt:lpstr>
      <vt:lpstr>带你认识一个丰富多彩的图书馆</vt:lpstr>
      <vt:lpstr>图书馆的过去与现在</vt:lpstr>
      <vt:lpstr>图书馆里资源多</vt:lpstr>
      <vt:lpstr>必不可少的数据库-1</vt:lpstr>
      <vt:lpstr>必不可少的数据库-2</vt:lpstr>
      <vt:lpstr>必不可少的数据库-3</vt:lpstr>
      <vt:lpstr>新订数据库</vt:lpstr>
      <vt:lpstr>新订数据库</vt:lpstr>
      <vt:lpstr>ProQuest Ebook Central外文电子书荐购平台</vt:lpstr>
      <vt:lpstr>新订数据库</vt:lpstr>
      <vt:lpstr>经典医学图书</vt:lpstr>
      <vt:lpstr>国内最多的外文印本期刊</vt:lpstr>
      <vt:lpstr>图书馆主页</vt:lpstr>
      <vt:lpstr>从借还书到定制化培训的贴心服务</vt:lpstr>
      <vt:lpstr>图书借阅</vt:lpstr>
      <vt:lpstr>预约培训</vt:lpstr>
      <vt:lpstr>国外医学新书评介</vt:lpstr>
      <vt:lpstr>国外医学新书评介</vt:lpstr>
      <vt:lpstr>期刊封面目录的复印</vt:lpstr>
      <vt:lpstr>获取中文期刊论文的封面目录</vt:lpstr>
      <vt:lpstr>期刊封面目录的复印</vt:lpstr>
      <vt:lpstr>开放获取论文稿费折扣</vt:lpstr>
      <vt:lpstr>开放获取论文稿费折扣</vt:lpstr>
      <vt:lpstr>查新查引</vt:lpstr>
      <vt:lpstr>随时帮助你的馆员</vt:lpstr>
      <vt:lpstr>PowerPoint 演示文稿</vt:lpstr>
      <vt:lpstr>随时帮助你的馆员</vt:lpstr>
      <vt:lpstr>图书馆开馆时间</vt:lpstr>
      <vt:lpstr>多彩的活动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zq</dc:creator>
  <cp:lastModifiedBy>zq</cp:lastModifiedBy>
  <cp:revision>70</cp:revision>
  <dcterms:created xsi:type="dcterms:W3CDTF">2017-03-20T03:07:39Z</dcterms:created>
  <dcterms:modified xsi:type="dcterms:W3CDTF">2017-03-23T09:20:32Z</dcterms:modified>
</cp:coreProperties>
</file>