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4"/>
  </p:notesMasterIdLst>
  <p:sldIdLst>
    <p:sldId id="278" r:id="rId2"/>
    <p:sldId id="279" r:id="rId3"/>
    <p:sldId id="280" r:id="rId4"/>
    <p:sldId id="282" r:id="rId5"/>
    <p:sldId id="288" r:id="rId6"/>
    <p:sldId id="281" r:id="rId7"/>
    <p:sldId id="283" r:id="rId8"/>
    <p:sldId id="285" r:id="rId9"/>
    <p:sldId id="286" r:id="rId10"/>
    <p:sldId id="284" r:id="rId11"/>
    <p:sldId id="256" r:id="rId12"/>
    <p:sldId id="260" r:id="rId13"/>
    <p:sldId id="257" r:id="rId14"/>
    <p:sldId id="259" r:id="rId15"/>
    <p:sldId id="258" r:id="rId16"/>
    <p:sldId id="261" r:id="rId17"/>
    <p:sldId id="262" r:id="rId18"/>
    <p:sldId id="263" r:id="rId19"/>
    <p:sldId id="264" r:id="rId20"/>
    <p:sldId id="265" r:id="rId21"/>
    <p:sldId id="266" r:id="rId22"/>
    <p:sldId id="271" r:id="rId23"/>
    <p:sldId id="272" r:id="rId24"/>
    <p:sldId id="270" r:id="rId25"/>
    <p:sldId id="267" r:id="rId26"/>
    <p:sldId id="268" r:id="rId27"/>
    <p:sldId id="269" r:id="rId28"/>
    <p:sldId id="274" r:id="rId29"/>
    <p:sldId id="273" r:id="rId30"/>
    <p:sldId id="275" r:id="rId31"/>
    <p:sldId id="276" r:id="rId32"/>
    <p:sldId id="277" r:id="rId3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BE3BA-5B86-4968-80D6-31C2AA24B421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A54D7-A2D3-41B9-A9FE-990B6CC516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780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mtClean="0">
                <a:latin typeface="Arial" charset="0"/>
              </a:rPr>
              <a:t>ebrary</a:t>
            </a: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mtClean="0">
                <a:latin typeface="Arial" charset="0"/>
              </a:rPr>
              <a:t>Page </a:t>
            </a:r>
            <a:fld id="{3829CC52-5389-457D-AD52-AF90E45EA3EF}" type="slidenum">
              <a:rPr lang="en-US" altLang="zh-CN" smtClean="0">
                <a:latin typeface="Arial" charset="0"/>
              </a:rPr>
              <a:pPr>
                <a:spcBef>
                  <a:spcPct val="0"/>
                </a:spcBef>
              </a:pPr>
              <a:t>5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mtClean="0"/>
              <a:t>Ebrary</a:t>
            </a:r>
            <a:r>
              <a:rPr lang="zh-CN" altLang="en-US" smtClean="0"/>
              <a:t>收录书籍的内容和质量是值得信任的</a:t>
            </a:r>
          </a:p>
        </p:txBody>
      </p:sp>
    </p:spTree>
    <p:extLst>
      <p:ext uri="{BB962C8B-B14F-4D97-AF65-F5344CB8AC3E}">
        <p14:creationId xmlns:p14="http://schemas.microsoft.com/office/powerpoint/2010/main" val="3743831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530820CF-B880-4189-942D-D702A7CBA730}" type="datetimeFigureOut">
              <a:rPr lang="zh-CN" altLang="en-US" smtClean="0"/>
              <a:t>16/10/12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 rot="-900000">
            <a:off x="80919" y="2493528"/>
            <a:ext cx="7449988" cy="1606102"/>
          </a:xfrm>
        </p:spPr>
        <p:txBody>
          <a:bodyPr>
            <a:normAutofit fontScale="90000"/>
          </a:bodyPr>
          <a:lstStyle/>
          <a:p>
            <a:r>
              <a:rPr kumimoji="1" lang="zh-CN" altLang="en-US" dirty="0" smtClean="0">
                <a:latin typeface="方正姚体 (标题)"/>
                <a:cs typeface="方正姚体 (标题)"/>
              </a:rPr>
              <a:t>图书馆社交媒体初体验</a:t>
            </a:r>
            <a:endParaRPr kumimoji="1" lang="zh-CN" altLang="en-US" dirty="0">
              <a:latin typeface="方正姚体 (标题)"/>
              <a:cs typeface="方正姚体 (标题)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56592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75856" y="764704"/>
            <a:ext cx="5688632" cy="5077623"/>
          </a:xfrm>
        </p:spPr>
        <p:txBody>
          <a:bodyPr/>
          <a:lstStyle/>
          <a:p>
            <a:r>
              <a:rPr kumimoji="1" lang="en-US" altLang="zh-CN" dirty="0" smtClean="0"/>
              <a:t>1.</a:t>
            </a:r>
            <a:r>
              <a:rPr kumimoji="1" lang="zh-CN" altLang="en-US" dirty="0" smtClean="0"/>
              <a:t>图书馆官方微信</a:t>
            </a:r>
            <a:endParaRPr kumimoji="1" lang="en-US" altLang="zh-CN" dirty="0" smtClean="0"/>
          </a:p>
          <a:p>
            <a:endParaRPr kumimoji="1" lang="en-US" altLang="zh-CN" dirty="0" smtClean="0"/>
          </a:p>
          <a:p>
            <a:r>
              <a:rPr kumimoji="1" lang="zh-CN" altLang="zh-CN" dirty="0" smtClean="0"/>
              <a:t>2</a:t>
            </a:r>
            <a:r>
              <a:rPr kumimoji="1" lang="en-US" altLang="zh-CN" dirty="0" smtClean="0"/>
              <a:t>.EBC</a:t>
            </a:r>
            <a:r>
              <a:rPr kumimoji="1" lang="zh-CN" altLang="en-US" dirty="0" smtClean="0"/>
              <a:t>荐书平台</a:t>
            </a:r>
            <a:endParaRPr kumimoji="1" lang="en-US" altLang="zh-CN" dirty="0" smtClean="0"/>
          </a:p>
          <a:p>
            <a:endParaRPr kumimoji="1" lang="en-US" altLang="zh-CN" dirty="0" smtClean="0"/>
          </a:p>
          <a:p>
            <a:r>
              <a:rPr kumimoji="1" lang="zh-CN" altLang="zh-CN" dirty="0" smtClean="0"/>
              <a:t>3</a:t>
            </a:r>
            <a:r>
              <a:rPr kumimoji="1" lang="en-US" altLang="zh-CN" dirty="0" smtClean="0"/>
              <a:t>.</a:t>
            </a:r>
            <a:r>
              <a:rPr kumimoji="1" lang="en-US" altLang="zh-CN" dirty="0" err="1" smtClean="0"/>
              <a:t>researchgate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75837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IMG_23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096344" cy="2222376"/>
          </a:xfrm>
          <a:prstGeom prst="rect">
            <a:avLst/>
          </a:prstGeom>
        </p:spPr>
      </p:pic>
      <p:sp>
        <p:nvSpPr>
          <p:cNvPr id="13" name="丁字箭头 12"/>
          <p:cNvSpPr/>
          <p:nvPr/>
        </p:nvSpPr>
        <p:spPr>
          <a:xfrm rot="10800000">
            <a:off x="3059832" y="2276872"/>
            <a:ext cx="3096344" cy="1080120"/>
          </a:xfrm>
          <a:prstGeom prst="leftRigh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" name="图片 14" descr="IMG_236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" y="1484784"/>
            <a:ext cx="2802309" cy="3168352"/>
          </a:xfrm>
          <a:prstGeom prst="rect">
            <a:avLst/>
          </a:prstGeom>
        </p:spPr>
      </p:pic>
      <p:pic>
        <p:nvPicPr>
          <p:cNvPr id="16" name="图片 15" descr="IMG_2368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284983"/>
            <a:ext cx="3096344" cy="3573017"/>
          </a:xfrm>
          <a:prstGeom prst="rect">
            <a:avLst/>
          </a:prstGeom>
        </p:spPr>
      </p:pic>
      <p:pic>
        <p:nvPicPr>
          <p:cNvPr id="17" name="图片 16" descr="IMG_2369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813" y="1484784"/>
            <a:ext cx="267701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912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306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600" dirty="0" err="1" smtClean="0"/>
              <a:t>Ebook</a:t>
            </a:r>
            <a:r>
              <a:rPr kumimoji="1" lang="en-US" altLang="zh-CN" sz="3600" dirty="0" smtClean="0"/>
              <a:t> Central</a:t>
            </a:r>
            <a:r>
              <a:rPr kumimoji="1" lang="zh-CN" altLang="en-US" sz="3600" dirty="0" smtClean="0"/>
              <a:t>荐</a:t>
            </a:r>
            <a:r>
              <a:rPr kumimoji="1" lang="zh-CN" altLang="en-US" sz="3600" dirty="0"/>
              <a:t>书平台</a:t>
            </a:r>
            <a:endParaRPr kumimoji="1" lang="en-US" altLang="zh-CN" sz="3600" dirty="0"/>
          </a:p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394"/>
            <a:ext cx="9144000" cy="527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483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315416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ProQuest </a:t>
            </a:r>
            <a:r>
              <a:rPr lang="en-US" altLang="zh-CN" sz="3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Ebook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Central</a:t>
            </a:r>
            <a:r>
              <a:rPr lang="zh-CN" altLang="en-US" sz="3600" b="0" dirty="0" smtClean="0">
                <a:latin typeface="Microsoft YaHei" pitchFamily="34" charset="-122"/>
                <a:ea typeface="Microsoft YaHei" pitchFamily="34" charset="-122"/>
              </a:rPr>
              <a:t> </a:t>
            </a:r>
            <a:r>
              <a:rPr lang="en-US" altLang="zh-CN" sz="3600" b="0" dirty="0" smtClean="0">
                <a:latin typeface="Microsoft YaHei" pitchFamily="34" charset="-122"/>
                <a:ea typeface="Microsoft YaHei" pitchFamily="34" charset="-122"/>
              </a:rPr>
              <a:t>– </a:t>
            </a:r>
            <a:r>
              <a:rPr lang="zh-CN" altLang="en-US" sz="3600" b="0" dirty="0" smtClean="0">
                <a:latin typeface="Microsoft YaHei" pitchFamily="34" charset="-122"/>
                <a:ea typeface="Microsoft YaHei" pitchFamily="34" charset="-122"/>
              </a:rPr>
              <a:t>电子书来源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914400"/>
            <a:ext cx="9144000" cy="461963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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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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"/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来自</a:t>
            </a:r>
            <a:r>
              <a:rPr lang="en-US" altLang="zh-CN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1000</a:t>
            </a:r>
            <a:r>
              <a:rPr lang="zh-CN" altLang="zh-CN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Arial Unicode MS" pitchFamily="34" charset="-122"/>
              </a:rPr>
              <a:t>多家全球著名的学术、商业和专业出版社</a:t>
            </a:r>
            <a:endParaRPr lang="zh-CN" altLang="en-US" b="1" dirty="0">
              <a:solidFill>
                <a:schemeClr val="bg1"/>
              </a:solidFill>
              <a:latin typeface="Microsoft YaHei" pitchFamily="34" charset="-122"/>
              <a:ea typeface="Microsoft YaHei" pitchFamily="34" charset="-122"/>
              <a:cs typeface="Arial Unicode MS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182880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43200"/>
            <a:ext cx="11525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24000"/>
            <a:ext cx="28194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38800"/>
            <a:ext cx="2719388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00200"/>
            <a:ext cx="2611438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9200"/>
            <a:ext cx="548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019800"/>
            <a:ext cx="55626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2114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667000"/>
            <a:ext cx="39147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352800"/>
            <a:ext cx="17907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581400"/>
            <a:ext cx="2876550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029200"/>
            <a:ext cx="31527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7265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350017"/>
            <a:ext cx="57606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.</a:t>
            </a:r>
            <a:r>
              <a:rPr kumimoji="1" lang="en-US" altLang="zh-CN" sz="4000" dirty="0"/>
              <a:t>EBC</a:t>
            </a:r>
            <a:r>
              <a:rPr kumimoji="1" lang="zh-CN" altLang="en-US" sz="4000" dirty="0"/>
              <a:t>荐书平台</a:t>
            </a:r>
            <a:endParaRPr kumimoji="1" lang="en-US" altLang="zh-CN" sz="4000" dirty="0"/>
          </a:p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1756"/>
            <a:ext cx="9144000" cy="46400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95181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http://imicams.eblib.com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639574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68760"/>
            <a:ext cx="7979847" cy="4968552"/>
          </a:xfrm>
        </p:spPr>
      </p:pic>
      <p:sp>
        <p:nvSpPr>
          <p:cNvPr id="6" name="TextBox 5"/>
          <p:cNvSpPr txBox="1"/>
          <p:nvPr/>
        </p:nvSpPr>
        <p:spPr>
          <a:xfrm>
            <a:off x="179512" y="323165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如何向馆员推荐好书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7800989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8572477" cy="5112568"/>
          </a:xfrm>
        </p:spPr>
      </p:pic>
    </p:spTree>
    <p:extLst>
      <p:ext uri="{BB962C8B-B14F-4D97-AF65-F5344CB8AC3E}">
        <p14:creationId xmlns:p14="http://schemas.microsoft.com/office/powerpoint/2010/main" val="16745204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09"/>
            <a:ext cx="9144000" cy="60425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8064" y="206084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推荐</a:t>
            </a:r>
            <a:r>
              <a:rPr lang="zh-CN" altLang="en-US" dirty="0" smtClean="0">
                <a:solidFill>
                  <a:schemeClr val="bg1"/>
                </a:solidFill>
              </a:rPr>
              <a:t>人姓名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248360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接收反馈邮箱（最好用机构邮箱）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8064" y="2956390"/>
            <a:ext cx="359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再次确认接收反馈邮箱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8064" y="3428999"/>
            <a:ext cx="359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推荐人联系电话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8064" y="49411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推荐</a:t>
            </a:r>
            <a:r>
              <a:rPr lang="zh-CN" altLang="en-US" dirty="0" smtClean="0">
                <a:solidFill>
                  <a:schemeClr val="bg1"/>
                </a:solidFill>
              </a:rPr>
              <a:t>理由越详细越好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3583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980728"/>
            <a:ext cx="6076950" cy="5372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0381" y="188640"/>
            <a:ext cx="6782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馆员收到荐购请求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7111696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 rot="-900000">
            <a:off x="789444" y="3168061"/>
            <a:ext cx="5985159" cy="1606102"/>
          </a:xfrm>
        </p:spPr>
        <p:txBody>
          <a:bodyPr>
            <a:normAutofit fontScale="90000"/>
          </a:bodyPr>
          <a:lstStyle/>
          <a:p>
            <a:r>
              <a:rPr lang="en-US" altLang="zh-CN" dirty="0" err="1" smtClean="0"/>
              <a:t>Researchgate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拓展您的科研脉络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27755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31640" y="548680"/>
            <a:ext cx="5064953" cy="1695631"/>
          </a:xfrm>
        </p:spPr>
        <p:txBody>
          <a:bodyPr/>
          <a:lstStyle/>
          <a:p>
            <a:r>
              <a:rPr lang="zh-CN" altLang="en-US" dirty="0" smtClean="0"/>
              <a:t>主要内容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03848" y="1628800"/>
            <a:ext cx="4658735" cy="507762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1.</a:t>
            </a:r>
            <a:r>
              <a:rPr lang="en-US" altLang="zh-CN" dirty="0"/>
              <a:t> </a:t>
            </a:r>
            <a:r>
              <a:rPr lang="en-US" altLang="zh-CN" dirty="0" err="1"/>
              <a:t>Researchgate</a:t>
            </a:r>
            <a:r>
              <a:rPr lang="zh-CN" altLang="en-US" dirty="0" smtClean="0"/>
              <a:t>简介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2. </a:t>
            </a:r>
            <a:r>
              <a:rPr lang="en-US" altLang="zh-CN" dirty="0" err="1" smtClean="0"/>
              <a:t>Researchgate</a:t>
            </a:r>
            <a:r>
              <a:rPr lang="zh-CN" altLang="en-US" dirty="0" smtClean="0"/>
              <a:t>功能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3. </a:t>
            </a:r>
            <a:r>
              <a:rPr lang="en-US" altLang="zh-CN" dirty="0" err="1" smtClean="0"/>
              <a:t>Researchgate</a:t>
            </a:r>
            <a:r>
              <a:rPr lang="zh-CN" altLang="en-US" dirty="0" smtClean="0"/>
              <a:t>实例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4.</a:t>
            </a:r>
            <a:r>
              <a:rPr lang="en-US" altLang="zh-CN" dirty="0"/>
              <a:t> </a:t>
            </a:r>
            <a:r>
              <a:rPr lang="en-US" altLang="zh-CN" dirty="0" err="1" smtClean="0"/>
              <a:t>Researchgate</a:t>
            </a:r>
            <a:r>
              <a:rPr lang="zh-CN" altLang="en-US" dirty="0" smtClean="0"/>
              <a:t>与医科院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209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23928" y="-171400"/>
            <a:ext cx="5064953" cy="1160293"/>
          </a:xfrm>
        </p:spPr>
        <p:txBody>
          <a:bodyPr/>
          <a:lstStyle/>
          <a:p>
            <a:r>
              <a:rPr lang="zh-CN" altLang="en-US" dirty="0" smtClean="0"/>
              <a:t>科学家的</a:t>
            </a:r>
            <a:r>
              <a:rPr lang="en-US" altLang="zh-CN" dirty="0" smtClean="0"/>
              <a:t>Facebook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772816"/>
            <a:ext cx="7344816" cy="49336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-</a:t>
            </a:r>
            <a:r>
              <a:rPr lang="zh-CN" altLang="en-US" dirty="0" smtClean="0"/>
              <a:t>在这里，你不会看到</a:t>
            </a:r>
            <a:r>
              <a:rPr lang="zh-CN" altLang="en-US" dirty="0"/>
              <a:t>在镜头</a:t>
            </a:r>
            <a:r>
              <a:rPr lang="zh-CN" altLang="en-US" dirty="0" smtClean="0"/>
              <a:t>前搔首弄姿的网红最新照片；在这里，你不会看到你喜爱影星的最新电影资讯；在这里，你更无法看到好友的旅游照、婚纱照</a:t>
            </a:r>
            <a:r>
              <a:rPr lang="en-US" altLang="zh-CN" dirty="0" smtClean="0"/>
              <a:t>……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-</a:t>
            </a:r>
            <a:r>
              <a:rPr lang="zh-CN" altLang="en-US" dirty="0" smtClean="0"/>
              <a:t>你能看到的是世界各地科学家的学术讨论、他们写的科学博文，全球的会议资讯和招聘信息，同时你还能免费下载学术资源，追踪全球各个领域的顶尖专家的最新研究动向和学术著作。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14609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51920" y="188640"/>
            <a:ext cx="5064953" cy="1695631"/>
          </a:xfrm>
        </p:spPr>
        <p:txBody>
          <a:bodyPr/>
          <a:lstStyle/>
          <a:p>
            <a:r>
              <a:rPr lang="en-US" altLang="zh-CN" dirty="0" err="1" smtClean="0"/>
              <a:t>Researchgate</a:t>
            </a:r>
            <a:r>
              <a:rPr lang="zh-CN" altLang="en-US" dirty="0" smtClean="0"/>
              <a:t>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79912" y="1773435"/>
            <a:ext cx="4658735" cy="507762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1.</a:t>
            </a:r>
            <a:r>
              <a:rPr lang="zh-CN" altLang="en-US" dirty="0" smtClean="0"/>
              <a:t>社交功能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2.</a:t>
            </a:r>
            <a:r>
              <a:rPr lang="zh-CN" altLang="en-US" dirty="0" smtClean="0"/>
              <a:t>资源共享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3.</a:t>
            </a:r>
            <a:r>
              <a:rPr lang="zh-CN" altLang="en-US" dirty="0" smtClean="0"/>
              <a:t>科研小组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5868062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35896" y="9961"/>
            <a:ext cx="5064953" cy="1695631"/>
          </a:xfrm>
        </p:spPr>
        <p:txBody>
          <a:bodyPr>
            <a:normAutofit/>
          </a:bodyPr>
          <a:lstStyle/>
          <a:p>
            <a:r>
              <a:rPr lang="en-US" altLang="zh-CN" dirty="0" err="1" smtClean="0"/>
              <a:t>Researchgate</a:t>
            </a:r>
            <a:r>
              <a:rPr lang="zh-CN" altLang="en-US" dirty="0"/>
              <a:t>功能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916832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功能一：科研社交</a:t>
            </a:r>
            <a:endParaRPr lang="zh-CN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813429" y="2682786"/>
            <a:ext cx="61926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基本功能：</a:t>
            </a:r>
            <a:endParaRPr lang="en-US" altLang="zh-CN" sz="2400" dirty="0" smtClean="0"/>
          </a:p>
          <a:p>
            <a:r>
              <a:rPr lang="en-US" altLang="zh-CN" sz="2400" dirty="0" smtClean="0"/>
              <a:t>    - </a:t>
            </a:r>
            <a:r>
              <a:rPr lang="zh-CN" altLang="en-US" sz="2400" dirty="0" smtClean="0"/>
              <a:t>发布关于个人研究计划（</a:t>
            </a:r>
            <a:r>
              <a:rPr lang="en-US" altLang="zh-CN" sz="2400" dirty="0" smtClean="0"/>
              <a:t>Project</a:t>
            </a:r>
            <a:r>
              <a:rPr lang="zh-CN" altLang="en-US" sz="2400" dirty="0" smtClean="0"/>
              <a:t>）的最新动态信息</a:t>
            </a:r>
            <a:endParaRPr lang="en-US" altLang="zh-CN" sz="2400" dirty="0" smtClean="0"/>
          </a:p>
          <a:p>
            <a:r>
              <a:rPr lang="en-US" altLang="zh-CN" sz="2400" dirty="0" smtClean="0"/>
              <a:t>    -</a:t>
            </a:r>
            <a:r>
              <a:rPr lang="zh-CN" altLang="en-US" sz="2400" dirty="0" smtClean="0"/>
              <a:t>关注（</a:t>
            </a:r>
            <a:r>
              <a:rPr lang="en-US" altLang="zh-CN" sz="2400" dirty="0" smtClean="0"/>
              <a:t>Fellow</a:t>
            </a:r>
            <a:r>
              <a:rPr lang="zh-CN" altLang="en-US" sz="2400" dirty="0" smtClean="0"/>
              <a:t>）领域内的专家学者，添加好友，发站内信</a:t>
            </a:r>
            <a:endParaRPr lang="en-US" altLang="zh-CN" sz="2400" dirty="0" smtClean="0"/>
          </a:p>
          <a:p>
            <a:endParaRPr lang="en-US" altLang="zh-CN" sz="2400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403648" y="4549676"/>
            <a:ext cx="64087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特点</a:t>
            </a:r>
            <a:endParaRPr lang="en-US" altLang="zh-CN" sz="2400" dirty="0"/>
          </a:p>
          <a:p>
            <a:r>
              <a:rPr lang="en-US" altLang="zh-CN" sz="2400" dirty="0"/>
              <a:t>    -</a:t>
            </a:r>
            <a:r>
              <a:rPr lang="zh-CN" altLang="en-US" sz="2400" dirty="0"/>
              <a:t>全世界范围</a:t>
            </a:r>
            <a:endParaRPr lang="en-US" altLang="zh-CN" sz="2400" dirty="0"/>
          </a:p>
          <a:p>
            <a:r>
              <a:rPr lang="en-US" altLang="zh-CN" sz="2400" dirty="0"/>
              <a:t>    -</a:t>
            </a:r>
            <a:r>
              <a:rPr lang="zh-CN" altLang="en-US" sz="2400" dirty="0"/>
              <a:t>专业性强，针对科研人员</a:t>
            </a:r>
            <a:endParaRPr lang="en-US" altLang="zh-CN" sz="2400" dirty="0"/>
          </a:p>
          <a:p>
            <a:r>
              <a:rPr lang="en-US" altLang="zh-CN" sz="2400" dirty="0"/>
              <a:t>    -</a:t>
            </a:r>
            <a:r>
              <a:rPr lang="zh-CN" altLang="en-US" sz="2400" dirty="0"/>
              <a:t>纯学术交流，无广告打扰</a:t>
            </a:r>
            <a:endParaRPr lang="en-US" altLang="zh-CN" sz="2400" dirty="0"/>
          </a:p>
          <a:p>
            <a:r>
              <a:rPr lang="en-US" altLang="zh-CN" sz="2400" dirty="0"/>
              <a:t>    -RG Score</a:t>
            </a:r>
            <a:r>
              <a:rPr lang="zh-CN" altLang="en-US" sz="2400" dirty="0"/>
              <a:t>评分，评价个人的科研水平</a:t>
            </a:r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645583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35896" y="134076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个人主页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2696"/>
            <a:ext cx="8280920" cy="5616624"/>
          </a:xfrm>
        </p:spPr>
      </p:pic>
      <p:sp>
        <p:nvSpPr>
          <p:cNvPr id="3" name="TextBox 2"/>
          <p:cNvSpPr txBox="1"/>
          <p:nvPr/>
        </p:nvSpPr>
        <p:spPr>
          <a:xfrm>
            <a:off x="3347864" y="1092084"/>
            <a:ext cx="126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RG Score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43808" y="1132301"/>
            <a:ext cx="504056" cy="2888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03648" y="2395046"/>
            <a:ext cx="118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个</a:t>
            </a:r>
            <a:r>
              <a:rPr lang="zh-CN" altLang="en-US" dirty="0" smtClean="0">
                <a:solidFill>
                  <a:schemeClr val="bg1"/>
                </a:solidFill>
              </a:rPr>
              <a:t>人著作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8992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6"/>
            <a:ext cx="8130596" cy="5544616"/>
          </a:xfrm>
        </p:spPr>
      </p:pic>
      <p:sp>
        <p:nvSpPr>
          <p:cNvPr id="4" name="TextBox 3"/>
          <p:cNvSpPr txBox="1"/>
          <p:nvPr/>
        </p:nvSpPr>
        <p:spPr>
          <a:xfrm>
            <a:off x="649738" y="3501008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描述你在你的研究中使用的专业知识，方法和技术，并帮助确定特定领域的专家。潜在的合作者可以找到你根据你的技能</a:t>
            </a:r>
            <a:r>
              <a:rPr lang="zh-CN" altLang="en-US" dirty="0" smtClean="0">
                <a:solidFill>
                  <a:schemeClr val="bg1"/>
                </a:solidFill>
              </a:rPr>
              <a:t>，</a:t>
            </a:r>
            <a:r>
              <a:rPr lang="en-US" altLang="zh-CN" dirty="0" smtClean="0">
                <a:solidFill>
                  <a:schemeClr val="bg1"/>
                </a:solidFill>
              </a:rPr>
              <a:t>RG</a:t>
            </a:r>
            <a:r>
              <a:rPr lang="zh-CN" altLang="en-US" dirty="0" smtClean="0">
                <a:solidFill>
                  <a:schemeClr val="bg1"/>
                </a:solidFill>
              </a:rPr>
              <a:t>使用</a:t>
            </a:r>
            <a:r>
              <a:rPr lang="zh-CN" altLang="en-US" dirty="0">
                <a:solidFill>
                  <a:schemeClr val="bg1"/>
                </a:solidFill>
              </a:rPr>
              <a:t>这些技能</a:t>
            </a:r>
            <a:r>
              <a:rPr lang="zh-CN" altLang="en-US" dirty="0" smtClean="0">
                <a:solidFill>
                  <a:schemeClr val="bg1"/>
                </a:solidFill>
              </a:rPr>
              <a:t>推荐</a:t>
            </a:r>
            <a:r>
              <a:rPr lang="zh-CN" altLang="en-US" dirty="0">
                <a:solidFill>
                  <a:schemeClr val="bg1"/>
                </a:solidFill>
              </a:rPr>
              <a:t>与你的工作有关的内容</a:t>
            </a:r>
          </a:p>
        </p:txBody>
      </p:sp>
    </p:spTree>
    <p:extLst>
      <p:ext uri="{BB962C8B-B14F-4D97-AF65-F5344CB8AC3E}">
        <p14:creationId xmlns:p14="http://schemas.microsoft.com/office/powerpoint/2010/main" val="34150725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26" y="0"/>
            <a:ext cx="8281747" cy="4772104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" y="4096207"/>
            <a:ext cx="5112568" cy="2675126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995936" y="1628800"/>
            <a:ext cx="504056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677050" y="122258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数据统计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96207"/>
            <a:ext cx="4499992" cy="26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157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0648"/>
            <a:ext cx="7543800" cy="4400550"/>
          </a:xfrm>
          <a:prstGeom prst="rect">
            <a:avLst/>
          </a:prstGeom>
        </p:spPr>
      </p:pic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42" y="1268760"/>
            <a:ext cx="4897622" cy="1158579"/>
          </a:xfrm>
        </p:spPr>
      </p:pic>
      <p:sp>
        <p:nvSpPr>
          <p:cNvPr id="6" name="TextBox 5"/>
          <p:cNvSpPr txBox="1"/>
          <p:nvPr/>
        </p:nvSpPr>
        <p:spPr>
          <a:xfrm>
            <a:off x="1283161" y="4797152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什么决定着</a:t>
            </a:r>
            <a:r>
              <a:rPr lang="en-US" altLang="zh-CN" dirty="0" smtClean="0"/>
              <a:t>RG  Score</a:t>
            </a:r>
          </a:p>
          <a:p>
            <a:pPr marL="742950" lvl="1" indent="-285750">
              <a:buFont typeface="Wingdings" panose="05000000000000000000" pitchFamily="2" charset="2"/>
              <a:buChar char="p"/>
            </a:pPr>
            <a:r>
              <a:rPr lang="zh-CN" altLang="en-US" dirty="0" smtClean="0"/>
              <a:t>与其他专家学者的互动性</a:t>
            </a:r>
            <a:endParaRPr lang="en-US" altLang="zh-CN" dirty="0" smtClean="0"/>
          </a:p>
          <a:p>
            <a:pPr marL="742950" lvl="1" indent="-285750">
              <a:buFont typeface="Wingdings" panose="05000000000000000000" pitchFamily="2" charset="2"/>
              <a:buChar char="p"/>
            </a:pPr>
            <a:r>
              <a:rPr lang="zh-CN" altLang="en-US" dirty="0"/>
              <a:t>上</a:t>
            </a:r>
            <a:r>
              <a:rPr lang="zh-CN" altLang="en-US" dirty="0" smtClean="0"/>
              <a:t>传个人发表的文章，原始数据，也可以是阴性结果。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6539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23728" y="260648"/>
            <a:ext cx="5946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免费下载</a:t>
            </a:r>
            <a:r>
              <a:rPr lang="en-US" altLang="zh-CN" sz="3600" dirty="0" smtClean="0"/>
              <a:t>/</a:t>
            </a:r>
            <a:r>
              <a:rPr lang="zh-CN" altLang="en-US" sz="3600" dirty="0" smtClean="0"/>
              <a:t>资源共享功能</a:t>
            </a:r>
            <a:endParaRPr lang="zh-CN" altLang="en-US" sz="36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227"/>
            <a:ext cx="9144000" cy="56868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5120"/>
            <a:ext cx="5267325" cy="342900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1043608" y="2276872"/>
            <a:ext cx="936104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 rot="20678512">
            <a:off x="2159490" y="4089623"/>
            <a:ext cx="1361461" cy="360040"/>
          </a:xfrm>
          <a:prstGeom prst="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048" y="2708920"/>
            <a:ext cx="545144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554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15816" y="404664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科研小组讨论功能</a:t>
            </a:r>
            <a:endParaRPr lang="zh-CN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547664" y="1099428"/>
            <a:ext cx="6408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RG</a:t>
            </a:r>
            <a:r>
              <a:rPr lang="zh-CN" altLang="en-US" dirty="0" smtClean="0"/>
              <a:t>网站的用户可以在自己的研究领域发表观点或提问，或者与志同道合的人建立该专业的论坛，讨论在科研中的问题或是感兴趣的前沿。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从医疗手术到有机化学结构，议题种类保罗万象，例如“</a:t>
            </a:r>
            <a:r>
              <a:rPr lang="en-US" altLang="zh-CN" dirty="0" smtClean="0"/>
              <a:t>cancer biomarkers</a:t>
            </a:r>
            <a:r>
              <a:rPr lang="zh-CN" altLang="en-US" dirty="0" smtClean="0"/>
              <a:t>”论坛，共有</a:t>
            </a:r>
            <a:r>
              <a:rPr lang="en-US" altLang="zh-CN" dirty="0" smtClean="0"/>
              <a:t>16135</a:t>
            </a:r>
            <a:r>
              <a:rPr lang="zh-CN" altLang="en-US" dirty="0" smtClean="0"/>
              <a:t>名成员，内容涉及实验室相关问题及解决方案。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1" y="3130753"/>
            <a:ext cx="5220072" cy="34665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3" y="3797765"/>
            <a:ext cx="5436095" cy="3060235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95536" y="5661248"/>
            <a:ext cx="72008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上弧形箭头 9"/>
          <p:cNvSpPr/>
          <p:nvPr/>
        </p:nvSpPr>
        <p:spPr>
          <a:xfrm>
            <a:off x="611559" y="4686222"/>
            <a:ext cx="3096343" cy="975026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7296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57" y="906370"/>
            <a:ext cx="6394888" cy="4752528"/>
          </a:xfrm>
        </p:spPr>
      </p:pic>
      <p:sp>
        <p:nvSpPr>
          <p:cNvPr id="4" name="TextBox 3"/>
          <p:cNvSpPr txBox="1"/>
          <p:nvPr/>
        </p:nvSpPr>
        <p:spPr>
          <a:xfrm>
            <a:off x="1835696" y="260039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参与讨论</a:t>
            </a:r>
            <a:r>
              <a:rPr lang="en-US" altLang="zh-CN" sz="3600" dirty="0" smtClean="0"/>
              <a:t>-</a:t>
            </a:r>
            <a:r>
              <a:rPr lang="zh-CN" altLang="en-US" sz="3600" dirty="0" smtClean="0"/>
              <a:t>提出你的问题</a:t>
            </a:r>
            <a:endParaRPr lang="zh-CN" altLang="en-US" sz="36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276872"/>
            <a:ext cx="4716016" cy="4581128"/>
          </a:xfrm>
          <a:prstGeom prst="rect">
            <a:avLst/>
          </a:prstGeom>
        </p:spPr>
      </p:pic>
      <p:sp>
        <p:nvSpPr>
          <p:cNvPr id="8" name="右弧形箭头 7"/>
          <p:cNvSpPr/>
          <p:nvPr/>
        </p:nvSpPr>
        <p:spPr>
          <a:xfrm>
            <a:off x="6588224" y="1412776"/>
            <a:ext cx="1919989" cy="864096"/>
          </a:xfrm>
          <a:prstGeom prst="curvedLeftArrow">
            <a:avLst>
              <a:gd name="adj1" fmla="val 18234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306896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问题描述明确，简明扼要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3136" y="4211739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问题的具体背景，细致描述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693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如何让你提的问题获得最准确的答案</a:t>
            </a:r>
            <a:endParaRPr lang="zh-CN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1556792"/>
            <a:ext cx="70567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-</a:t>
            </a:r>
            <a:r>
              <a:rPr lang="zh-CN" altLang="en-US" sz="2400" dirty="0" smtClean="0"/>
              <a:t>关注（</a:t>
            </a:r>
            <a:r>
              <a:rPr lang="en-US" altLang="zh-CN" sz="2400" dirty="0" smtClean="0"/>
              <a:t>follow</a:t>
            </a:r>
            <a:r>
              <a:rPr lang="zh-CN" altLang="en-US" sz="2400" dirty="0" smtClean="0"/>
              <a:t>）正确的讨论小组（</a:t>
            </a:r>
            <a:r>
              <a:rPr lang="en-US" altLang="zh-CN" sz="2400" dirty="0" smtClean="0"/>
              <a:t>topic</a:t>
            </a:r>
            <a:r>
              <a:rPr lang="zh-CN" altLang="en-US" sz="2400" dirty="0"/>
              <a:t>）</a:t>
            </a:r>
            <a:r>
              <a:rPr lang="zh-CN" altLang="en-US" sz="2400" dirty="0" smtClean="0"/>
              <a:t>。</a:t>
            </a:r>
            <a:r>
              <a:rPr lang="zh-CN" altLang="en-US" sz="2400" dirty="0"/>
              <a:t>从</a:t>
            </a:r>
            <a:r>
              <a:rPr lang="en-US" altLang="zh-CN" sz="2400" dirty="0" smtClean="0"/>
              <a:t>Q&amp;A</a:t>
            </a:r>
            <a:r>
              <a:rPr lang="zh-CN" altLang="en-US" sz="2400" dirty="0" smtClean="0"/>
              <a:t>中获得的最准确答案的关键</a:t>
            </a:r>
            <a:r>
              <a:rPr lang="zh-CN" altLang="en-US" sz="2400" dirty="0"/>
              <a:t>是，</a:t>
            </a:r>
            <a:r>
              <a:rPr lang="zh-CN" altLang="en-US" sz="2400" dirty="0" smtClean="0"/>
              <a:t>你</a:t>
            </a:r>
            <a:r>
              <a:rPr lang="en-US" altLang="zh-CN" sz="2400" dirty="0"/>
              <a:t>follow</a:t>
            </a:r>
            <a:r>
              <a:rPr lang="zh-CN" altLang="en-US" sz="2400" dirty="0" smtClean="0"/>
              <a:t>的</a:t>
            </a:r>
            <a:r>
              <a:rPr lang="en-US" altLang="zh-CN" sz="2400" dirty="0" smtClean="0"/>
              <a:t>topic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topic</a:t>
            </a:r>
            <a:r>
              <a:rPr lang="zh-CN" altLang="en-US" sz="2400" dirty="0" smtClean="0"/>
              <a:t>直接影响你在</a:t>
            </a:r>
            <a:r>
              <a:rPr lang="en-US" altLang="zh-CN" sz="2400" dirty="0" err="1" smtClean="0"/>
              <a:t>ResearchGate</a:t>
            </a:r>
            <a:r>
              <a:rPr lang="zh-CN" altLang="en-US" sz="2400" dirty="0" smtClean="0"/>
              <a:t>上看到的</a:t>
            </a:r>
            <a:r>
              <a:rPr lang="zh-CN" altLang="en-US" sz="2400" dirty="0"/>
              <a:t>内容，所以一定要选择适合你的研究兴趣</a:t>
            </a:r>
            <a:r>
              <a:rPr lang="zh-CN" altLang="en-US" sz="2400" dirty="0" smtClean="0"/>
              <a:t>的</a:t>
            </a:r>
            <a:r>
              <a:rPr lang="en-US" altLang="zh-CN" sz="2400" dirty="0" smtClean="0"/>
              <a:t>topic</a:t>
            </a:r>
            <a:r>
              <a:rPr lang="zh-CN" altLang="en-US" sz="2400" dirty="0" smtClean="0"/>
              <a:t>。可以选择</a:t>
            </a:r>
            <a:r>
              <a:rPr lang="en-US" altLang="zh-CN" sz="2400" dirty="0" smtClean="0"/>
              <a:t>follow</a:t>
            </a:r>
            <a:r>
              <a:rPr lang="zh-CN" altLang="en-US" sz="2400" dirty="0" smtClean="0"/>
              <a:t>一些广泛的</a:t>
            </a:r>
            <a:r>
              <a:rPr lang="en-US" altLang="zh-CN" sz="2400" dirty="0"/>
              <a:t>topic</a:t>
            </a:r>
            <a:r>
              <a:rPr lang="zh-CN" altLang="en-US" sz="2400" dirty="0" smtClean="0"/>
              <a:t>（例如一级学科），</a:t>
            </a:r>
            <a:r>
              <a:rPr lang="zh-CN" altLang="en-US" sz="2400" dirty="0"/>
              <a:t>涉及到你</a:t>
            </a:r>
            <a:r>
              <a:rPr lang="zh-CN" altLang="en-US" sz="2400" dirty="0" smtClean="0"/>
              <a:t>的学科，</a:t>
            </a:r>
            <a:r>
              <a:rPr lang="zh-CN" altLang="en-US" sz="2400" dirty="0"/>
              <a:t>以及更具体</a:t>
            </a:r>
            <a:r>
              <a:rPr lang="zh-CN" altLang="en-US" sz="2400" dirty="0" smtClean="0"/>
              <a:t>的</a:t>
            </a:r>
            <a:r>
              <a:rPr lang="en-US" altLang="zh-CN" sz="2400" dirty="0"/>
              <a:t>topic</a:t>
            </a:r>
            <a:r>
              <a:rPr lang="zh-CN" altLang="en-US" sz="2400" dirty="0" smtClean="0"/>
              <a:t>（二、三级学科或具体研究方向），</a:t>
            </a:r>
            <a:r>
              <a:rPr lang="zh-CN" altLang="en-US" sz="2400" dirty="0"/>
              <a:t>反映你的专业领域。</a:t>
            </a:r>
            <a:r>
              <a:rPr lang="en-US" altLang="zh-CN" sz="2400" dirty="0" smtClean="0"/>
              <a:t>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96579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982"/>
            <a:ext cx="9144000" cy="5450065"/>
          </a:xfrm>
        </p:spPr>
      </p:pic>
      <p:sp>
        <p:nvSpPr>
          <p:cNvPr id="5" name="TextBox 4"/>
          <p:cNvSpPr txBox="1"/>
          <p:nvPr/>
        </p:nvSpPr>
        <p:spPr>
          <a:xfrm>
            <a:off x="1907704" y="246651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讨论小组中的问答界面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6186895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3265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err="1" smtClean="0"/>
              <a:t>Researchgate</a:t>
            </a:r>
            <a:r>
              <a:rPr lang="zh-CN" altLang="en-US" sz="3600" dirty="0" smtClean="0"/>
              <a:t>使用实例</a:t>
            </a:r>
            <a:endParaRPr lang="zh-CN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1548075"/>
            <a:ext cx="77048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实例：全球范围内的同领域交流学习</a:t>
            </a:r>
            <a:endParaRPr lang="en-US" altLang="zh-CN" sz="2800" dirty="0" smtClean="0"/>
          </a:p>
          <a:p>
            <a:r>
              <a:rPr lang="en-US" altLang="zh-CN" sz="2800" dirty="0" smtClean="0"/>
              <a:t>-</a:t>
            </a:r>
            <a:r>
              <a:rPr lang="zh-CN" altLang="en-US" sz="2800" dirty="0" smtClean="0"/>
              <a:t>德国的一位病毒学家在</a:t>
            </a:r>
            <a:r>
              <a:rPr lang="en-US" altLang="zh-CN" sz="2800" dirty="0" smtClean="0"/>
              <a:t>RG</a:t>
            </a:r>
            <a:r>
              <a:rPr lang="zh-CN" altLang="en-US" sz="2800" dirty="0" smtClean="0"/>
              <a:t>上寻找一种标定分裂细胞</a:t>
            </a:r>
            <a:r>
              <a:rPr lang="en-US" altLang="zh-CN" sz="2800" dirty="0" smtClean="0"/>
              <a:t>DNA</a:t>
            </a:r>
            <a:r>
              <a:rPr lang="zh-CN" altLang="en-US" sz="2800" dirty="0" smtClean="0"/>
              <a:t>颜色的方法，他在</a:t>
            </a:r>
            <a:r>
              <a:rPr lang="en-US" altLang="zh-CN" sz="2800" dirty="0" smtClean="0"/>
              <a:t>24</a:t>
            </a:r>
            <a:r>
              <a:rPr lang="zh-CN" altLang="en-US" sz="2800" dirty="0" smtClean="0"/>
              <a:t>小时内就获得了巴西细胞生物学家、印度生物化学家、澳大利亚癌症专家和土耳其分子基因学专家的答复。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en-US" altLang="zh-CN" sz="2800" dirty="0" smtClean="0"/>
              <a:t>-</a:t>
            </a:r>
            <a:r>
              <a:rPr lang="zh-CN" altLang="en-US" sz="2800" dirty="0" smtClean="0"/>
              <a:t>和</a:t>
            </a:r>
            <a:r>
              <a:rPr lang="en-US" altLang="zh-CN" sz="2800" dirty="0" smtClean="0"/>
              <a:t>Facebook</a:t>
            </a:r>
            <a:r>
              <a:rPr lang="zh-CN" altLang="en-US" sz="2800" dirty="0" smtClean="0"/>
              <a:t>一样，在</a:t>
            </a:r>
            <a:r>
              <a:rPr lang="en-US" altLang="zh-CN" sz="2800" dirty="0" smtClean="0"/>
              <a:t>RG</a:t>
            </a:r>
            <a:r>
              <a:rPr lang="zh-CN" altLang="en-US" sz="2800" dirty="0"/>
              <a:t>网站</a:t>
            </a:r>
            <a:r>
              <a:rPr lang="zh-CN" altLang="en-US" sz="2800" dirty="0" smtClean="0"/>
              <a:t>上</a:t>
            </a:r>
            <a:r>
              <a:rPr lang="en-US" altLang="zh-CN" sz="2800" dirty="0" smtClean="0"/>
              <a:t>Follow</a:t>
            </a:r>
            <a:r>
              <a:rPr lang="zh-CN" altLang="en-US" sz="2800" dirty="0" smtClean="0"/>
              <a:t>其他学者之后建立联系后，用户可自动获取学者在网上发表的论文、最新研究动态等相关短消息</a:t>
            </a:r>
            <a:endParaRPr lang="en-US" altLang="zh-CN" sz="2800" dirty="0"/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580516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60648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err="1" smtClean="0"/>
              <a:t>Researchgate</a:t>
            </a:r>
            <a:r>
              <a:rPr lang="zh-CN" altLang="en-US" sz="3600" dirty="0" smtClean="0"/>
              <a:t>使用实例</a:t>
            </a:r>
            <a:endParaRPr lang="zh-CN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1123003"/>
            <a:ext cx="7992888" cy="605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实例</a:t>
            </a:r>
            <a:r>
              <a:rPr lang="zh-CN" altLang="en-US" sz="2800" dirty="0" smtClean="0"/>
              <a:t>：自由化的科研前沿信息讨论</a:t>
            </a:r>
            <a:endParaRPr lang="en-US" altLang="zh-CN" sz="2800" dirty="0" smtClean="0"/>
          </a:p>
          <a:p>
            <a:pPr>
              <a:lnSpc>
                <a:spcPct val="150000"/>
              </a:lnSpc>
            </a:pPr>
            <a:r>
              <a:rPr lang="en-US" altLang="zh-CN" sz="2800" dirty="0" smtClean="0"/>
              <a:t>-</a:t>
            </a:r>
            <a:r>
              <a:rPr lang="zh-CN" altLang="en-US" sz="2800" dirty="0"/>
              <a:t>柏林的生物化学家蒂姆</a:t>
            </a:r>
            <a:r>
              <a:rPr lang="en-US" altLang="zh-CN" sz="2800" dirty="0"/>
              <a:t>·</a:t>
            </a:r>
            <a:r>
              <a:rPr lang="zh-CN" altLang="en-US" sz="2800" dirty="0"/>
              <a:t>胡肖在这个社交网站上联系了</a:t>
            </a:r>
            <a:r>
              <a:rPr lang="en-US" altLang="zh-CN" sz="2800" dirty="0"/>
              <a:t>35</a:t>
            </a:r>
            <a:r>
              <a:rPr lang="zh-CN" altLang="en-US" sz="2800" dirty="0"/>
              <a:t>名从事疼痛方面研究的专家，专家在论坛里交流各自的最新研究成果，谁想发表什么见解，都可以把自己的文献附在留言版上，并在保留原始文献的基础上，允许其他人对留言版内容进行修改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-</a:t>
            </a:r>
            <a:r>
              <a:rPr lang="zh-CN" altLang="en-US" sz="2800" dirty="0" smtClean="0"/>
              <a:t>胡</a:t>
            </a:r>
            <a:r>
              <a:rPr lang="zh-CN" altLang="en-US" sz="2800" dirty="0"/>
              <a:t>肖感觉这个网络平台提供了比电子邮件更加方便快捷的交流方法。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89300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260648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err="1" smtClean="0"/>
              <a:t>Researchgate</a:t>
            </a:r>
            <a:r>
              <a:rPr lang="zh-CN" altLang="en-US" sz="3600" dirty="0" smtClean="0"/>
              <a:t>与医科院</a:t>
            </a:r>
            <a:endParaRPr lang="zh-CN" altLang="en-US" sz="36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528779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436096" y="4509120"/>
            <a:ext cx="1008112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11560" y="3356992"/>
            <a:ext cx="2520280" cy="13681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1482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02" y="1062771"/>
            <a:ext cx="9171902" cy="5795229"/>
          </a:xfr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/>
              <a:t>全球大学及研究机构</a:t>
            </a:r>
            <a:r>
              <a:rPr lang="en-US" altLang="zh-CN" sz="3600" dirty="0" smtClean="0"/>
              <a:t>RG Score</a:t>
            </a:r>
            <a:r>
              <a:rPr lang="zh-CN" altLang="en-US" sz="3600" dirty="0" smtClean="0"/>
              <a:t>排名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7488698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93" y="548680"/>
            <a:ext cx="9167394" cy="5769790"/>
          </a:xfrm>
        </p:spPr>
      </p:pic>
    </p:spTree>
    <p:extLst>
      <p:ext uri="{BB962C8B-B14F-4D97-AF65-F5344CB8AC3E}">
        <p14:creationId xmlns:p14="http://schemas.microsoft.com/office/powerpoint/2010/main" val="8761392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4704"/>
            <a:ext cx="9144000" cy="5112568"/>
          </a:xfrm>
        </p:spPr>
      </p:pic>
    </p:spTree>
    <p:extLst>
      <p:ext uri="{BB962C8B-B14F-4D97-AF65-F5344CB8AC3E}">
        <p14:creationId xmlns:p14="http://schemas.microsoft.com/office/powerpoint/2010/main" val="34879949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1866" cy="5328592"/>
          </a:xfrm>
        </p:spPr>
      </p:pic>
    </p:spTree>
    <p:extLst>
      <p:ext uri="{BB962C8B-B14F-4D97-AF65-F5344CB8AC3E}">
        <p14:creationId xmlns:p14="http://schemas.microsoft.com/office/powerpoint/2010/main" val="1663331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81744" y="1256294"/>
            <a:ext cx="36952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谢谢观赏！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9" y="2812459"/>
            <a:ext cx="3297957" cy="3419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350794"/>
            <a:ext cx="409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/>
              <a:t>微信公众号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033" y="2812459"/>
            <a:ext cx="3419872" cy="34198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60614" y="2350794"/>
            <a:ext cx="4116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/>
              <a:t>QQ</a:t>
            </a:r>
            <a:r>
              <a:rPr lang="zh-CN" altLang="en-US" sz="2400" dirty="0" smtClean="0"/>
              <a:t>群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605438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平衡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平衡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注入.thmx</Template>
  <TotalTime>1601</TotalTime>
  <Words>533</Words>
  <Application>Microsoft Macintosh PowerPoint</Application>
  <PresentationFormat>全屏显示(4:3)</PresentationFormat>
  <Paragraphs>79</Paragraphs>
  <Slides>32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平衡</vt:lpstr>
      <vt:lpstr>图书馆社交媒体初体验</vt:lpstr>
      <vt:lpstr>PowerPoint 演示文稿</vt:lpstr>
      <vt:lpstr>PowerPoint 演示文稿</vt:lpstr>
      <vt:lpstr>PowerPoint 演示文稿</vt:lpstr>
      <vt:lpstr>ProQuest Ebook Central – 电子书来源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Researchgate——拓展您的科研脉络</vt:lpstr>
      <vt:lpstr>主要内容</vt:lpstr>
      <vt:lpstr>科学家的Facebook</vt:lpstr>
      <vt:lpstr>Researchgate功能</vt:lpstr>
      <vt:lpstr>Researchgate功能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Researchgate——拓展您的科研脉络</dc:title>
  <dc:creator>sjjg</dc:creator>
  <cp:lastModifiedBy>兴哲 张</cp:lastModifiedBy>
  <cp:revision>25</cp:revision>
  <dcterms:created xsi:type="dcterms:W3CDTF">2016-10-08T02:04:44Z</dcterms:created>
  <dcterms:modified xsi:type="dcterms:W3CDTF">2016-10-12T15:18:58Z</dcterms:modified>
</cp:coreProperties>
</file>