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7" r:id="rId2"/>
    <p:sldId id="352" r:id="rId3"/>
    <p:sldId id="318" r:id="rId4"/>
    <p:sldId id="320" r:id="rId5"/>
    <p:sldId id="337" r:id="rId6"/>
    <p:sldId id="338" r:id="rId7"/>
    <p:sldId id="339" r:id="rId8"/>
    <p:sldId id="354" r:id="rId9"/>
    <p:sldId id="355" r:id="rId10"/>
    <p:sldId id="356" r:id="rId11"/>
    <p:sldId id="336" r:id="rId12"/>
    <p:sldId id="340" r:id="rId13"/>
    <p:sldId id="328" r:id="rId14"/>
    <p:sldId id="319" r:id="rId15"/>
    <p:sldId id="329" r:id="rId16"/>
    <p:sldId id="323" r:id="rId17"/>
    <p:sldId id="324" r:id="rId18"/>
    <p:sldId id="325" r:id="rId19"/>
    <p:sldId id="332" r:id="rId20"/>
    <p:sldId id="331" r:id="rId21"/>
    <p:sldId id="327" r:id="rId22"/>
    <p:sldId id="333" r:id="rId23"/>
    <p:sldId id="326" r:id="rId24"/>
    <p:sldId id="349" r:id="rId25"/>
    <p:sldId id="350" r:id="rId26"/>
    <p:sldId id="351" r:id="rId27"/>
    <p:sldId id="344" r:id="rId28"/>
    <p:sldId id="346" r:id="rId29"/>
    <p:sldId id="345" r:id="rId30"/>
    <p:sldId id="341" r:id="rId31"/>
    <p:sldId id="353" r:id="rId32"/>
    <p:sldId id="268" r:id="rId33"/>
  </p:sldIdLst>
  <p:sldSz cx="9144000" cy="6858000" type="screen4x3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1A863-385B-4E81-85CC-AB58EDE57C9D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6D9CA-376C-4ED9-B768-A48D825E9F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509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CBBBA-7665-4F3B-AA08-F3343BF221D6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69E18-FF20-448C-903A-B787BEECF6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53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69E18-FF20-448C-903A-B787BEECF62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42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69E18-FF20-448C-903A-B787BEECF62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69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688" y="260648"/>
            <a:ext cx="8229600" cy="393120"/>
          </a:xfrm>
        </p:spPr>
        <p:txBody>
          <a:bodyPr>
            <a:normAutofit/>
          </a:bodyPr>
          <a:lstStyle>
            <a:lvl1pPr algn="l">
              <a:defRPr sz="2800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340768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黑体" pitchFamily="49" charset="-122"/>
                <a:ea typeface="黑体" pitchFamily="49" charset="-122"/>
              </a:defRPr>
            </a:lvl1pPr>
            <a:lvl2pPr>
              <a:defRPr sz="2000">
                <a:latin typeface="黑体" pitchFamily="49" charset="-122"/>
                <a:ea typeface="黑体" pitchFamily="49" charset="-122"/>
              </a:defRPr>
            </a:lvl2pPr>
            <a:lvl3pPr>
              <a:defRPr sz="1800">
                <a:latin typeface="黑体" pitchFamily="49" charset="-122"/>
                <a:ea typeface="黑体" pitchFamily="49" charset="-122"/>
              </a:defRPr>
            </a:lvl3pPr>
            <a:lvl4pPr>
              <a:defRPr sz="1600">
                <a:latin typeface="黑体" pitchFamily="49" charset="-122"/>
                <a:ea typeface="黑体" pitchFamily="49" charset="-122"/>
              </a:defRPr>
            </a:lvl4pPr>
            <a:lvl5pPr>
              <a:defRPr sz="1600">
                <a:latin typeface="黑体" pitchFamily="49" charset="-122"/>
                <a:ea typeface="黑体" pitchFamily="49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836712"/>
            <a:ext cx="7524328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7524328" y="836712"/>
            <a:ext cx="1619672" cy="1440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reading.sciencepress.c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medbooks.ipmph.com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iscovery.imicams.ac.cn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ieme.com/dyn/ebooklibrary/index.php" TargetMode="External"/><Relationship Id="rId2" Type="http://schemas.openxmlformats.org/officeDocument/2006/relationships/hyperlink" Target="http://ovidsp.ovid.com/ovidweb.cgi?T=JS&amp;NEWS=n&amp;CSC=Y&amp;PAGE=main&amp;D=book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168.160.1.120/dlib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1" y="4286256"/>
            <a:ext cx="36115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74000" y="1700808"/>
            <a:ext cx="8000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华文新魏" pitchFamily="2" charset="-122"/>
                <a:ea typeface="华文新魏" pitchFamily="2" charset="-122"/>
              </a:rPr>
              <a:t>图书馆电子书与教材资源的使用</a:t>
            </a:r>
            <a:endParaRPr lang="zh-CN" altLang="en-US" sz="4000" dirty="0"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072330" y="5606299"/>
            <a:ext cx="1712912" cy="565920"/>
            <a:chOff x="6500826" y="4214822"/>
            <a:chExt cx="1712912" cy="471600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/>
          </p:nvSpPr>
          <p:spPr bwMode="auto">
            <a:xfrm>
              <a:off x="6500826" y="4214822"/>
              <a:ext cx="1712912" cy="470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58994"/>
                </a:solidFill>
              </a:endParaRPr>
            </a:p>
          </p:txBody>
        </p:sp>
        <p:grpSp>
          <p:nvGrpSpPr>
            <p:cNvPr id="12" name="组合 163"/>
            <p:cNvGrpSpPr/>
            <p:nvPr/>
          </p:nvGrpSpPr>
          <p:grpSpPr>
            <a:xfrm>
              <a:off x="7054863" y="4222709"/>
              <a:ext cx="1157288" cy="425860"/>
              <a:chOff x="9715500" y="585788"/>
              <a:chExt cx="1157288" cy="428625"/>
            </a:xfrm>
            <a:solidFill>
              <a:schemeClr val="bg1"/>
            </a:solidFill>
          </p:grpSpPr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9715500" y="896938"/>
                <a:ext cx="120650" cy="117475"/>
              </a:xfrm>
              <a:custGeom>
                <a:avLst/>
                <a:gdLst>
                  <a:gd name="T0" fmla="*/ 0 w 57"/>
                  <a:gd name="T1" fmla="*/ 0 h 55"/>
                  <a:gd name="T2" fmla="*/ 41 w 57"/>
                  <a:gd name="T3" fmla="*/ 0 h 55"/>
                  <a:gd name="T4" fmla="*/ 47 w 57"/>
                  <a:gd name="T5" fmla="*/ 1 h 55"/>
                  <a:gd name="T6" fmla="*/ 52 w 57"/>
                  <a:gd name="T7" fmla="*/ 4 h 55"/>
                  <a:gd name="T8" fmla="*/ 56 w 57"/>
                  <a:gd name="T9" fmla="*/ 9 h 55"/>
                  <a:gd name="T10" fmla="*/ 57 w 57"/>
                  <a:gd name="T11" fmla="*/ 15 h 55"/>
                  <a:gd name="T12" fmla="*/ 56 w 57"/>
                  <a:gd name="T13" fmla="*/ 21 h 55"/>
                  <a:gd name="T14" fmla="*/ 52 w 57"/>
                  <a:gd name="T15" fmla="*/ 26 h 55"/>
                  <a:gd name="T16" fmla="*/ 47 w 57"/>
                  <a:gd name="T17" fmla="*/ 30 h 55"/>
                  <a:gd name="T18" fmla="*/ 41 w 57"/>
                  <a:gd name="T19" fmla="*/ 31 h 55"/>
                  <a:gd name="T20" fmla="*/ 41 w 57"/>
                  <a:gd name="T21" fmla="*/ 31 h 55"/>
                  <a:gd name="T22" fmla="*/ 57 w 57"/>
                  <a:gd name="T23" fmla="*/ 55 h 55"/>
                  <a:gd name="T24" fmla="*/ 55 w 57"/>
                  <a:gd name="T25" fmla="*/ 55 h 55"/>
                  <a:gd name="T26" fmla="*/ 38 w 57"/>
                  <a:gd name="T27" fmla="*/ 31 h 55"/>
                  <a:gd name="T28" fmla="*/ 3 w 57"/>
                  <a:gd name="T29" fmla="*/ 31 h 55"/>
                  <a:gd name="T30" fmla="*/ 3 w 57"/>
                  <a:gd name="T31" fmla="*/ 55 h 55"/>
                  <a:gd name="T32" fmla="*/ 0 w 57"/>
                  <a:gd name="T33" fmla="*/ 55 h 55"/>
                  <a:gd name="T34" fmla="*/ 0 w 57"/>
                  <a:gd name="T35" fmla="*/ 0 h 55"/>
                  <a:gd name="T36" fmla="*/ 46 w 57"/>
                  <a:gd name="T37" fmla="*/ 28 h 55"/>
                  <a:gd name="T38" fmla="*/ 51 w 57"/>
                  <a:gd name="T39" fmla="*/ 25 h 55"/>
                  <a:gd name="T40" fmla="*/ 54 w 57"/>
                  <a:gd name="T41" fmla="*/ 21 h 55"/>
                  <a:gd name="T42" fmla="*/ 55 w 57"/>
                  <a:gd name="T43" fmla="*/ 15 h 55"/>
                  <a:gd name="T44" fmla="*/ 54 w 57"/>
                  <a:gd name="T45" fmla="*/ 10 h 55"/>
                  <a:gd name="T46" fmla="*/ 51 w 57"/>
                  <a:gd name="T47" fmla="*/ 6 h 55"/>
                  <a:gd name="T48" fmla="*/ 46 w 57"/>
                  <a:gd name="T49" fmla="*/ 3 h 55"/>
                  <a:gd name="T50" fmla="*/ 41 w 57"/>
                  <a:gd name="T51" fmla="*/ 2 h 55"/>
                  <a:gd name="T52" fmla="*/ 3 w 57"/>
                  <a:gd name="T53" fmla="*/ 2 h 55"/>
                  <a:gd name="T54" fmla="*/ 3 w 57"/>
                  <a:gd name="T55" fmla="*/ 29 h 55"/>
                  <a:gd name="T56" fmla="*/ 41 w 57"/>
                  <a:gd name="T57" fmla="*/ 29 h 55"/>
                  <a:gd name="T58" fmla="*/ 46 w 57"/>
                  <a:gd name="T59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7" h="55">
                    <a:moveTo>
                      <a:pt x="0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43" y="0"/>
                      <a:pt x="45" y="0"/>
                      <a:pt x="47" y="1"/>
                    </a:cubicBezTo>
                    <a:cubicBezTo>
                      <a:pt x="49" y="2"/>
                      <a:pt x="51" y="3"/>
                      <a:pt x="52" y="4"/>
                    </a:cubicBezTo>
                    <a:cubicBezTo>
                      <a:pt x="54" y="6"/>
                      <a:pt x="55" y="7"/>
                      <a:pt x="56" y="9"/>
                    </a:cubicBezTo>
                    <a:cubicBezTo>
                      <a:pt x="57" y="11"/>
                      <a:pt x="57" y="13"/>
                      <a:pt x="57" y="15"/>
                    </a:cubicBezTo>
                    <a:cubicBezTo>
                      <a:pt x="57" y="18"/>
                      <a:pt x="57" y="20"/>
                      <a:pt x="56" y="21"/>
                    </a:cubicBezTo>
                    <a:cubicBezTo>
                      <a:pt x="55" y="23"/>
                      <a:pt x="54" y="25"/>
                      <a:pt x="52" y="26"/>
                    </a:cubicBezTo>
                    <a:cubicBezTo>
                      <a:pt x="51" y="28"/>
                      <a:pt x="49" y="29"/>
                      <a:pt x="47" y="30"/>
                    </a:cubicBezTo>
                    <a:cubicBezTo>
                      <a:pt x="45" y="31"/>
                      <a:pt x="43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46" y="28"/>
                    </a:moveTo>
                    <a:cubicBezTo>
                      <a:pt x="48" y="27"/>
                      <a:pt x="49" y="26"/>
                      <a:pt x="51" y="25"/>
                    </a:cubicBezTo>
                    <a:cubicBezTo>
                      <a:pt x="52" y="24"/>
                      <a:pt x="53" y="22"/>
                      <a:pt x="54" y="21"/>
                    </a:cubicBezTo>
                    <a:cubicBezTo>
                      <a:pt x="54" y="19"/>
                      <a:pt x="55" y="17"/>
                      <a:pt x="55" y="15"/>
                    </a:cubicBezTo>
                    <a:cubicBezTo>
                      <a:pt x="55" y="13"/>
                      <a:pt x="54" y="12"/>
                      <a:pt x="54" y="10"/>
                    </a:cubicBezTo>
                    <a:cubicBezTo>
                      <a:pt x="53" y="8"/>
                      <a:pt x="52" y="7"/>
                      <a:pt x="51" y="6"/>
                    </a:cubicBezTo>
                    <a:cubicBezTo>
                      <a:pt x="49" y="5"/>
                      <a:pt x="48" y="4"/>
                      <a:pt x="46" y="3"/>
                    </a:cubicBezTo>
                    <a:cubicBezTo>
                      <a:pt x="45" y="2"/>
                      <a:pt x="43" y="2"/>
                      <a:pt x="4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3" y="29"/>
                      <a:pt x="45" y="28"/>
                      <a:pt x="46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9842500" y="896938"/>
                <a:ext cx="119062" cy="117475"/>
              </a:xfrm>
              <a:custGeom>
                <a:avLst/>
                <a:gdLst>
                  <a:gd name="T0" fmla="*/ 75 w 75"/>
                  <a:gd name="T1" fmla="*/ 74 h 74"/>
                  <a:gd name="T2" fmla="*/ 72 w 75"/>
                  <a:gd name="T3" fmla="*/ 74 h 74"/>
                  <a:gd name="T4" fmla="*/ 70 w 75"/>
                  <a:gd name="T5" fmla="*/ 69 h 74"/>
                  <a:gd name="T6" fmla="*/ 5 w 75"/>
                  <a:gd name="T7" fmla="*/ 69 h 74"/>
                  <a:gd name="T8" fmla="*/ 3 w 75"/>
                  <a:gd name="T9" fmla="*/ 74 h 74"/>
                  <a:gd name="T10" fmla="*/ 0 w 75"/>
                  <a:gd name="T11" fmla="*/ 74 h 74"/>
                  <a:gd name="T12" fmla="*/ 35 w 75"/>
                  <a:gd name="T13" fmla="*/ 0 h 74"/>
                  <a:gd name="T14" fmla="*/ 39 w 75"/>
                  <a:gd name="T15" fmla="*/ 0 h 74"/>
                  <a:gd name="T16" fmla="*/ 75 w 75"/>
                  <a:gd name="T17" fmla="*/ 74 h 74"/>
                  <a:gd name="T18" fmla="*/ 75 w 75"/>
                  <a:gd name="T19" fmla="*/ 74 h 74"/>
                  <a:gd name="T20" fmla="*/ 7 w 75"/>
                  <a:gd name="T21" fmla="*/ 66 h 74"/>
                  <a:gd name="T22" fmla="*/ 67 w 75"/>
                  <a:gd name="T23" fmla="*/ 66 h 74"/>
                  <a:gd name="T24" fmla="*/ 38 w 75"/>
                  <a:gd name="T25" fmla="*/ 4 h 74"/>
                  <a:gd name="T26" fmla="*/ 7 w 75"/>
                  <a:gd name="T27" fmla="*/ 66 h 74"/>
                  <a:gd name="T28" fmla="*/ 7 w 75"/>
                  <a:gd name="T29" fmla="*/ 6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5" h="74">
                    <a:moveTo>
                      <a:pt x="75" y="74"/>
                    </a:moveTo>
                    <a:lnTo>
                      <a:pt x="72" y="74"/>
                    </a:lnTo>
                    <a:lnTo>
                      <a:pt x="70" y="69"/>
                    </a:lnTo>
                    <a:lnTo>
                      <a:pt x="5" y="69"/>
                    </a:lnTo>
                    <a:lnTo>
                      <a:pt x="3" y="74"/>
                    </a:lnTo>
                    <a:lnTo>
                      <a:pt x="0" y="74"/>
                    </a:lnTo>
                    <a:lnTo>
                      <a:pt x="35" y="0"/>
                    </a:lnTo>
                    <a:lnTo>
                      <a:pt x="39" y="0"/>
                    </a:lnTo>
                    <a:lnTo>
                      <a:pt x="75" y="74"/>
                    </a:lnTo>
                    <a:lnTo>
                      <a:pt x="75" y="74"/>
                    </a:lnTo>
                    <a:close/>
                    <a:moveTo>
                      <a:pt x="7" y="66"/>
                    </a:moveTo>
                    <a:lnTo>
                      <a:pt x="67" y="66"/>
                    </a:lnTo>
                    <a:lnTo>
                      <a:pt x="38" y="4"/>
                    </a:lnTo>
                    <a:lnTo>
                      <a:pt x="7" y="66"/>
                    </a:lnTo>
                    <a:lnTo>
                      <a:pt x="7" y="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8"/>
              <p:cNvSpPr>
                <a:spLocks noEditPoints="1"/>
              </p:cNvSpPr>
              <p:nvPr/>
            </p:nvSpPr>
            <p:spPr bwMode="auto">
              <a:xfrm>
                <a:off x="9967913" y="896938"/>
                <a:ext cx="120650" cy="117475"/>
              </a:xfrm>
              <a:custGeom>
                <a:avLst/>
                <a:gdLst>
                  <a:gd name="T0" fmla="*/ 0 w 57"/>
                  <a:gd name="T1" fmla="*/ 0 h 55"/>
                  <a:gd name="T2" fmla="*/ 41 w 57"/>
                  <a:gd name="T3" fmla="*/ 0 h 55"/>
                  <a:gd name="T4" fmla="*/ 47 w 57"/>
                  <a:gd name="T5" fmla="*/ 1 h 55"/>
                  <a:gd name="T6" fmla="*/ 52 w 57"/>
                  <a:gd name="T7" fmla="*/ 4 h 55"/>
                  <a:gd name="T8" fmla="*/ 55 w 57"/>
                  <a:gd name="T9" fmla="*/ 9 h 55"/>
                  <a:gd name="T10" fmla="*/ 57 w 57"/>
                  <a:gd name="T11" fmla="*/ 15 h 55"/>
                  <a:gd name="T12" fmla="*/ 55 w 57"/>
                  <a:gd name="T13" fmla="*/ 21 h 55"/>
                  <a:gd name="T14" fmla="*/ 52 w 57"/>
                  <a:gd name="T15" fmla="*/ 26 h 55"/>
                  <a:gd name="T16" fmla="*/ 47 w 57"/>
                  <a:gd name="T17" fmla="*/ 30 h 55"/>
                  <a:gd name="T18" fmla="*/ 41 w 57"/>
                  <a:gd name="T19" fmla="*/ 31 h 55"/>
                  <a:gd name="T20" fmla="*/ 2 w 57"/>
                  <a:gd name="T21" fmla="*/ 31 h 55"/>
                  <a:gd name="T22" fmla="*/ 2 w 57"/>
                  <a:gd name="T23" fmla="*/ 55 h 55"/>
                  <a:gd name="T24" fmla="*/ 0 w 57"/>
                  <a:gd name="T25" fmla="*/ 55 h 55"/>
                  <a:gd name="T26" fmla="*/ 0 w 57"/>
                  <a:gd name="T27" fmla="*/ 0 h 55"/>
                  <a:gd name="T28" fmla="*/ 41 w 57"/>
                  <a:gd name="T29" fmla="*/ 29 h 55"/>
                  <a:gd name="T30" fmla="*/ 46 w 57"/>
                  <a:gd name="T31" fmla="*/ 28 h 55"/>
                  <a:gd name="T32" fmla="*/ 50 w 57"/>
                  <a:gd name="T33" fmla="*/ 25 h 55"/>
                  <a:gd name="T34" fmla="*/ 53 w 57"/>
                  <a:gd name="T35" fmla="*/ 21 h 55"/>
                  <a:gd name="T36" fmla="*/ 54 w 57"/>
                  <a:gd name="T37" fmla="*/ 15 h 55"/>
                  <a:gd name="T38" fmla="*/ 53 w 57"/>
                  <a:gd name="T39" fmla="*/ 10 h 55"/>
                  <a:gd name="T40" fmla="*/ 50 w 57"/>
                  <a:gd name="T41" fmla="*/ 6 h 55"/>
                  <a:gd name="T42" fmla="*/ 46 w 57"/>
                  <a:gd name="T43" fmla="*/ 3 h 55"/>
                  <a:gd name="T44" fmla="*/ 41 w 57"/>
                  <a:gd name="T45" fmla="*/ 2 h 55"/>
                  <a:gd name="T46" fmla="*/ 2 w 57"/>
                  <a:gd name="T47" fmla="*/ 2 h 55"/>
                  <a:gd name="T48" fmla="*/ 2 w 57"/>
                  <a:gd name="T49" fmla="*/ 29 h 55"/>
                  <a:gd name="T50" fmla="*/ 41 w 57"/>
                  <a:gd name="T51" fmla="*/ 2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7" h="55">
                    <a:moveTo>
                      <a:pt x="0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43" y="0"/>
                      <a:pt x="45" y="0"/>
                      <a:pt x="47" y="1"/>
                    </a:cubicBezTo>
                    <a:cubicBezTo>
                      <a:pt x="49" y="2"/>
                      <a:pt x="51" y="3"/>
                      <a:pt x="52" y="4"/>
                    </a:cubicBezTo>
                    <a:cubicBezTo>
                      <a:pt x="53" y="6"/>
                      <a:pt x="55" y="7"/>
                      <a:pt x="55" y="9"/>
                    </a:cubicBezTo>
                    <a:cubicBezTo>
                      <a:pt x="56" y="11"/>
                      <a:pt x="57" y="13"/>
                      <a:pt x="57" y="15"/>
                    </a:cubicBezTo>
                    <a:cubicBezTo>
                      <a:pt x="57" y="18"/>
                      <a:pt x="56" y="20"/>
                      <a:pt x="55" y="21"/>
                    </a:cubicBezTo>
                    <a:cubicBezTo>
                      <a:pt x="55" y="23"/>
                      <a:pt x="53" y="25"/>
                      <a:pt x="52" y="26"/>
                    </a:cubicBezTo>
                    <a:cubicBezTo>
                      <a:pt x="51" y="28"/>
                      <a:pt x="49" y="29"/>
                      <a:pt x="47" y="30"/>
                    </a:cubicBezTo>
                    <a:cubicBezTo>
                      <a:pt x="45" y="31"/>
                      <a:pt x="43" y="31"/>
                      <a:pt x="41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41" y="29"/>
                    </a:moveTo>
                    <a:cubicBezTo>
                      <a:pt x="43" y="29"/>
                      <a:pt x="44" y="28"/>
                      <a:pt x="46" y="28"/>
                    </a:cubicBezTo>
                    <a:cubicBezTo>
                      <a:pt x="48" y="27"/>
                      <a:pt x="49" y="26"/>
                      <a:pt x="50" y="25"/>
                    </a:cubicBezTo>
                    <a:cubicBezTo>
                      <a:pt x="52" y="24"/>
                      <a:pt x="53" y="22"/>
                      <a:pt x="53" y="21"/>
                    </a:cubicBezTo>
                    <a:cubicBezTo>
                      <a:pt x="54" y="19"/>
                      <a:pt x="54" y="17"/>
                      <a:pt x="54" y="15"/>
                    </a:cubicBezTo>
                    <a:cubicBezTo>
                      <a:pt x="54" y="13"/>
                      <a:pt x="54" y="12"/>
                      <a:pt x="53" y="10"/>
                    </a:cubicBezTo>
                    <a:cubicBezTo>
                      <a:pt x="53" y="8"/>
                      <a:pt x="52" y="7"/>
                      <a:pt x="50" y="6"/>
                    </a:cubicBezTo>
                    <a:cubicBezTo>
                      <a:pt x="49" y="5"/>
                      <a:pt x="48" y="4"/>
                      <a:pt x="46" y="3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41" y="29"/>
                      <a:pt x="41" y="29"/>
                      <a:pt x="41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10093325" y="896938"/>
                <a:ext cx="4762" cy="117475"/>
              </a:xfrm>
              <a:custGeom>
                <a:avLst/>
                <a:gdLst>
                  <a:gd name="T0" fmla="*/ 0 w 3"/>
                  <a:gd name="T1" fmla="*/ 0 h 74"/>
                  <a:gd name="T2" fmla="*/ 0 w 3"/>
                  <a:gd name="T3" fmla="*/ 74 h 74"/>
                  <a:gd name="T4" fmla="*/ 3 w 3"/>
                  <a:gd name="T5" fmla="*/ 74 h 74"/>
                  <a:gd name="T6" fmla="*/ 3 w 3"/>
                  <a:gd name="T7" fmla="*/ 0 h 74"/>
                  <a:gd name="T8" fmla="*/ 0 w 3"/>
                  <a:gd name="T9" fmla="*/ 0 h 74"/>
                  <a:gd name="T10" fmla="*/ 0 w 3"/>
                  <a:gd name="T1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74">
                    <a:moveTo>
                      <a:pt x="0" y="0"/>
                    </a:moveTo>
                    <a:lnTo>
                      <a:pt x="0" y="74"/>
                    </a:lnTo>
                    <a:lnTo>
                      <a:pt x="3" y="74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0"/>
              <p:cNvSpPr>
                <a:spLocks noEditPoints="1"/>
              </p:cNvSpPr>
              <p:nvPr/>
            </p:nvSpPr>
            <p:spPr bwMode="auto">
              <a:xfrm>
                <a:off x="10107613" y="896938"/>
                <a:ext cx="120650" cy="117475"/>
              </a:xfrm>
              <a:custGeom>
                <a:avLst/>
                <a:gdLst>
                  <a:gd name="T0" fmla="*/ 0 w 57"/>
                  <a:gd name="T1" fmla="*/ 0 h 55"/>
                  <a:gd name="T2" fmla="*/ 29 w 57"/>
                  <a:gd name="T3" fmla="*/ 0 h 55"/>
                  <a:gd name="T4" fmla="*/ 40 w 57"/>
                  <a:gd name="T5" fmla="*/ 2 h 55"/>
                  <a:gd name="T6" fmla="*/ 49 w 57"/>
                  <a:gd name="T7" fmla="*/ 8 h 55"/>
                  <a:gd name="T8" fmla="*/ 55 w 57"/>
                  <a:gd name="T9" fmla="*/ 17 h 55"/>
                  <a:gd name="T10" fmla="*/ 57 w 57"/>
                  <a:gd name="T11" fmla="*/ 28 h 55"/>
                  <a:gd name="T12" fmla="*/ 55 w 57"/>
                  <a:gd name="T13" fmla="*/ 38 h 55"/>
                  <a:gd name="T14" fmla="*/ 49 w 57"/>
                  <a:gd name="T15" fmla="*/ 47 h 55"/>
                  <a:gd name="T16" fmla="*/ 40 w 57"/>
                  <a:gd name="T17" fmla="*/ 53 h 55"/>
                  <a:gd name="T18" fmla="*/ 29 w 57"/>
                  <a:gd name="T19" fmla="*/ 55 h 55"/>
                  <a:gd name="T20" fmla="*/ 0 w 57"/>
                  <a:gd name="T21" fmla="*/ 55 h 55"/>
                  <a:gd name="T22" fmla="*/ 0 w 57"/>
                  <a:gd name="T23" fmla="*/ 0 h 55"/>
                  <a:gd name="T24" fmla="*/ 29 w 57"/>
                  <a:gd name="T25" fmla="*/ 53 h 55"/>
                  <a:gd name="T26" fmla="*/ 39 w 57"/>
                  <a:gd name="T27" fmla="*/ 51 h 55"/>
                  <a:gd name="T28" fmla="*/ 47 w 57"/>
                  <a:gd name="T29" fmla="*/ 46 h 55"/>
                  <a:gd name="T30" fmla="*/ 53 w 57"/>
                  <a:gd name="T31" fmla="*/ 38 h 55"/>
                  <a:gd name="T32" fmla="*/ 55 w 57"/>
                  <a:gd name="T33" fmla="*/ 28 h 55"/>
                  <a:gd name="T34" fmla="*/ 53 w 57"/>
                  <a:gd name="T35" fmla="*/ 18 h 55"/>
                  <a:gd name="T36" fmla="*/ 47 w 57"/>
                  <a:gd name="T37" fmla="*/ 9 h 55"/>
                  <a:gd name="T38" fmla="*/ 39 w 57"/>
                  <a:gd name="T39" fmla="*/ 4 h 55"/>
                  <a:gd name="T40" fmla="*/ 29 w 57"/>
                  <a:gd name="T41" fmla="*/ 2 h 55"/>
                  <a:gd name="T42" fmla="*/ 3 w 57"/>
                  <a:gd name="T43" fmla="*/ 2 h 55"/>
                  <a:gd name="T44" fmla="*/ 3 w 57"/>
                  <a:gd name="T45" fmla="*/ 53 h 55"/>
                  <a:gd name="T46" fmla="*/ 29 w 57"/>
                  <a:gd name="T47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7" h="55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33" y="0"/>
                      <a:pt x="36" y="0"/>
                      <a:pt x="40" y="2"/>
                    </a:cubicBezTo>
                    <a:cubicBezTo>
                      <a:pt x="43" y="3"/>
                      <a:pt x="46" y="5"/>
                      <a:pt x="49" y="8"/>
                    </a:cubicBezTo>
                    <a:cubicBezTo>
                      <a:pt x="51" y="10"/>
                      <a:pt x="53" y="13"/>
                      <a:pt x="55" y="17"/>
                    </a:cubicBezTo>
                    <a:cubicBezTo>
                      <a:pt x="56" y="20"/>
                      <a:pt x="57" y="24"/>
                      <a:pt x="57" y="28"/>
                    </a:cubicBezTo>
                    <a:cubicBezTo>
                      <a:pt x="57" y="31"/>
                      <a:pt x="56" y="35"/>
                      <a:pt x="55" y="38"/>
                    </a:cubicBezTo>
                    <a:cubicBezTo>
                      <a:pt x="53" y="42"/>
                      <a:pt x="51" y="45"/>
                      <a:pt x="49" y="47"/>
                    </a:cubicBezTo>
                    <a:cubicBezTo>
                      <a:pt x="46" y="50"/>
                      <a:pt x="43" y="52"/>
                      <a:pt x="40" y="53"/>
                    </a:cubicBezTo>
                    <a:cubicBezTo>
                      <a:pt x="36" y="55"/>
                      <a:pt x="33" y="55"/>
                      <a:pt x="29" y="5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29" y="53"/>
                    </a:moveTo>
                    <a:cubicBezTo>
                      <a:pt x="32" y="53"/>
                      <a:pt x="36" y="52"/>
                      <a:pt x="39" y="51"/>
                    </a:cubicBezTo>
                    <a:cubicBezTo>
                      <a:pt x="42" y="50"/>
                      <a:pt x="45" y="48"/>
                      <a:pt x="47" y="46"/>
                    </a:cubicBezTo>
                    <a:cubicBezTo>
                      <a:pt x="49" y="43"/>
                      <a:pt x="51" y="41"/>
                      <a:pt x="53" y="38"/>
                    </a:cubicBezTo>
                    <a:cubicBezTo>
                      <a:pt x="54" y="34"/>
                      <a:pt x="55" y="31"/>
                      <a:pt x="55" y="28"/>
                    </a:cubicBezTo>
                    <a:cubicBezTo>
                      <a:pt x="55" y="24"/>
                      <a:pt x="54" y="21"/>
                      <a:pt x="53" y="18"/>
                    </a:cubicBezTo>
                    <a:cubicBezTo>
                      <a:pt x="51" y="14"/>
                      <a:pt x="49" y="12"/>
                      <a:pt x="47" y="9"/>
                    </a:cubicBezTo>
                    <a:cubicBezTo>
                      <a:pt x="45" y="7"/>
                      <a:pt x="42" y="5"/>
                      <a:pt x="39" y="4"/>
                    </a:cubicBezTo>
                    <a:cubicBezTo>
                      <a:pt x="36" y="3"/>
                      <a:pt x="32" y="2"/>
                      <a:pt x="29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9" y="53"/>
                      <a:pt x="29" y="53"/>
                      <a:pt x="29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0236200" y="896938"/>
                <a:ext cx="120650" cy="117475"/>
              </a:xfrm>
              <a:custGeom>
                <a:avLst/>
                <a:gdLst>
                  <a:gd name="T0" fmla="*/ 0 w 76"/>
                  <a:gd name="T1" fmla="*/ 0 h 74"/>
                  <a:gd name="T2" fmla="*/ 76 w 76"/>
                  <a:gd name="T3" fmla="*/ 0 h 74"/>
                  <a:gd name="T4" fmla="*/ 76 w 76"/>
                  <a:gd name="T5" fmla="*/ 3 h 74"/>
                  <a:gd name="T6" fmla="*/ 4 w 76"/>
                  <a:gd name="T7" fmla="*/ 3 h 74"/>
                  <a:gd name="T8" fmla="*/ 4 w 76"/>
                  <a:gd name="T9" fmla="*/ 37 h 74"/>
                  <a:gd name="T10" fmla="*/ 74 w 76"/>
                  <a:gd name="T11" fmla="*/ 37 h 74"/>
                  <a:gd name="T12" fmla="*/ 74 w 76"/>
                  <a:gd name="T13" fmla="*/ 39 h 74"/>
                  <a:gd name="T14" fmla="*/ 4 w 76"/>
                  <a:gd name="T15" fmla="*/ 39 h 74"/>
                  <a:gd name="T16" fmla="*/ 4 w 76"/>
                  <a:gd name="T17" fmla="*/ 71 h 74"/>
                  <a:gd name="T18" fmla="*/ 76 w 76"/>
                  <a:gd name="T19" fmla="*/ 71 h 74"/>
                  <a:gd name="T20" fmla="*/ 76 w 76"/>
                  <a:gd name="T21" fmla="*/ 74 h 74"/>
                  <a:gd name="T22" fmla="*/ 0 w 76"/>
                  <a:gd name="T23" fmla="*/ 74 h 74"/>
                  <a:gd name="T24" fmla="*/ 0 w 76"/>
                  <a:gd name="T25" fmla="*/ 0 h 74"/>
                  <a:gd name="T26" fmla="*/ 0 w 76"/>
                  <a:gd name="T2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74">
                    <a:moveTo>
                      <a:pt x="0" y="0"/>
                    </a:moveTo>
                    <a:lnTo>
                      <a:pt x="76" y="0"/>
                    </a:lnTo>
                    <a:lnTo>
                      <a:pt x="76" y="3"/>
                    </a:lnTo>
                    <a:lnTo>
                      <a:pt x="4" y="3"/>
                    </a:lnTo>
                    <a:lnTo>
                      <a:pt x="4" y="37"/>
                    </a:lnTo>
                    <a:lnTo>
                      <a:pt x="74" y="37"/>
                    </a:lnTo>
                    <a:lnTo>
                      <a:pt x="74" y="39"/>
                    </a:lnTo>
                    <a:lnTo>
                      <a:pt x="4" y="39"/>
                    </a:lnTo>
                    <a:lnTo>
                      <a:pt x="4" y="71"/>
                    </a:lnTo>
                    <a:lnTo>
                      <a:pt x="76" y="71"/>
                    </a:lnTo>
                    <a:lnTo>
                      <a:pt x="76" y="74"/>
                    </a:lnTo>
                    <a:lnTo>
                      <a:pt x="0" y="7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10360025" y="895350"/>
                <a:ext cx="233362" cy="119063"/>
              </a:xfrm>
              <a:custGeom>
                <a:avLst/>
                <a:gdLst>
                  <a:gd name="T0" fmla="*/ 108 w 110"/>
                  <a:gd name="T1" fmla="*/ 28 h 56"/>
                  <a:gd name="T2" fmla="*/ 106 w 110"/>
                  <a:gd name="T3" fmla="*/ 18 h 56"/>
                  <a:gd name="T4" fmla="*/ 101 w 110"/>
                  <a:gd name="T5" fmla="*/ 10 h 56"/>
                  <a:gd name="T6" fmla="*/ 92 w 110"/>
                  <a:gd name="T7" fmla="*/ 4 h 56"/>
                  <a:gd name="T8" fmla="*/ 82 w 110"/>
                  <a:gd name="T9" fmla="*/ 2 h 56"/>
                  <a:gd name="T10" fmla="*/ 73 w 110"/>
                  <a:gd name="T11" fmla="*/ 4 h 56"/>
                  <a:gd name="T12" fmla="*/ 66 w 110"/>
                  <a:gd name="T13" fmla="*/ 9 h 56"/>
                  <a:gd name="T14" fmla="*/ 60 w 110"/>
                  <a:gd name="T15" fmla="*/ 17 h 56"/>
                  <a:gd name="T16" fmla="*/ 57 w 110"/>
                  <a:gd name="T17" fmla="*/ 28 h 56"/>
                  <a:gd name="T18" fmla="*/ 53 w 110"/>
                  <a:gd name="T19" fmla="*/ 40 h 56"/>
                  <a:gd name="T20" fmla="*/ 47 w 110"/>
                  <a:gd name="T21" fmla="*/ 49 h 56"/>
                  <a:gd name="T22" fmla="*/ 39 w 110"/>
                  <a:gd name="T23" fmla="*/ 55 h 56"/>
                  <a:gd name="T24" fmla="*/ 28 w 110"/>
                  <a:gd name="T25" fmla="*/ 56 h 56"/>
                  <a:gd name="T26" fmla="*/ 17 w 110"/>
                  <a:gd name="T27" fmla="*/ 54 h 56"/>
                  <a:gd name="T28" fmla="*/ 8 w 110"/>
                  <a:gd name="T29" fmla="*/ 48 h 56"/>
                  <a:gd name="T30" fmla="*/ 2 w 110"/>
                  <a:gd name="T31" fmla="*/ 39 h 56"/>
                  <a:gd name="T32" fmla="*/ 0 w 110"/>
                  <a:gd name="T33" fmla="*/ 28 h 56"/>
                  <a:gd name="T34" fmla="*/ 2 w 110"/>
                  <a:gd name="T35" fmla="*/ 17 h 56"/>
                  <a:gd name="T36" fmla="*/ 8 w 110"/>
                  <a:gd name="T37" fmla="*/ 8 h 56"/>
                  <a:gd name="T38" fmla="*/ 17 w 110"/>
                  <a:gd name="T39" fmla="*/ 2 h 56"/>
                  <a:gd name="T40" fmla="*/ 28 w 110"/>
                  <a:gd name="T41" fmla="*/ 0 h 56"/>
                  <a:gd name="T42" fmla="*/ 28 w 110"/>
                  <a:gd name="T43" fmla="*/ 2 h 56"/>
                  <a:gd name="T44" fmla="*/ 18 w 110"/>
                  <a:gd name="T45" fmla="*/ 4 h 56"/>
                  <a:gd name="T46" fmla="*/ 10 w 110"/>
                  <a:gd name="T47" fmla="*/ 10 h 56"/>
                  <a:gd name="T48" fmla="*/ 4 w 110"/>
                  <a:gd name="T49" fmla="*/ 18 h 56"/>
                  <a:gd name="T50" fmla="*/ 2 w 110"/>
                  <a:gd name="T51" fmla="*/ 28 h 56"/>
                  <a:gd name="T52" fmla="*/ 4 w 110"/>
                  <a:gd name="T53" fmla="*/ 38 h 56"/>
                  <a:gd name="T54" fmla="*/ 10 w 110"/>
                  <a:gd name="T55" fmla="*/ 47 h 56"/>
                  <a:gd name="T56" fmla="*/ 18 w 110"/>
                  <a:gd name="T57" fmla="*/ 52 h 56"/>
                  <a:gd name="T58" fmla="*/ 28 w 110"/>
                  <a:gd name="T59" fmla="*/ 54 h 56"/>
                  <a:gd name="T60" fmla="*/ 38 w 110"/>
                  <a:gd name="T61" fmla="*/ 52 h 56"/>
                  <a:gd name="T62" fmla="*/ 46 w 110"/>
                  <a:gd name="T63" fmla="*/ 47 h 56"/>
                  <a:gd name="T64" fmla="*/ 51 w 110"/>
                  <a:gd name="T65" fmla="*/ 39 h 56"/>
                  <a:gd name="T66" fmla="*/ 54 w 110"/>
                  <a:gd name="T67" fmla="*/ 28 h 56"/>
                  <a:gd name="T68" fmla="*/ 57 w 110"/>
                  <a:gd name="T69" fmla="*/ 17 h 56"/>
                  <a:gd name="T70" fmla="*/ 63 w 110"/>
                  <a:gd name="T71" fmla="*/ 8 h 56"/>
                  <a:gd name="T72" fmla="*/ 72 w 110"/>
                  <a:gd name="T73" fmla="*/ 2 h 56"/>
                  <a:gd name="T74" fmla="*/ 82 w 110"/>
                  <a:gd name="T75" fmla="*/ 0 h 56"/>
                  <a:gd name="T76" fmla="*/ 93 w 110"/>
                  <a:gd name="T77" fmla="*/ 2 h 56"/>
                  <a:gd name="T78" fmla="*/ 102 w 110"/>
                  <a:gd name="T79" fmla="*/ 8 h 56"/>
                  <a:gd name="T80" fmla="*/ 108 w 110"/>
                  <a:gd name="T81" fmla="*/ 17 h 56"/>
                  <a:gd name="T82" fmla="*/ 110 w 110"/>
                  <a:gd name="T83" fmla="*/ 28 h 56"/>
                  <a:gd name="T84" fmla="*/ 109 w 110"/>
                  <a:gd name="T85" fmla="*/ 36 h 56"/>
                  <a:gd name="T86" fmla="*/ 106 w 110"/>
                  <a:gd name="T87" fmla="*/ 44 h 56"/>
                  <a:gd name="T88" fmla="*/ 101 w 110"/>
                  <a:gd name="T89" fmla="*/ 50 h 56"/>
                  <a:gd name="T90" fmla="*/ 94 w 110"/>
                  <a:gd name="T91" fmla="*/ 54 h 56"/>
                  <a:gd name="T92" fmla="*/ 94 w 110"/>
                  <a:gd name="T93" fmla="*/ 52 h 56"/>
                  <a:gd name="T94" fmla="*/ 100 w 110"/>
                  <a:gd name="T95" fmla="*/ 48 h 56"/>
                  <a:gd name="T96" fmla="*/ 104 w 110"/>
                  <a:gd name="T97" fmla="*/ 42 h 56"/>
                  <a:gd name="T98" fmla="*/ 107 w 110"/>
                  <a:gd name="T99" fmla="*/ 36 h 56"/>
                  <a:gd name="T100" fmla="*/ 108 w 110"/>
                  <a:gd name="T101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0" h="56">
                    <a:moveTo>
                      <a:pt x="108" y="28"/>
                    </a:moveTo>
                    <a:cubicBezTo>
                      <a:pt x="108" y="25"/>
                      <a:pt x="107" y="21"/>
                      <a:pt x="106" y="18"/>
                    </a:cubicBezTo>
                    <a:cubicBezTo>
                      <a:pt x="105" y="15"/>
                      <a:pt x="103" y="12"/>
                      <a:pt x="101" y="10"/>
                    </a:cubicBezTo>
                    <a:cubicBezTo>
                      <a:pt x="98" y="8"/>
                      <a:pt x="95" y="6"/>
                      <a:pt x="92" y="4"/>
                    </a:cubicBezTo>
                    <a:cubicBezTo>
                      <a:pt x="89" y="3"/>
                      <a:pt x="86" y="2"/>
                      <a:pt x="82" y="2"/>
                    </a:cubicBezTo>
                    <a:cubicBezTo>
                      <a:pt x="79" y="2"/>
                      <a:pt x="76" y="3"/>
                      <a:pt x="73" y="4"/>
                    </a:cubicBezTo>
                    <a:cubicBezTo>
                      <a:pt x="70" y="5"/>
                      <a:pt x="68" y="7"/>
                      <a:pt x="66" y="9"/>
                    </a:cubicBezTo>
                    <a:cubicBezTo>
                      <a:pt x="63" y="11"/>
                      <a:pt x="61" y="14"/>
                      <a:pt x="60" y="17"/>
                    </a:cubicBezTo>
                    <a:cubicBezTo>
                      <a:pt x="58" y="20"/>
                      <a:pt x="57" y="24"/>
                      <a:pt x="57" y="28"/>
                    </a:cubicBezTo>
                    <a:cubicBezTo>
                      <a:pt x="56" y="33"/>
                      <a:pt x="55" y="37"/>
                      <a:pt x="53" y="40"/>
                    </a:cubicBezTo>
                    <a:cubicBezTo>
                      <a:pt x="52" y="44"/>
                      <a:pt x="50" y="47"/>
                      <a:pt x="47" y="49"/>
                    </a:cubicBezTo>
                    <a:cubicBezTo>
                      <a:pt x="45" y="51"/>
                      <a:pt x="42" y="53"/>
                      <a:pt x="39" y="55"/>
                    </a:cubicBezTo>
                    <a:cubicBezTo>
                      <a:pt x="35" y="56"/>
                      <a:pt x="32" y="56"/>
                      <a:pt x="28" y="56"/>
                    </a:cubicBezTo>
                    <a:cubicBezTo>
                      <a:pt x="24" y="56"/>
                      <a:pt x="20" y="56"/>
                      <a:pt x="17" y="54"/>
                    </a:cubicBezTo>
                    <a:cubicBezTo>
                      <a:pt x="14" y="53"/>
                      <a:pt x="11" y="51"/>
                      <a:pt x="8" y="48"/>
                    </a:cubicBezTo>
                    <a:cubicBezTo>
                      <a:pt x="5" y="46"/>
                      <a:pt x="3" y="43"/>
                      <a:pt x="2" y="39"/>
                    </a:cubicBezTo>
                    <a:cubicBezTo>
                      <a:pt x="1" y="36"/>
                      <a:pt x="0" y="32"/>
                      <a:pt x="0" y="28"/>
                    </a:cubicBezTo>
                    <a:cubicBezTo>
                      <a:pt x="0" y="24"/>
                      <a:pt x="1" y="21"/>
                      <a:pt x="2" y="17"/>
                    </a:cubicBezTo>
                    <a:cubicBezTo>
                      <a:pt x="3" y="14"/>
                      <a:pt x="5" y="11"/>
                      <a:pt x="8" y="8"/>
                    </a:cubicBezTo>
                    <a:cubicBezTo>
                      <a:pt x="11" y="6"/>
                      <a:pt x="14" y="4"/>
                      <a:pt x="17" y="2"/>
                    </a:cubicBezTo>
                    <a:cubicBezTo>
                      <a:pt x="20" y="1"/>
                      <a:pt x="24" y="0"/>
                      <a:pt x="28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4" y="2"/>
                      <a:pt x="21" y="3"/>
                      <a:pt x="18" y="4"/>
                    </a:cubicBezTo>
                    <a:cubicBezTo>
                      <a:pt x="15" y="6"/>
                      <a:pt x="12" y="7"/>
                      <a:pt x="10" y="10"/>
                    </a:cubicBezTo>
                    <a:cubicBezTo>
                      <a:pt x="7" y="12"/>
                      <a:pt x="5" y="15"/>
                      <a:pt x="4" y="18"/>
                    </a:cubicBezTo>
                    <a:cubicBezTo>
                      <a:pt x="3" y="21"/>
                      <a:pt x="2" y="25"/>
                      <a:pt x="2" y="28"/>
                    </a:cubicBezTo>
                    <a:cubicBezTo>
                      <a:pt x="2" y="32"/>
                      <a:pt x="3" y="35"/>
                      <a:pt x="4" y="38"/>
                    </a:cubicBezTo>
                    <a:cubicBezTo>
                      <a:pt x="5" y="41"/>
                      <a:pt x="7" y="44"/>
                      <a:pt x="10" y="47"/>
                    </a:cubicBezTo>
                    <a:cubicBezTo>
                      <a:pt x="12" y="49"/>
                      <a:pt x="15" y="51"/>
                      <a:pt x="18" y="52"/>
                    </a:cubicBezTo>
                    <a:cubicBezTo>
                      <a:pt x="21" y="53"/>
                      <a:pt x="24" y="54"/>
                      <a:pt x="28" y="54"/>
                    </a:cubicBezTo>
                    <a:cubicBezTo>
                      <a:pt x="32" y="54"/>
                      <a:pt x="35" y="54"/>
                      <a:pt x="38" y="52"/>
                    </a:cubicBezTo>
                    <a:cubicBezTo>
                      <a:pt x="41" y="51"/>
                      <a:pt x="43" y="50"/>
                      <a:pt x="46" y="47"/>
                    </a:cubicBezTo>
                    <a:cubicBezTo>
                      <a:pt x="48" y="45"/>
                      <a:pt x="50" y="42"/>
                      <a:pt x="51" y="39"/>
                    </a:cubicBezTo>
                    <a:cubicBezTo>
                      <a:pt x="52" y="36"/>
                      <a:pt x="53" y="32"/>
                      <a:pt x="54" y="28"/>
                    </a:cubicBezTo>
                    <a:cubicBezTo>
                      <a:pt x="55" y="24"/>
                      <a:pt x="56" y="20"/>
                      <a:pt x="57" y="17"/>
                    </a:cubicBezTo>
                    <a:cubicBezTo>
                      <a:pt x="59" y="13"/>
                      <a:pt x="61" y="10"/>
                      <a:pt x="63" y="8"/>
                    </a:cubicBezTo>
                    <a:cubicBezTo>
                      <a:pt x="66" y="5"/>
                      <a:pt x="68" y="3"/>
                      <a:pt x="72" y="2"/>
                    </a:cubicBezTo>
                    <a:cubicBezTo>
                      <a:pt x="75" y="1"/>
                      <a:pt x="78" y="0"/>
                      <a:pt x="82" y="0"/>
                    </a:cubicBezTo>
                    <a:cubicBezTo>
                      <a:pt x="86" y="0"/>
                      <a:pt x="90" y="1"/>
                      <a:pt x="93" y="2"/>
                    </a:cubicBezTo>
                    <a:cubicBezTo>
                      <a:pt x="97" y="4"/>
                      <a:pt x="100" y="6"/>
                      <a:pt x="102" y="8"/>
                    </a:cubicBezTo>
                    <a:cubicBezTo>
                      <a:pt x="105" y="11"/>
                      <a:pt x="107" y="14"/>
                      <a:pt x="108" y="17"/>
                    </a:cubicBezTo>
                    <a:cubicBezTo>
                      <a:pt x="110" y="21"/>
                      <a:pt x="110" y="24"/>
                      <a:pt x="110" y="28"/>
                    </a:cubicBezTo>
                    <a:cubicBezTo>
                      <a:pt x="110" y="31"/>
                      <a:pt x="110" y="34"/>
                      <a:pt x="109" y="36"/>
                    </a:cubicBezTo>
                    <a:cubicBezTo>
                      <a:pt x="108" y="39"/>
                      <a:pt x="107" y="41"/>
                      <a:pt x="106" y="44"/>
                    </a:cubicBezTo>
                    <a:cubicBezTo>
                      <a:pt x="104" y="46"/>
                      <a:pt x="103" y="48"/>
                      <a:pt x="101" y="50"/>
                    </a:cubicBezTo>
                    <a:cubicBezTo>
                      <a:pt x="99" y="51"/>
                      <a:pt x="97" y="53"/>
                      <a:pt x="94" y="54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6" y="50"/>
                      <a:pt x="98" y="49"/>
                      <a:pt x="100" y="48"/>
                    </a:cubicBezTo>
                    <a:cubicBezTo>
                      <a:pt x="102" y="46"/>
                      <a:pt x="103" y="44"/>
                      <a:pt x="104" y="42"/>
                    </a:cubicBezTo>
                    <a:cubicBezTo>
                      <a:pt x="105" y="40"/>
                      <a:pt x="106" y="38"/>
                      <a:pt x="107" y="36"/>
                    </a:cubicBezTo>
                    <a:cubicBezTo>
                      <a:pt x="108" y="33"/>
                      <a:pt x="108" y="31"/>
                      <a:pt x="108" y="28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10602913" y="896938"/>
                <a:ext cx="6350" cy="117475"/>
              </a:xfrm>
              <a:custGeom>
                <a:avLst/>
                <a:gdLst>
                  <a:gd name="T0" fmla="*/ 0 w 4"/>
                  <a:gd name="T1" fmla="*/ 0 h 74"/>
                  <a:gd name="T2" fmla="*/ 0 w 4"/>
                  <a:gd name="T3" fmla="*/ 74 h 74"/>
                  <a:gd name="T4" fmla="*/ 4 w 4"/>
                  <a:gd name="T5" fmla="*/ 74 h 74"/>
                  <a:gd name="T6" fmla="*/ 4 w 4"/>
                  <a:gd name="T7" fmla="*/ 0 h 74"/>
                  <a:gd name="T8" fmla="*/ 0 w 4"/>
                  <a:gd name="T9" fmla="*/ 0 h 74"/>
                  <a:gd name="T10" fmla="*/ 0 w 4"/>
                  <a:gd name="T1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74">
                    <a:moveTo>
                      <a:pt x="0" y="0"/>
                    </a:moveTo>
                    <a:lnTo>
                      <a:pt x="0" y="74"/>
                    </a:lnTo>
                    <a:lnTo>
                      <a:pt x="4" y="7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14"/>
              <p:cNvSpPr>
                <a:spLocks/>
              </p:cNvSpPr>
              <p:nvPr/>
            </p:nvSpPr>
            <p:spPr bwMode="auto">
              <a:xfrm>
                <a:off x="10617200" y="895350"/>
                <a:ext cx="120650" cy="119063"/>
              </a:xfrm>
              <a:custGeom>
                <a:avLst/>
                <a:gdLst>
                  <a:gd name="T0" fmla="*/ 4 w 57"/>
                  <a:gd name="T1" fmla="*/ 38 h 56"/>
                  <a:gd name="T2" fmla="*/ 10 w 57"/>
                  <a:gd name="T3" fmla="*/ 47 h 56"/>
                  <a:gd name="T4" fmla="*/ 18 w 57"/>
                  <a:gd name="T5" fmla="*/ 52 h 56"/>
                  <a:gd name="T6" fmla="*/ 28 w 57"/>
                  <a:gd name="T7" fmla="*/ 54 h 56"/>
                  <a:gd name="T8" fmla="*/ 38 w 57"/>
                  <a:gd name="T9" fmla="*/ 52 h 56"/>
                  <a:gd name="T10" fmla="*/ 47 w 57"/>
                  <a:gd name="T11" fmla="*/ 47 h 56"/>
                  <a:gd name="T12" fmla="*/ 52 w 57"/>
                  <a:gd name="T13" fmla="*/ 38 h 56"/>
                  <a:gd name="T14" fmla="*/ 54 w 57"/>
                  <a:gd name="T15" fmla="*/ 28 h 56"/>
                  <a:gd name="T16" fmla="*/ 54 w 57"/>
                  <a:gd name="T17" fmla="*/ 28 h 56"/>
                  <a:gd name="T18" fmla="*/ 31 w 57"/>
                  <a:gd name="T19" fmla="*/ 28 h 56"/>
                  <a:gd name="T20" fmla="*/ 31 w 57"/>
                  <a:gd name="T21" fmla="*/ 26 h 56"/>
                  <a:gd name="T22" fmla="*/ 57 w 57"/>
                  <a:gd name="T23" fmla="*/ 26 h 56"/>
                  <a:gd name="T24" fmla="*/ 57 w 57"/>
                  <a:gd name="T25" fmla="*/ 28 h 56"/>
                  <a:gd name="T26" fmla="*/ 54 w 57"/>
                  <a:gd name="T27" fmla="*/ 39 h 56"/>
                  <a:gd name="T28" fmla="*/ 48 w 57"/>
                  <a:gd name="T29" fmla="*/ 48 h 56"/>
                  <a:gd name="T30" fmla="*/ 39 w 57"/>
                  <a:gd name="T31" fmla="*/ 54 h 56"/>
                  <a:gd name="T32" fmla="*/ 28 w 57"/>
                  <a:gd name="T33" fmla="*/ 56 h 56"/>
                  <a:gd name="T34" fmla="*/ 17 w 57"/>
                  <a:gd name="T35" fmla="*/ 54 h 56"/>
                  <a:gd name="T36" fmla="*/ 8 w 57"/>
                  <a:gd name="T37" fmla="*/ 48 h 56"/>
                  <a:gd name="T38" fmla="*/ 2 w 57"/>
                  <a:gd name="T39" fmla="*/ 39 h 56"/>
                  <a:gd name="T40" fmla="*/ 0 w 57"/>
                  <a:gd name="T41" fmla="*/ 28 h 56"/>
                  <a:gd name="T42" fmla="*/ 0 w 57"/>
                  <a:gd name="T43" fmla="*/ 28 h 56"/>
                  <a:gd name="T44" fmla="*/ 2 w 57"/>
                  <a:gd name="T45" fmla="*/ 17 h 56"/>
                  <a:gd name="T46" fmla="*/ 8 w 57"/>
                  <a:gd name="T47" fmla="*/ 8 h 56"/>
                  <a:gd name="T48" fmla="*/ 17 w 57"/>
                  <a:gd name="T49" fmla="*/ 2 h 56"/>
                  <a:gd name="T50" fmla="*/ 28 w 57"/>
                  <a:gd name="T51" fmla="*/ 0 h 56"/>
                  <a:gd name="T52" fmla="*/ 37 w 57"/>
                  <a:gd name="T53" fmla="*/ 1 h 56"/>
                  <a:gd name="T54" fmla="*/ 44 w 57"/>
                  <a:gd name="T55" fmla="*/ 5 h 56"/>
                  <a:gd name="T56" fmla="*/ 39 w 57"/>
                  <a:gd name="T57" fmla="*/ 5 h 56"/>
                  <a:gd name="T58" fmla="*/ 34 w 57"/>
                  <a:gd name="T59" fmla="*/ 3 h 56"/>
                  <a:gd name="T60" fmla="*/ 28 w 57"/>
                  <a:gd name="T61" fmla="*/ 2 h 56"/>
                  <a:gd name="T62" fmla="*/ 18 w 57"/>
                  <a:gd name="T63" fmla="*/ 4 h 56"/>
                  <a:gd name="T64" fmla="*/ 10 w 57"/>
                  <a:gd name="T65" fmla="*/ 10 h 56"/>
                  <a:gd name="T66" fmla="*/ 4 w 57"/>
                  <a:gd name="T67" fmla="*/ 18 h 56"/>
                  <a:gd name="T68" fmla="*/ 2 w 57"/>
                  <a:gd name="T69" fmla="*/ 28 h 56"/>
                  <a:gd name="T70" fmla="*/ 4 w 57"/>
                  <a:gd name="T71" fmla="*/ 3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" h="56">
                    <a:moveTo>
                      <a:pt x="4" y="38"/>
                    </a:moveTo>
                    <a:cubicBezTo>
                      <a:pt x="6" y="41"/>
                      <a:pt x="8" y="44"/>
                      <a:pt x="10" y="47"/>
                    </a:cubicBezTo>
                    <a:cubicBezTo>
                      <a:pt x="12" y="49"/>
                      <a:pt x="15" y="51"/>
                      <a:pt x="18" y="52"/>
                    </a:cubicBezTo>
                    <a:cubicBezTo>
                      <a:pt x="21" y="53"/>
                      <a:pt x="25" y="54"/>
                      <a:pt x="28" y="54"/>
                    </a:cubicBezTo>
                    <a:cubicBezTo>
                      <a:pt x="32" y="54"/>
                      <a:pt x="35" y="53"/>
                      <a:pt x="38" y="52"/>
                    </a:cubicBezTo>
                    <a:cubicBezTo>
                      <a:pt x="42" y="51"/>
                      <a:pt x="44" y="49"/>
                      <a:pt x="47" y="47"/>
                    </a:cubicBezTo>
                    <a:cubicBezTo>
                      <a:pt x="49" y="44"/>
                      <a:pt x="51" y="41"/>
                      <a:pt x="52" y="38"/>
                    </a:cubicBezTo>
                    <a:cubicBezTo>
                      <a:pt x="54" y="35"/>
                      <a:pt x="54" y="32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7" y="32"/>
                      <a:pt x="56" y="36"/>
                      <a:pt x="54" y="39"/>
                    </a:cubicBezTo>
                    <a:cubicBezTo>
                      <a:pt x="53" y="43"/>
                      <a:pt x="51" y="46"/>
                      <a:pt x="48" y="48"/>
                    </a:cubicBezTo>
                    <a:cubicBezTo>
                      <a:pt x="46" y="51"/>
                      <a:pt x="43" y="53"/>
                      <a:pt x="39" y="54"/>
                    </a:cubicBezTo>
                    <a:cubicBezTo>
                      <a:pt x="36" y="56"/>
                      <a:pt x="32" y="56"/>
                      <a:pt x="28" y="56"/>
                    </a:cubicBezTo>
                    <a:cubicBezTo>
                      <a:pt x="24" y="56"/>
                      <a:pt x="21" y="56"/>
                      <a:pt x="17" y="54"/>
                    </a:cubicBezTo>
                    <a:cubicBezTo>
                      <a:pt x="14" y="53"/>
                      <a:pt x="11" y="51"/>
                      <a:pt x="8" y="48"/>
                    </a:cubicBezTo>
                    <a:cubicBezTo>
                      <a:pt x="6" y="46"/>
                      <a:pt x="4" y="43"/>
                      <a:pt x="2" y="39"/>
                    </a:cubicBezTo>
                    <a:cubicBezTo>
                      <a:pt x="1" y="36"/>
                      <a:pt x="0" y="32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4"/>
                      <a:pt x="1" y="20"/>
                      <a:pt x="2" y="17"/>
                    </a:cubicBezTo>
                    <a:cubicBezTo>
                      <a:pt x="4" y="14"/>
                      <a:pt x="6" y="11"/>
                      <a:pt x="8" y="8"/>
                    </a:cubicBezTo>
                    <a:cubicBezTo>
                      <a:pt x="11" y="6"/>
                      <a:pt x="14" y="4"/>
                      <a:pt x="17" y="2"/>
                    </a:cubicBezTo>
                    <a:cubicBezTo>
                      <a:pt x="21" y="1"/>
                      <a:pt x="24" y="0"/>
                      <a:pt x="28" y="0"/>
                    </a:cubicBezTo>
                    <a:cubicBezTo>
                      <a:pt x="31" y="0"/>
                      <a:pt x="34" y="0"/>
                      <a:pt x="37" y="1"/>
                    </a:cubicBezTo>
                    <a:cubicBezTo>
                      <a:pt x="39" y="2"/>
                      <a:pt x="42" y="3"/>
                      <a:pt x="44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7" y="4"/>
                      <a:pt x="36" y="3"/>
                      <a:pt x="34" y="3"/>
                    </a:cubicBezTo>
                    <a:cubicBezTo>
                      <a:pt x="32" y="2"/>
                      <a:pt x="30" y="2"/>
                      <a:pt x="28" y="2"/>
                    </a:cubicBezTo>
                    <a:cubicBezTo>
                      <a:pt x="25" y="2"/>
                      <a:pt x="21" y="3"/>
                      <a:pt x="18" y="4"/>
                    </a:cubicBezTo>
                    <a:cubicBezTo>
                      <a:pt x="15" y="6"/>
                      <a:pt x="12" y="7"/>
                      <a:pt x="10" y="10"/>
                    </a:cubicBezTo>
                    <a:cubicBezTo>
                      <a:pt x="8" y="12"/>
                      <a:pt x="6" y="15"/>
                      <a:pt x="4" y="18"/>
                    </a:cubicBezTo>
                    <a:cubicBezTo>
                      <a:pt x="3" y="21"/>
                      <a:pt x="2" y="25"/>
                      <a:pt x="2" y="28"/>
                    </a:cubicBezTo>
                    <a:cubicBezTo>
                      <a:pt x="2" y="32"/>
                      <a:pt x="3" y="35"/>
                      <a:pt x="4" y="38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15"/>
              <p:cNvSpPr>
                <a:spLocks/>
              </p:cNvSpPr>
              <p:nvPr/>
            </p:nvSpPr>
            <p:spPr bwMode="auto">
              <a:xfrm>
                <a:off x="10742613" y="896938"/>
                <a:ext cx="120650" cy="117475"/>
              </a:xfrm>
              <a:custGeom>
                <a:avLst/>
                <a:gdLst>
                  <a:gd name="T0" fmla="*/ 74 w 76"/>
                  <a:gd name="T1" fmla="*/ 0 h 74"/>
                  <a:gd name="T2" fmla="*/ 76 w 76"/>
                  <a:gd name="T3" fmla="*/ 0 h 74"/>
                  <a:gd name="T4" fmla="*/ 76 w 76"/>
                  <a:gd name="T5" fmla="*/ 74 h 74"/>
                  <a:gd name="T6" fmla="*/ 74 w 76"/>
                  <a:gd name="T7" fmla="*/ 74 h 74"/>
                  <a:gd name="T8" fmla="*/ 4 w 76"/>
                  <a:gd name="T9" fmla="*/ 4 h 74"/>
                  <a:gd name="T10" fmla="*/ 4 w 76"/>
                  <a:gd name="T11" fmla="*/ 74 h 74"/>
                  <a:gd name="T12" fmla="*/ 0 w 76"/>
                  <a:gd name="T13" fmla="*/ 74 h 74"/>
                  <a:gd name="T14" fmla="*/ 0 w 76"/>
                  <a:gd name="T15" fmla="*/ 0 h 74"/>
                  <a:gd name="T16" fmla="*/ 4 w 76"/>
                  <a:gd name="T17" fmla="*/ 0 h 74"/>
                  <a:gd name="T18" fmla="*/ 74 w 76"/>
                  <a:gd name="T19" fmla="*/ 70 h 74"/>
                  <a:gd name="T20" fmla="*/ 74 w 76"/>
                  <a:gd name="T21" fmla="*/ 0 h 74"/>
                  <a:gd name="T22" fmla="*/ 74 w 76"/>
                  <a:gd name="T2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74">
                    <a:moveTo>
                      <a:pt x="74" y="0"/>
                    </a:moveTo>
                    <a:lnTo>
                      <a:pt x="76" y="0"/>
                    </a:lnTo>
                    <a:lnTo>
                      <a:pt x="76" y="74"/>
                    </a:lnTo>
                    <a:lnTo>
                      <a:pt x="74" y="74"/>
                    </a:lnTo>
                    <a:lnTo>
                      <a:pt x="4" y="4"/>
                    </a:lnTo>
                    <a:lnTo>
                      <a:pt x="4" y="74"/>
                    </a:lnTo>
                    <a:lnTo>
                      <a:pt x="0" y="7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74" y="70"/>
                    </a:lnTo>
                    <a:lnTo>
                      <a:pt x="74" y="0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16"/>
              <p:cNvSpPr>
                <a:spLocks noEditPoints="1"/>
              </p:cNvSpPr>
              <p:nvPr/>
            </p:nvSpPr>
            <p:spPr bwMode="auto">
              <a:xfrm>
                <a:off x="9720263" y="585788"/>
                <a:ext cx="292100" cy="288925"/>
              </a:xfrm>
              <a:custGeom>
                <a:avLst/>
                <a:gdLst>
                  <a:gd name="T0" fmla="*/ 38 w 138"/>
                  <a:gd name="T1" fmla="*/ 5 h 135"/>
                  <a:gd name="T2" fmla="*/ 38 w 138"/>
                  <a:gd name="T3" fmla="*/ 8 h 135"/>
                  <a:gd name="T4" fmla="*/ 32 w 138"/>
                  <a:gd name="T5" fmla="*/ 15 h 135"/>
                  <a:gd name="T6" fmla="*/ 45 w 138"/>
                  <a:gd name="T7" fmla="*/ 23 h 135"/>
                  <a:gd name="T8" fmla="*/ 57 w 138"/>
                  <a:gd name="T9" fmla="*/ 31 h 135"/>
                  <a:gd name="T10" fmla="*/ 23 w 138"/>
                  <a:gd name="T11" fmla="*/ 30 h 135"/>
                  <a:gd name="T12" fmla="*/ 10 w 138"/>
                  <a:gd name="T13" fmla="*/ 49 h 135"/>
                  <a:gd name="T14" fmla="*/ 29 w 138"/>
                  <a:gd name="T15" fmla="*/ 1 h 135"/>
                  <a:gd name="T16" fmla="*/ 27 w 138"/>
                  <a:gd name="T17" fmla="*/ 76 h 135"/>
                  <a:gd name="T18" fmla="*/ 23 w 138"/>
                  <a:gd name="T19" fmla="*/ 56 h 135"/>
                  <a:gd name="T20" fmla="*/ 12 w 138"/>
                  <a:gd name="T21" fmla="*/ 48 h 135"/>
                  <a:gd name="T22" fmla="*/ 23 w 138"/>
                  <a:gd name="T23" fmla="*/ 49 h 135"/>
                  <a:gd name="T24" fmla="*/ 49 w 138"/>
                  <a:gd name="T25" fmla="*/ 48 h 135"/>
                  <a:gd name="T26" fmla="*/ 51 w 138"/>
                  <a:gd name="T27" fmla="*/ 57 h 135"/>
                  <a:gd name="T28" fmla="*/ 35 w 138"/>
                  <a:gd name="T29" fmla="*/ 56 h 135"/>
                  <a:gd name="T30" fmla="*/ 46 w 138"/>
                  <a:gd name="T31" fmla="*/ 76 h 135"/>
                  <a:gd name="T32" fmla="*/ 58 w 138"/>
                  <a:gd name="T33" fmla="*/ 84 h 135"/>
                  <a:gd name="T34" fmla="*/ 35 w 138"/>
                  <a:gd name="T35" fmla="*/ 83 h 135"/>
                  <a:gd name="T36" fmla="*/ 41 w 138"/>
                  <a:gd name="T37" fmla="*/ 110 h 135"/>
                  <a:gd name="T38" fmla="*/ 56 w 138"/>
                  <a:gd name="T39" fmla="*/ 108 h 135"/>
                  <a:gd name="T40" fmla="*/ 29 w 138"/>
                  <a:gd name="T41" fmla="*/ 128 h 135"/>
                  <a:gd name="T42" fmla="*/ 27 w 138"/>
                  <a:gd name="T43" fmla="*/ 112 h 135"/>
                  <a:gd name="T44" fmla="*/ 17 w 138"/>
                  <a:gd name="T45" fmla="*/ 83 h 135"/>
                  <a:gd name="T46" fmla="*/ 6 w 138"/>
                  <a:gd name="T47" fmla="*/ 75 h 135"/>
                  <a:gd name="T48" fmla="*/ 77 w 138"/>
                  <a:gd name="T49" fmla="*/ 78 h 135"/>
                  <a:gd name="T50" fmla="*/ 63 w 138"/>
                  <a:gd name="T51" fmla="*/ 79 h 135"/>
                  <a:gd name="T52" fmla="*/ 64 w 138"/>
                  <a:gd name="T53" fmla="*/ 67 h 135"/>
                  <a:gd name="T54" fmla="*/ 63 w 138"/>
                  <a:gd name="T55" fmla="*/ 33 h 135"/>
                  <a:gd name="T56" fmla="*/ 97 w 138"/>
                  <a:gd name="T57" fmla="*/ 33 h 135"/>
                  <a:gd name="T58" fmla="*/ 111 w 138"/>
                  <a:gd name="T59" fmla="*/ 0 h 135"/>
                  <a:gd name="T60" fmla="*/ 123 w 138"/>
                  <a:gd name="T61" fmla="*/ 5 h 135"/>
                  <a:gd name="T62" fmla="*/ 116 w 138"/>
                  <a:gd name="T63" fmla="*/ 12 h 135"/>
                  <a:gd name="T64" fmla="*/ 112 w 138"/>
                  <a:gd name="T65" fmla="*/ 33 h 135"/>
                  <a:gd name="T66" fmla="*/ 123 w 138"/>
                  <a:gd name="T67" fmla="*/ 44 h 135"/>
                  <a:gd name="T68" fmla="*/ 124 w 138"/>
                  <a:gd name="T69" fmla="*/ 79 h 135"/>
                  <a:gd name="T70" fmla="*/ 112 w 138"/>
                  <a:gd name="T71" fmla="*/ 78 h 135"/>
                  <a:gd name="T72" fmla="*/ 108 w 138"/>
                  <a:gd name="T73" fmla="*/ 118 h 135"/>
                  <a:gd name="T74" fmla="*/ 118 w 138"/>
                  <a:gd name="T75" fmla="*/ 124 h 135"/>
                  <a:gd name="T76" fmla="*/ 138 w 138"/>
                  <a:gd name="T77" fmla="*/ 115 h 135"/>
                  <a:gd name="T78" fmla="*/ 111 w 138"/>
                  <a:gd name="T79" fmla="*/ 132 h 135"/>
                  <a:gd name="T80" fmla="*/ 100 w 138"/>
                  <a:gd name="T81" fmla="*/ 78 h 135"/>
                  <a:gd name="T82" fmla="*/ 79 w 138"/>
                  <a:gd name="T83" fmla="*/ 113 h 135"/>
                  <a:gd name="T84" fmla="*/ 41 w 138"/>
                  <a:gd name="T85" fmla="*/ 127 h 135"/>
                  <a:gd name="T86" fmla="*/ 77 w 138"/>
                  <a:gd name="T87" fmla="*/ 78 h 135"/>
                  <a:gd name="T88" fmla="*/ 87 w 138"/>
                  <a:gd name="T89" fmla="*/ 24 h 135"/>
                  <a:gd name="T90" fmla="*/ 64 w 138"/>
                  <a:gd name="T91" fmla="*/ 7 h 135"/>
                  <a:gd name="T92" fmla="*/ 72 w 138"/>
                  <a:gd name="T93" fmla="*/ 41 h 135"/>
                  <a:gd name="T94" fmla="*/ 115 w 138"/>
                  <a:gd name="T95" fmla="*/ 71 h 135"/>
                  <a:gd name="T96" fmla="*/ 72 w 138"/>
                  <a:gd name="T97" fmla="*/ 41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8" h="135">
                    <a:moveTo>
                      <a:pt x="29" y="1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7"/>
                      <a:pt x="39" y="7"/>
                      <a:pt x="38" y="8"/>
                    </a:cubicBezTo>
                    <a:cubicBezTo>
                      <a:pt x="36" y="9"/>
                      <a:pt x="35" y="10"/>
                      <a:pt x="34" y="12"/>
                    </a:cubicBezTo>
                    <a:cubicBezTo>
                      <a:pt x="33" y="12"/>
                      <a:pt x="33" y="14"/>
                      <a:pt x="32" y="15"/>
                    </a:cubicBezTo>
                    <a:cubicBezTo>
                      <a:pt x="31" y="18"/>
                      <a:pt x="29" y="21"/>
                      <a:pt x="27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9" y="23"/>
                      <a:pt x="53" y="22"/>
                      <a:pt x="57" y="22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3" y="30"/>
                      <a:pt x="49" y="30"/>
                      <a:pt x="45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1"/>
                      <a:pt x="22" y="32"/>
                      <a:pt x="21" y="33"/>
                    </a:cubicBezTo>
                    <a:cubicBezTo>
                      <a:pt x="17" y="40"/>
                      <a:pt x="13" y="45"/>
                      <a:pt x="10" y="49"/>
                    </a:cubicBezTo>
                    <a:cubicBezTo>
                      <a:pt x="7" y="47"/>
                      <a:pt x="4" y="45"/>
                      <a:pt x="0" y="44"/>
                    </a:cubicBezTo>
                    <a:cubicBezTo>
                      <a:pt x="12" y="34"/>
                      <a:pt x="22" y="20"/>
                      <a:pt x="29" y="1"/>
                    </a:cubicBezTo>
                    <a:close/>
                    <a:moveTo>
                      <a:pt x="17" y="76"/>
                    </a:moveTo>
                    <a:cubicBezTo>
                      <a:pt x="27" y="76"/>
                      <a:pt x="27" y="76"/>
                      <a:pt x="27" y="76"/>
                    </a:cubicBezTo>
                    <a:cubicBezTo>
                      <a:pt x="27" y="56"/>
                      <a:pt x="27" y="56"/>
                      <a:pt x="27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0" y="56"/>
                      <a:pt x="16" y="56"/>
                      <a:pt x="12" y="57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3" y="48"/>
                      <a:pt x="14" y="48"/>
                    </a:cubicBezTo>
                    <a:cubicBezTo>
                      <a:pt x="18" y="49"/>
                      <a:pt x="21" y="49"/>
                      <a:pt x="23" y="49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42" y="49"/>
                      <a:pt x="45" y="49"/>
                      <a:pt x="49" y="48"/>
                    </a:cubicBezTo>
                    <a:cubicBezTo>
                      <a:pt x="50" y="48"/>
                      <a:pt x="51" y="48"/>
                      <a:pt x="51" y="48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48" y="56"/>
                      <a:pt x="44" y="56"/>
                      <a:pt x="39" y="56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8" y="76"/>
                      <a:pt x="51" y="76"/>
                      <a:pt x="58" y="75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4" y="84"/>
                      <a:pt x="50" y="83"/>
                      <a:pt x="46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114"/>
                      <a:pt x="35" y="114"/>
                      <a:pt x="35" y="114"/>
                    </a:cubicBezTo>
                    <a:cubicBezTo>
                      <a:pt x="37" y="113"/>
                      <a:pt x="38" y="111"/>
                      <a:pt x="41" y="110"/>
                    </a:cubicBezTo>
                    <a:cubicBezTo>
                      <a:pt x="44" y="108"/>
                      <a:pt x="48" y="104"/>
                      <a:pt x="55" y="99"/>
                    </a:cubicBezTo>
                    <a:cubicBezTo>
                      <a:pt x="55" y="102"/>
                      <a:pt x="55" y="105"/>
                      <a:pt x="56" y="108"/>
                    </a:cubicBezTo>
                    <a:cubicBezTo>
                      <a:pt x="56" y="109"/>
                      <a:pt x="55" y="110"/>
                      <a:pt x="53" y="111"/>
                    </a:cubicBezTo>
                    <a:cubicBezTo>
                      <a:pt x="42" y="118"/>
                      <a:pt x="33" y="123"/>
                      <a:pt x="29" y="128"/>
                    </a:cubicBezTo>
                    <a:cubicBezTo>
                      <a:pt x="27" y="124"/>
                      <a:pt x="25" y="121"/>
                      <a:pt x="23" y="119"/>
                    </a:cubicBezTo>
                    <a:cubicBezTo>
                      <a:pt x="26" y="118"/>
                      <a:pt x="27" y="116"/>
                      <a:pt x="27" y="112"/>
                    </a:cubicBezTo>
                    <a:cubicBezTo>
                      <a:pt x="27" y="83"/>
                      <a:pt x="27" y="83"/>
                      <a:pt x="27" y="83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4" y="83"/>
                      <a:pt x="10" y="84"/>
                      <a:pt x="6" y="84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10" y="76"/>
                      <a:pt x="14" y="76"/>
                      <a:pt x="17" y="76"/>
                    </a:cubicBezTo>
                    <a:close/>
                    <a:moveTo>
                      <a:pt x="77" y="78"/>
                    </a:moveTo>
                    <a:cubicBezTo>
                      <a:pt x="75" y="78"/>
                      <a:pt x="75" y="78"/>
                      <a:pt x="75" y="78"/>
                    </a:cubicBezTo>
                    <a:cubicBezTo>
                      <a:pt x="72" y="78"/>
                      <a:pt x="68" y="79"/>
                      <a:pt x="63" y="79"/>
                    </a:cubicBezTo>
                    <a:cubicBezTo>
                      <a:pt x="63" y="79"/>
                      <a:pt x="63" y="79"/>
                      <a:pt x="63" y="78"/>
                    </a:cubicBezTo>
                    <a:cubicBezTo>
                      <a:pt x="64" y="74"/>
                      <a:pt x="64" y="71"/>
                      <a:pt x="64" y="67"/>
                    </a:cubicBezTo>
                    <a:cubicBezTo>
                      <a:pt x="64" y="45"/>
                      <a:pt x="64" y="45"/>
                      <a:pt x="64" y="45"/>
                    </a:cubicBezTo>
                    <a:cubicBezTo>
                      <a:pt x="65" y="41"/>
                      <a:pt x="64" y="37"/>
                      <a:pt x="63" y="33"/>
                    </a:cubicBezTo>
                    <a:cubicBezTo>
                      <a:pt x="67" y="33"/>
                      <a:pt x="71" y="33"/>
                      <a:pt x="75" y="33"/>
                    </a:cubicBezTo>
                    <a:cubicBezTo>
                      <a:pt x="97" y="33"/>
                      <a:pt x="97" y="33"/>
                      <a:pt x="97" y="33"/>
                    </a:cubicBezTo>
                    <a:cubicBezTo>
                      <a:pt x="97" y="33"/>
                      <a:pt x="98" y="32"/>
                      <a:pt x="98" y="32"/>
                    </a:cubicBezTo>
                    <a:cubicBezTo>
                      <a:pt x="106" y="17"/>
                      <a:pt x="111" y="6"/>
                      <a:pt x="111" y="0"/>
                    </a:cubicBezTo>
                    <a:cubicBezTo>
                      <a:pt x="121" y="4"/>
                      <a:pt x="121" y="4"/>
                      <a:pt x="121" y="4"/>
                    </a:cubicBezTo>
                    <a:cubicBezTo>
                      <a:pt x="123" y="5"/>
                      <a:pt x="123" y="5"/>
                      <a:pt x="123" y="5"/>
                    </a:cubicBezTo>
                    <a:cubicBezTo>
                      <a:pt x="123" y="6"/>
                      <a:pt x="123" y="6"/>
                      <a:pt x="121" y="7"/>
                    </a:cubicBezTo>
                    <a:cubicBezTo>
                      <a:pt x="119" y="8"/>
                      <a:pt x="117" y="10"/>
                      <a:pt x="116" y="12"/>
                    </a:cubicBezTo>
                    <a:cubicBezTo>
                      <a:pt x="113" y="19"/>
                      <a:pt x="109" y="27"/>
                      <a:pt x="105" y="33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5" y="33"/>
                      <a:pt x="119" y="33"/>
                      <a:pt x="124" y="33"/>
                    </a:cubicBezTo>
                    <a:cubicBezTo>
                      <a:pt x="123" y="37"/>
                      <a:pt x="123" y="41"/>
                      <a:pt x="123" y="44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71"/>
                      <a:pt x="123" y="75"/>
                      <a:pt x="124" y="79"/>
                    </a:cubicBezTo>
                    <a:cubicBezTo>
                      <a:pt x="123" y="79"/>
                      <a:pt x="122" y="79"/>
                      <a:pt x="122" y="79"/>
                    </a:cubicBezTo>
                    <a:cubicBezTo>
                      <a:pt x="118" y="79"/>
                      <a:pt x="114" y="78"/>
                      <a:pt x="112" y="78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8" y="118"/>
                      <a:pt x="108" y="118"/>
                      <a:pt x="108" y="118"/>
                    </a:cubicBezTo>
                    <a:cubicBezTo>
                      <a:pt x="107" y="123"/>
                      <a:pt x="109" y="125"/>
                      <a:pt x="114" y="124"/>
                    </a:cubicBezTo>
                    <a:cubicBezTo>
                      <a:pt x="118" y="124"/>
                      <a:pt x="118" y="124"/>
                      <a:pt x="118" y="124"/>
                    </a:cubicBezTo>
                    <a:cubicBezTo>
                      <a:pt x="125" y="126"/>
                      <a:pt x="128" y="121"/>
                      <a:pt x="128" y="110"/>
                    </a:cubicBezTo>
                    <a:cubicBezTo>
                      <a:pt x="131" y="113"/>
                      <a:pt x="134" y="115"/>
                      <a:pt x="138" y="115"/>
                    </a:cubicBezTo>
                    <a:cubicBezTo>
                      <a:pt x="137" y="128"/>
                      <a:pt x="131" y="133"/>
                      <a:pt x="119" y="132"/>
                    </a:cubicBezTo>
                    <a:cubicBezTo>
                      <a:pt x="111" y="132"/>
                      <a:pt x="111" y="132"/>
                      <a:pt x="111" y="132"/>
                    </a:cubicBezTo>
                    <a:cubicBezTo>
                      <a:pt x="103" y="133"/>
                      <a:pt x="99" y="129"/>
                      <a:pt x="100" y="122"/>
                    </a:cubicBezTo>
                    <a:cubicBezTo>
                      <a:pt x="100" y="78"/>
                      <a:pt x="100" y="78"/>
                      <a:pt x="100" y="78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6" y="94"/>
                      <a:pt x="83" y="105"/>
                      <a:pt x="79" y="113"/>
                    </a:cubicBezTo>
                    <a:cubicBezTo>
                      <a:pt x="74" y="120"/>
                      <a:pt x="65" y="128"/>
                      <a:pt x="50" y="135"/>
                    </a:cubicBezTo>
                    <a:cubicBezTo>
                      <a:pt x="47" y="131"/>
                      <a:pt x="45" y="128"/>
                      <a:pt x="41" y="127"/>
                    </a:cubicBezTo>
                    <a:cubicBezTo>
                      <a:pt x="57" y="122"/>
                      <a:pt x="67" y="117"/>
                      <a:pt x="70" y="111"/>
                    </a:cubicBezTo>
                    <a:cubicBezTo>
                      <a:pt x="75" y="106"/>
                      <a:pt x="77" y="95"/>
                      <a:pt x="77" y="78"/>
                    </a:cubicBezTo>
                    <a:close/>
                    <a:moveTo>
                      <a:pt x="71" y="2"/>
                    </a:moveTo>
                    <a:cubicBezTo>
                      <a:pt x="78" y="9"/>
                      <a:pt x="83" y="17"/>
                      <a:pt x="87" y="24"/>
                    </a:cubicBezTo>
                    <a:cubicBezTo>
                      <a:pt x="80" y="29"/>
                      <a:pt x="80" y="29"/>
                      <a:pt x="80" y="29"/>
                    </a:cubicBezTo>
                    <a:cubicBezTo>
                      <a:pt x="74" y="20"/>
                      <a:pt x="69" y="12"/>
                      <a:pt x="64" y="7"/>
                    </a:cubicBezTo>
                    <a:cubicBezTo>
                      <a:pt x="71" y="2"/>
                      <a:pt x="71" y="2"/>
                      <a:pt x="71" y="2"/>
                    </a:cubicBezTo>
                    <a:close/>
                    <a:moveTo>
                      <a:pt x="72" y="41"/>
                    </a:moveTo>
                    <a:cubicBezTo>
                      <a:pt x="72" y="71"/>
                      <a:pt x="72" y="71"/>
                      <a:pt x="72" y="71"/>
                    </a:cubicBezTo>
                    <a:cubicBezTo>
                      <a:pt x="115" y="71"/>
                      <a:pt x="115" y="71"/>
                      <a:pt x="115" y="71"/>
                    </a:cubicBezTo>
                    <a:cubicBezTo>
                      <a:pt x="115" y="41"/>
                      <a:pt x="115" y="41"/>
                      <a:pt x="115" y="41"/>
                    </a:cubicBezTo>
                    <a:cubicBezTo>
                      <a:pt x="72" y="41"/>
                      <a:pt x="72" y="41"/>
                      <a:pt x="72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17"/>
              <p:cNvSpPr>
                <a:spLocks noEditPoints="1"/>
              </p:cNvSpPr>
              <p:nvPr/>
            </p:nvSpPr>
            <p:spPr bwMode="auto">
              <a:xfrm>
                <a:off x="10039350" y="585788"/>
                <a:ext cx="273050" cy="282575"/>
              </a:xfrm>
              <a:custGeom>
                <a:avLst/>
                <a:gdLst>
                  <a:gd name="T0" fmla="*/ 48 w 128"/>
                  <a:gd name="T1" fmla="*/ 62 h 132"/>
                  <a:gd name="T2" fmla="*/ 17 w 128"/>
                  <a:gd name="T3" fmla="*/ 28 h 132"/>
                  <a:gd name="T4" fmla="*/ 8 w 128"/>
                  <a:gd name="T5" fmla="*/ 20 h 132"/>
                  <a:gd name="T6" fmla="*/ 43 w 128"/>
                  <a:gd name="T7" fmla="*/ 21 h 132"/>
                  <a:gd name="T8" fmla="*/ 34 w 128"/>
                  <a:gd name="T9" fmla="*/ 1 h 132"/>
                  <a:gd name="T10" fmla="*/ 44 w 128"/>
                  <a:gd name="T11" fmla="*/ 21 h 132"/>
                  <a:gd name="T12" fmla="*/ 86 w 128"/>
                  <a:gd name="T13" fmla="*/ 0 h 132"/>
                  <a:gd name="T14" fmla="*/ 98 w 128"/>
                  <a:gd name="T15" fmla="*/ 7 h 132"/>
                  <a:gd name="T16" fmla="*/ 91 w 128"/>
                  <a:gd name="T17" fmla="*/ 11 h 132"/>
                  <a:gd name="T18" fmla="*/ 84 w 128"/>
                  <a:gd name="T19" fmla="*/ 21 h 132"/>
                  <a:gd name="T20" fmla="*/ 120 w 128"/>
                  <a:gd name="T21" fmla="*/ 20 h 132"/>
                  <a:gd name="T22" fmla="*/ 111 w 128"/>
                  <a:gd name="T23" fmla="*/ 28 h 132"/>
                  <a:gd name="T24" fmla="*/ 81 w 128"/>
                  <a:gd name="T25" fmla="*/ 62 h 132"/>
                  <a:gd name="T26" fmla="*/ 128 w 128"/>
                  <a:gd name="T27" fmla="*/ 61 h 132"/>
                  <a:gd name="T28" fmla="*/ 119 w 128"/>
                  <a:gd name="T29" fmla="*/ 68 h 132"/>
                  <a:gd name="T30" fmla="*/ 0 w 128"/>
                  <a:gd name="T31" fmla="*/ 69 h 132"/>
                  <a:gd name="T32" fmla="*/ 8 w 128"/>
                  <a:gd name="T33" fmla="*/ 62 h 132"/>
                  <a:gd name="T34" fmla="*/ 23 w 128"/>
                  <a:gd name="T35" fmla="*/ 32 h 132"/>
                  <a:gd name="T36" fmla="*/ 38 w 128"/>
                  <a:gd name="T37" fmla="*/ 51 h 132"/>
                  <a:gd name="T38" fmla="*/ 16 w 128"/>
                  <a:gd name="T39" fmla="*/ 37 h 132"/>
                  <a:gd name="T40" fmla="*/ 24 w 128"/>
                  <a:gd name="T41" fmla="*/ 132 h 132"/>
                  <a:gd name="T42" fmla="*/ 25 w 128"/>
                  <a:gd name="T43" fmla="*/ 123 h 132"/>
                  <a:gd name="T44" fmla="*/ 24 w 128"/>
                  <a:gd name="T45" fmla="*/ 83 h 132"/>
                  <a:gd name="T46" fmla="*/ 34 w 128"/>
                  <a:gd name="T47" fmla="*/ 79 h 132"/>
                  <a:gd name="T48" fmla="*/ 105 w 128"/>
                  <a:gd name="T49" fmla="*/ 79 h 132"/>
                  <a:gd name="T50" fmla="*/ 104 w 128"/>
                  <a:gd name="T51" fmla="*/ 122 h 132"/>
                  <a:gd name="T52" fmla="*/ 95 w 128"/>
                  <a:gd name="T53" fmla="*/ 132 h 132"/>
                  <a:gd name="T54" fmla="*/ 32 w 128"/>
                  <a:gd name="T55" fmla="*/ 125 h 132"/>
                  <a:gd name="T56" fmla="*/ 33 w 128"/>
                  <a:gd name="T57" fmla="*/ 132 h 132"/>
                  <a:gd name="T58" fmla="*/ 33 w 128"/>
                  <a:gd name="T59" fmla="*/ 100 h 132"/>
                  <a:gd name="T60" fmla="*/ 96 w 128"/>
                  <a:gd name="T61" fmla="*/ 86 h 132"/>
                  <a:gd name="T62" fmla="*/ 33 w 128"/>
                  <a:gd name="T63" fmla="*/ 106 h 132"/>
                  <a:gd name="T64" fmla="*/ 96 w 128"/>
                  <a:gd name="T65" fmla="*/ 119 h 132"/>
                  <a:gd name="T66" fmla="*/ 33 w 128"/>
                  <a:gd name="T67" fmla="*/ 106 h 132"/>
                  <a:gd name="T68" fmla="*/ 55 w 128"/>
                  <a:gd name="T69" fmla="*/ 62 h 132"/>
                  <a:gd name="T70" fmla="*/ 73 w 128"/>
                  <a:gd name="T71" fmla="*/ 28 h 132"/>
                  <a:gd name="T72" fmla="*/ 89 w 128"/>
                  <a:gd name="T73" fmla="*/ 53 h 132"/>
                  <a:gd name="T74" fmla="*/ 112 w 128"/>
                  <a:gd name="T75" fmla="*/ 37 h 132"/>
                  <a:gd name="T76" fmla="*/ 111 w 128"/>
                  <a:gd name="T77" fmla="*/ 39 h 132"/>
                  <a:gd name="T78" fmla="*/ 96 w 128"/>
                  <a:gd name="T79" fmla="*/ 5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8" h="132">
                    <a:moveTo>
                      <a:pt x="8" y="62"/>
                    </a:moveTo>
                    <a:cubicBezTo>
                      <a:pt x="48" y="62"/>
                      <a:pt x="48" y="62"/>
                      <a:pt x="48" y="6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4" y="28"/>
                      <a:pt x="11" y="28"/>
                      <a:pt x="8" y="2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0" y="21"/>
                      <a:pt x="13" y="21"/>
                      <a:pt x="16" y="2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37" y="15"/>
                      <a:pt x="32" y="10"/>
                      <a:pt x="28" y="7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9" y="4"/>
                      <a:pt x="44" y="9"/>
                      <a:pt x="50" y="16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81" y="12"/>
                      <a:pt x="84" y="5"/>
                      <a:pt x="86" y="0"/>
                    </a:cubicBezTo>
                    <a:cubicBezTo>
                      <a:pt x="96" y="6"/>
                      <a:pt x="96" y="6"/>
                      <a:pt x="96" y="6"/>
                    </a:cubicBezTo>
                    <a:cubicBezTo>
                      <a:pt x="98" y="6"/>
                      <a:pt x="98" y="7"/>
                      <a:pt x="98" y="7"/>
                    </a:cubicBezTo>
                    <a:cubicBezTo>
                      <a:pt x="98" y="8"/>
                      <a:pt x="97" y="8"/>
                      <a:pt x="95" y="8"/>
                    </a:cubicBezTo>
                    <a:cubicBezTo>
                      <a:pt x="93" y="9"/>
                      <a:pt x="92" y="10"/>
                      <a:pt x="91" y="11"/>
                    </a:cubicBezTo>
                    <a:cubicBezTo>
                      <a:pt x="90" y="12"/>
                      <a:pt x="89" y="13"/>
                      <a:pt x="87" y="16"/>
                    </a:cubicBezTo>
                    <a:cubicBezTo>
                      <a:pt x="86" y="18"/>
                      <a:pt x="85" y="20"/>
                      <a:pt x="84" y="21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4" y="21"/>
                      <a:pt x="117" y="21"/>
                      <a:pt x="120" y="20"/>
                    </a:cubicBezTo>
                    <a:cubicBezTo>
                      <a:pt x="120" y="29"/>
                      <a:pt x="120" y="29"/>
                      <a:pt x="120" y="29"/>
                    </a:cubicBezTo>
                    <a:cubicBezTo>
                      <a:pt x="117" y="28"/>
                      <a:pt x="114" y="28"/>
                      <a:pt x="111" y="28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119" y="62"/>
                      <a:pt x="119" y="62"/>
                      <a:pt x="119" y="62"/>
                    </a:cubicBezTo>
                    <a:cubicBezTo>
                      <a:pt x="122" y="62"/>
                      <a:pt x="124" y="61"/>
                      <a:pt x="128" y="61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5" y="69"/>
                      <a:pt x="122" y="68"/>
                      <a:pt x="119" y="68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6" y="68"/>
                      <a:pt x="3" y="69"/>
                      <a:pt x="0" y="6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2" y="61"/>
                      <a:pt x="5" y="62"/>
                      <a:pt x="8" y="62"/>
                    </a:cubicBezTo>
                    <a:close/>
                    <a:moveTo>
                      <a:pt x="16" y="37"/>
                    </a:move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2"/>
                      <a:pt x="24" y="33"/>
                      <a:pt x="24" y="34"/>
                    </a:cubicBezTo>
                    <a:cubicBezTo>
                      <a:pt x="29" y="40"/>
                      <a:pt x="34" y="46"/>
                      <a:pt x="38" y="51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7" y="50"/>
                      <a:pt x="22" y="43"/>
                      <a:pt x="16" y="37"/>
                    </a:cubicBezTo>
                    <a:close/>
                    <a:moveTo>
                      <a:pt x="33" y="132"/>
                    </a:move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32"/>
                      <a:pt x="24" y="131"/>
                      <a:pt x="24" y="130"/>
                    </a:cubicBezTo>
                    <a:cubicBezTo>
                      <a:pt x="25" y="127"/>
                      <a:pt x="25" y="125"/>
                      <a:pt x="25" y="123"/>
                    </a:cubicBezTo>
                    <a:cubicBezTo>
                      <a:pt x="25" y="89"/>
                      <a:pt x="25" y="89"/>
                      <a:pt x="25" y="89"/>
                    </a:cubicBezTo>
                    <a:cubicBezTo>
                      <a:pt x="25" y="87"/>
                      <a:pt x="25" y="85"/>
                      <a:pt x="24" y="83"/>
                    </a:cubicBezTo>
                    <a:cubicBezTo>
                      <a:pt x="24" y="81"/>
                      <a:pt x="24" y="80"/>
                      <a:pt x="24" y="79"/>
                    </a:cubicBezTo>
                    <a:cubicBezTo>
                      <a:pt x="26" y="79"/>
                      <a:pt x="30" y="79"/>
                      <a:pt x="34" y="79"/>
                    </a:cubicBezTo>
                    <a:cubicBezTo>
                      <a:pt x="95" y="79"/>
                      <a:pt x="95" y="79"/>
                      <a:pt x="95" y="79"/>
                    </a:cubicBezTo>
                    <a:cubicBezTo>
                      <a:pt x="98" y="79"/>
                      <a:pt x="101" y="79"/>
                      <a:pt x="105" y="79"/>
                    </a:cubicBezTo>
                    <a:cubicBezTo>
                      <a:pt x="104" y="81"/>
                      <a:pt x="104" y="85"/>
                      <a:pt x="104" y="88"/>
                    </a:cubicBezTo>
                    <a:cubicBezTo>
                      <a:pt x="104" y="122"/>
                      <a:pt x="104" y="122"/>
                      <a:pt x="104" y="122"/>
                    </a:cubicBezTo>
                    <a:cubicBezTo>
                      <a:pt x="104" y="126"/>
                      <a:pt x="104" y="129"/>
                      <a:pt x="105" y="132"/>
                    </a:cubicBezTo>
                    <a:cubicBezTo>
                      <a:pt x="95" y="132"/>
                      <a:pt x="95" y="132"/>
                      <a:pt x="95" y="132"/>
                    </a:cubicBezTo>
                    <a:cubicBezTo>
                      <a:pt x="96" y="130"/>
                      <a:pt x="96" y="128"/>
                      <a:pt x="96" y="125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32" y="126"/>
                      <a:pt x="32" y="128"/>
                      <a:pt x="33" y="130"/>
                    </a:cubicBezTo>
                    <a:cubicBezTo>
                      <a:pt x="33" y="131"/>
                      <a:pt x="33" y="132"/>
                      <a:pt x="33" y="132"/>
                    </a:cubicBezTo>
                    <a:close/>
                    <a:moveTo>
                      <a:pt x="33" y="86"/>
                    </a:moveTo>
                    <a:cubicBezTo>
                      <a:pt x="33" y="100"/>
                      <a:pt x="33" y="100"/>
                      <a:pt x="33" y="100"/>
                    </a:cubicBezTo>
                    <a:cubicBezTo>
                      <a:pt x="96" y="100"/>
                      <a:pt x="96" y="100"/>
                      <a:pt x="96" y="100"/>
                    </a:cubicBezTo>
                    <a:cubicBezTo>
                      <a:pt x="96" y="86"/>
                      <a:pt x="96" y="86"/>
                      <a:pt x="96" y="86"/>
                    </a:cubicBezTo>
                    <a:cubicBezTo>
                      <a:pt x="33" y="86"/>
                      <a:pt x="33" y="86"/>
                      <a:pt x="33" y="86"/>
                    </a:cubicBezTo>
                    <a:close/>
                    <a:moveTo>
                      <a:pt x="33" y="106"/>
                    </a:moveTo>
                    <a:cubicBezTo>
                      <a:pt x="33" y="119"/>
                      <a:pt x="33" y="119"/>
                      <a:pt x="33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106"/>
                      <a:pt x="96" y="106"/>
                      <a:pt x="96" y="106"/>
                    </a:cubicBezTo>
                    <a:cubicBezTo>
                      <a:pt x="33" y="106"/>
                      <a:pt x="33" y="106"/>
                      <a:pt x="33" y="106"/>
                    </a:cubicBezTo>
                    <a:close/>
                    <a:moveTo>
                      <a:pt x="55" y="28"/>
                    </a:moveTo>
                    <a:cubicBezTo>
                      <a:pt x="55" y="62"/>
                      <a:pt x="55" y="62"/>
                      <a:pt x="55" y="62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55" y="28"/>
                      <a:pt x="55" y="28"/>
                      <a:pt x="55" y="28"/>
                    </a:cubicBezTo>
                    <a:close/>
                    <a:moveTo>
                      <a:pt x="89" y="53"/>
                    </a:moveTo>
                    <a:cubicBezTo>
                      <a:pt x="97" y="44"/>
                      <a:pt x="102" y="37"/>
                      <a:pt x="104" y="31"/>
                    </a:cubicBezTo>
                    <a:cubicBezTo>
                      <a:pt x="112" y="37"/>
                      <a:pt x="112" y="37"/>
                      <a:pt x="112" y="37"/>
                    </a:cubicBezTo>
                    <a:cubicBezTo>
                      <a:pt x="114" y="38"/>
                      <a:pt x="114" y="38"/>
                      <a:pt x="114" y="38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10" y="40"/>
                      <a:pt x="108" y="41"/>
                      <a:pt x="107" y="42"/>
                    </a:cubicBezTo>
                    <a:cubicBezTo>
                      <a:pt x="104" y="47"/>
                      <a:pt x="100" y="52"/>
                      <a:pt x="96" y="58"/>
                    </a:cubicBezTo>
                    <a:cubicBezTo>
                      <a:pt x="89" y="53"/>
                      <a:pt x="89" y="53"/>
                      <a:pt x="89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18"/>
              <p:cNvSpPr>
                <a:spLocks noEditPoints="1"/>
              </p:cNvSpPr>
              <p:nvPr/>
            </p:nvSpPr>
            <p:spPr bwMode="auto">
              <a:xfrm>
                <a:off x="10352088" y="615950"/>
                <a:ext cx="155575" cy="223838"/>
              </a:xfrm>
              <a:custGeom>
                <a:avLst/>
                <a:gdLst>
                  <a:gd name="T0" fmla="*/ 10 w 73"/>
                  <a:gd name="T1" fmla="*/ 105 h 105"/>
                  <a:gd name="T2" fmla="*/ 0 w 73"/>
                  <a:gd name="T3" fmla="*/ 105 h 105"/>
                  <a:gd name="T4" fmla="*/ 0 w 73"/>
                  <a:gd name="T5" fmla="*/ 0 h 105"/>
                  <a:gd name="T6" fmla="*/ 38 w 73"/>
                  <a:gd name="T7" fmla="*/ 0 h 105"/>
                  <a:gd name="T8" fmla="*/ 72 w 73"/>
                  <a:gd name="T9" fmla="*/ 29 h 105"/>
                  <a:gd name="T10" fmla="*/ 33 w 73"/>
                  <a:gd name="T11" fmla="*/ 59 h 105"/>
                  <a:gd name="T12" fmla="*/ 10 w 73"/>
                  <a:gd name="T13" fmla="*/ 59 h 105"/>
                  <a:gd name="T14" fmla="*/ 10 w 73"/>
                  <a:gd name="T15" fmla="*/ 105 h 105"/>
                  <a:gd name="T16" fmla="*/ 10 w 73"/>
                  <a:gd name="T17" fmla="*/ 50 h 105"/>
                  <a:gd name="T18" fmla="*/ 33 w 73"/>
                  <a:gd name="T19" fmla="*/ 50 h 105"/>
                  <a:gd name="T20" fmla="*/ 63 w 73"/>
                  <a:gd name="T21" fmla="*/ 29 h 105"/>
                  <a:gd name="T22" fmla="*/ 36 w 73"/>
                  <a:gd name="T23" fmla="*/ 9 h 105"/>
                  <a:gd name="T24" fmla="*/ 10 w 73"/>
                  <a:gd name="T25" fmla="*/ 9 h 105"/>
                  <a:gd name="T26" fmla="*/ 10 w 73"/>
                  <a:gd name="T27" fmla="*/ 5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105">
                    <a:moveTo>
                      <a:pt x="10" y="105"/>
                    </a:moveTo>
                    <a:cubicBezTo>
                      <a:pt x="0" y="105"/>
                      <a:pt x="0" y="105"/>
                      <a:pt x="0" y="10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62" y="0"/>
                      <a:pt x="73" y="10"/>
                      <a:pt x="72" y="29"/>
                    </a:cubicBezTo>
                    <a:cubicBezTo>
                      <a:pt x="72" y="49"/>
                      <a:pt x="59" y="59"/>
                      <a:pt x="33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105"/>
                      <a:pt x="10" y="105"/>
                      <a:pt x="10" y="105"/>
                    </a:cubicBezTo>
                    <a:close/>
                    <a:moveTo>
                      <a:pt x="10" y="50"/>
                    </a:moveTo>
                    <a:cubicBezTo>
                      <a:pt x="33" y="50"/>
                      <a:pt x="33" y="50"/>
                      <a:pt x="33" y="50"/>
                    </a:cubicBezTo>
                    <a:cubicBezTo>
                      <a:pt x="53" y="51"/>
                      <a:pt x="64" y="44"/>
                      <a:pt x="63" y="29"/>
                    </a:cubicBezTo>
                    <a:cubicBezTo>
                      <a:pt x="63" y="15"/>
                      <a:pt x="54" y="9"/>
                      <a:pt x="36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50"/>
                      <a:pt x="10" y="50"/>
                      <a:pt x="10" y="5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9"/>
              <p:cNvSpPr>
                <a:spLocks noEditPoints="1"/>
              </p:cNvSpPr>
              <p:nvPr/>
            </p:nvSpPr>
            <p:spPr bwMode="auto">
              <a:xfrm>
                <a:off x="10542588" y="615950"/>
                <a:ext cx="153987" cy="223838"/>
              </a:xfrm>
              <a:custGeom>
                <a:avLst/>
                <a:gdLst>
                  <a:gd name="T0" fmla="*/ 9 w 72"/>
                  <a:gd name="T1" fmla="*/ 105 h 105"/>
                  <a:gd name="T2" fmla="*/ 0 w 72"/>
                  <a:gd name="T3" fmla="*/ 105 h 105"/>
                  <a:gd name="T4" fmla="*/ 0 w 72"/>
                  <a:gd name="T5" fmla="*/ 0 h 105"/>
                  <a:gd name="T6" fmla="*/ 38 w 72"/>
                  <a:gd name="T7" fmla="*/ 0 h 105"/>
                  <a:gd name="T8" fmla="*/ 72 w 72"/>
                  <a:gd name="T9" fmla="*/ 29 h 105"/>
                  <a:gd name="T10" fmla="*/ 32 w 72"/>
                  <a:gd name="T11" fmla="*/ 59 h 105"/>
                  <a:gd name="T12" fmla="*/ 9 w 72"/>
                  <a:gd name="T13" fmla="*/ 59 h 105"/>
                  <a:gd name="T14" fmla="*/ 9 w 72"/>
                  <a:gd name="T15" fmla="*/ 105 h 105"/>
                  <a:gd name="T16" fmla="*/ 9 w 72"/>
                  <a:gd name="T17" fmla="*/ 50 h 105"/>
                  <a:gd name="T18" fmla="*/ 32 w 72"/>
                  <a:gd name="T19" fmla="*/ 50 h 105"/>
                  <a:gd name="T20" fmla="*/ 62 w 72"/>
                  <a:gd name="T21" fmla="*/ 29 h 105"/>
                  <a:gd name="T22" fmla="*/ 35 w 72"/>
                  <a:gd name="T23" fmla="*/ 9 h 105"/>
                  <a:gd name="T24" fmla="*/ 9 w 72"/>
                  <a:gd name="T25" fmla="*/ 9 h 105"/>
                  <a:gd name="T26" fmla="*/ 9 w 72"/>
                  <a:gd name="T27" fmla="*/ 5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105">
                    <a:moveTo>
                      <a:pt x="9" y="105"/>
                    </a:moveTo>
                    <a:cubicBezTo>
                      <a:pt x="0" y="105"/>
                      <a:pt x="0" y="105"/>
                      <a:pt x="0" y="10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61" y="0"/>
                      <a:pt x="72" y="10"/>
                      <a:pt x="72" y="29"/>
                    </a:cubicBezTo>
                    <a:cubicBezTo>
                      <a:pt x="71" y="49"/>
                      <a:pt x="58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105"/>
                      <a:pt x="9" y="105"/>
                      <a:pt x="9" y="105"/>
                    </a:cubicBezTo>
                    <a:close/>
                    <a:moveTo>
                      <a:pt x="9" y="50"/>
                    </a:moveTo>
                    <a:cubicBezTo>
                      <a:pt x="32" y="50"/>
                      <a:pt x="32" y="50"/>
                      <a:pt x="32" y="50"/>
                    </a:cubicBezTo>
                    <a:cubicBezTo>
                      <a:pt x="53" y="51"/>
                      <a:pt x="63" y="44"/>
                      <a:pt x="62" y="29"/>
                    </a:cubicBezTo>
                    <a:cubicBezTo>
                      <a:pt x="62" y="15"/>
                      <a:pt x="53" y="9"/>
                      <a:pt x="35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0"/>
                      <a:pt x="9" y="50"/>
                      <a:pt x="9" y="5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20"/>
              <p:cNvSpPr>
                <a:spLocks/>
              </p:cNvSpPr>
              <p:nvPr/>
            </p:nvSpPr>
            <p:spPr bwMode="auto">
              <a:xfrm>
                <a:off x="10710863" y="615950"/>
                <a:ext cx="161925" cy="223838"/>
              </a:xfrm>
              <a:custGeom>
                <a:avLst/>
                <a:gdLst>
                  <a:gd name="T0" fmla="*/ 0 w 102"/>
                  <a:gd name="T1" fmla="*/ 12 h 141"/>
                  <a:gd name="T2" fmla="*/ 0 w 102"/>
                  <a:gd name="T3" fmla="*/ 0 h 141"/>
                  <a:gd name="T4" fmla="*/ 102 w 102"/>
                  <a:gd name="T5" fmla="*/ 0 h 141"/>
                  <a:gd name="T6" fmla="*/ 102 w 102"/>
                  <a:gd name="T7" fmla="*/ 12 h 141"/>
                  <a:gd name="T8" fmla="*/ 58 w 102"/>
                  <a:gd name="T9" fmla="*/ 12 h 141"/>
                  <a:gd name="T10" fmla="*/ 58 w 102"/>
                  <a:gd name="T11" fmla="*/ 141 h 141"/>
                  <a:gd name="T12" fmla="*/ 44 w 102"/>
                  <a:gd name="T13" fmla="*/ 141 h 141"/>
                  <a:gd name="T14" fmla="*/ 44 w 102"/>
                  <a:gd name="T15" fmla="*/ 12 h 141"/>
                  <a:gd name="T16" fmla="*/ 0 w 102"/>
                  <a:gd name="T17" fmla="*/ 12 h 141"/>
                  <a:gd name="T18" fmla="*/ 0 w 102"/>
                  <a:gd name="T19" fmla="*/ 1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141">
                    <a:moveTo>
                      <a:pt x="0" y="12"/>
                    </a:moveTo>
                    <a:lnTo>
                      <a:pt x="0" y="0"/>
                    </a:lnTo>
                    <a:lnTo>
                      <a:pt x="102" y="0"/>
                    </a:lnTo>
                    <a:lnTo>
                      <a:pt x="102" y="12"/>
                    </a:lnTo>
                    <a:lnTo>
                      <a:pt x="58" y="12"/>
                    </a:lnTo>
                    <a:lnTo>
                      <a:pt x="58" y="141"/>
                    </a:lnTo>
                    <a:lnTo>
                      <a:pt x="44" y="141"/>
                    </a:lnTo>
                    <a:lnTo>
                      <a:pt x="44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Freeform 21"/>
            <p:cNvSpPr>
              <a:spLocks/>
            </p:cNvSpPr>
            <p:nvPr/>
          </p:nvSpPr>
          <p:spPr bwMode="auto">
            <a:xfrm>
              <a:off x="6500826" y="4216400"/>
              <a:ext cx="257175" cy="470022"/>
            </a:xfrm>
            <a:custGeom>
              <a:avLst/>
              <a:gdLst>
                <a:gd name="T0" fmla="*/ 0 w 162"/>
                <a:gd name="T1" fmla="*/ 0 h 298"/>
                <a:gd name="T2" fmla="*/ 0 w 162"/>
                <a:gd name="T3" fmla="*/ 298 h 298"/>
                <a:gd name="T4" fmla="*/ 162 w 162"/>
                <a:gd name="T5" fmla="*/ 0 h 298"/>
                <a:gd name="T6" fmla="*/ 0 w 162"/>
                <a:gd name="T7" fmla="*/ 0 h 298"/>
                <a:gd name="T8" fmla="*/ 0 w 162"/>
                <a:gd name="T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298">
                  <a:moveTo>
                    <a:pt x="0" y="0"/>
                  </a:moveTo>
                  <a:lnTo>
                    <a:pt x="0" y="298"/>
                  </a:lnTo>
                  <a:lnTo>
                    <a:pt x="16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22"/>
            <p:cNvSpPr>
              <a:spLocks/>
            </p:cNvSpPr>
            <p:nvPr/>
          </p:nvSpPr>
          <p:spPr bwMode="auto">
            <a:xfrm>
              <a:off x="6615126" y="4251099"/>
              <a:ext cx="366712" cy="435323"/>
            </a:xfrm>
            <a:custGeom>
              <a:avLst/>
              <a:gdLst>
                <a:gd name="T0" fmla="*/ 135 w 231"/>
                <a:gd name="T1" fmla="*/ 0 h 276"/>
                <a:gd name="T2" fmla="*/ 90 w 231"/>
                <a:gd name="T3" fmla="*/ 80 h 276"/>
                <a:gd name="T4" fmla="*/ 126 w 231"/>
                <a:gd name="T5" fmla="*/ 131 h 276"/>
                <a:gd name="T6" fmla="*/ 52 w 231"/>
                <a:gd name="T7" fmla="*/ 153 h 276"/>
                <a:gd name="T8" fmla="*/ 0 w 231"/>
                <a:gd name="T9" fmla="*/ 247 h 276"/>
                <a:gd name="T10" fmla="*/ 102 w 231"/>
                <a:gd name="T11" fmla="*/ 209 h 276"/>
                <a:gd name="T12" fmla="*/ 149 w 231"/>
                <a:gd name="T13" fmla="*/ 276 h 276"/>
                <a:gd name="T14" fmla="*/ 141 w 231"/>
                <a:gd name="T15" fmla="*/ 197 h 276"/>
                <a:gd name="T16" fmla="*/ 231 w 231"/>
                <a:gd name="T17" fmla="*/ 166 h 276"/>
                <a:gd name="T18" fmla="*/ 135 w 231"/>
                <a:gd name="T19" fmla="*/ 0 h 276"/>
                <a:gd name="T20" fmla="*/ 135 w 231"/>
                <a:gd name="T2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1" h="276">
                  <a:moveTo>
                    <a:pt x="135" y="0"/>
                  </a:moveTo>
                  <a:lnTo>
                    <a:pt x="90" y="80"/>
                  </a:lnTo>
                  <a:lnTo>
                    <a:pt x="126" y="131"/>
                  </a:lnTo>
                  <a:lnTo>
                    <a:pt x="52" y="153"/>
                  </a:lnTo>
                  <a:lnTo>
                    <a:pt x="0" y="247"/>
                  </a:lnTo>
                  <a:lnTo>
                    <a:pt x="102" y="209"/>
                  </a:lnTo>
                  <a:lnTo>
                    <a:pt x="149" y="276"/>
                  </a:lnTo>
                  <a:lnTo>
                    <a:pt x="141" y="197"/>
                  </a:lnTo>
                  <a:lnTo>
                    <a:pt x="231" y="166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5827555" y="5162460"/>
            <a:ext cx="332494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itchFamily="2" charset="-122"/>
                <a:ea typeface="华文新魏" pitchFamily="2" charset="-122"/>
                <a:cs typeface="Arial" pitchFamily="34" charset="0"/>
              </a:rPr>
              <a:t>中国医学科学院图书馆 周琴</a:t>
            </a:r>
            <a:endParaRPr lang="en-US" alt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华文新魏" pitchFamily="2" charset="-122"/>
              <a:ea typeface="华文新魏" pitchFamily="2" charset="-122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itchFamily="2" charset="-122"/>
                <a:ea typeface="华文新魏" pitchFamily="2" charset="-122"/>
                <a:cs typeface="Arial" pitchFamily="34" charset="0"/>
              </a:rPr>
              <a:t>北京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itchFamily="2" charset="-122"/>
                <a:ea typeface="华文新魏" pitchFamily="2" charset="-122"/>
                <a:cs typeface="Arial" pitchFamily="34" charset="0"/>
              </a:rPr>
              <a:t>.2016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itchFamily="2" charset="-122"/>
                <a:ea typeface="华文新魏" pitchFamily="2" charset="-122"/>
                <a:cs typeface="Arial" pitchFamily="34" charset="0"/>
              </a:rPr>
              <a:t>年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itchFamily="2" charset="-122"/>
                <a:ea typeface="华文新魏" pitchFamily="2" charset="-122"/>
                <a:cs typeface="Arial" pitchFamily="34" charset="0"/>
              </a:rPr>
              <a:t>3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itchFamily="2" charset="-122"/>
                <a:ea typeface="华文新魏" pitchFamily="2" charset="-122"/>
                <a:cs typeface="Arial" pitchFamily="34" charset="0"/>
              </a:rPr>
              <a:t>月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华文新魏" pitchFamily="2" charset="-122"/>
              <a:ea typeface="华文新魏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47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 descr="http://img5.iqilu.com/c/u/2015/0326/14273662115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8" y="1340768"/>
            <a:ext cx="3285184" cy="420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598" y="864227"/>
            <a:ext cx="4714850" cy="2596249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17032"/>
            <a:ext cx="4744884" cy="288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835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3131841" y="2000410"/>
            <a:ext cx="3775393" cy="25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00"/>
              </a:lnSpc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如何查找电子书和教材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3131841" y="3277042"/>
            <a:ext cx="3775393" cy="25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00"/>
              </a:lnSpc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筛选和利用图书的技巧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3131841" y="4570377"/>
            <a:ext cx="4134465" cy="25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00"/>
              </a:lnSpc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图书馆各学科权威电子书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71406" y="69777"/>
            <a:ext cx="2786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32948" y="1627691"/>
            <a:ext cx="1821392" cy="1357709"/>
            <a:chOff x="1107534" y="1500178"/>
            <a:chExt cx="1821392" cy="1131424"/>
          </a:xfrm>
        </p:grpSpPr>
        <p:grpSp>
          <p:nvGrpSpPr>
            <p:cNvPr id="35" name="组合 34"/>
            <p:cNvGrpSpPr/>
            <p:nvPr/>
          </p:nvGrpSpPr>
          <p:grpSpPr>
            <a:xfrm>
              <a:off x="1107534" y="1500178"/>
              <a:ext cx="1820518" cy="1131424"/>
              <a:chOff x="237611" y="4077072"/>
              <a:chExt cx="2013626" cy="1501725"/>
            </a:xfrm>
          </p:grpSpPr>
          <p:sp>
            <p:nvSpPr>
              <p:cNvPr id="36" name="任意多边形 35"/>
              <p:cNvSpPr/>
              <p:nvPr/>
            </p:nvSpPr>
            <p:spPr>
              <a:xfrm>
                <a:off x="237611" y="4080736"/>
                <a:ext cx="2013626" cy="1498061"/>
              </a:xfrm>
              <a:custGeom>
                <a:avLst/>
                <a:gdLst>
                  <a:gd name="connsiteX0" fmla="*/ 632298 w 1556426"/>
                  <a:gd name="connsiteY0" fmla="*/ 0 h 2052536"/>
                  <a:gd name="connsiteX1" fmla="*/ 1556426 w 1556426"/>
                  <a:gd name="connsiteY1" fmla="*/ 904672 h 2052536"/>
                  <a:gd name="connsiteX2" fmla="*/ 0 w 1556426"/>
                  <a:gd name="connsiteY2" fmla="*/ 2052536 h 2052536"/>
                  <a:gd name="connsiteX3" fmla="*/ 632298 w 1556426"/>
                  <a:gd name="connsiteY3" fmla="*/ 0 h 2052536"/>
                  <a:gd name="connsiteX0" fmla="*/ 924128 w 1848256"/>
                  <a:gd name="connsiteY0" fmla="*/ 0 h 1789890"/>
                  <a:gd name="connsiteX1" fmla="*/ 1848256 w 1848256"/>
                  <a:gd name="connsiteY1" fmla="*/ 904672 h 1789890"/>
                  <a:gd name="connsiteX2" fmla="*/ 0 w 1848256"/>
                  <a:gd name="connsiteY2" fmla="*/ 1789890 h 1789890"/>
                  <a:gd name="connsiteX3" fmla="*/ 924128 w 1848256"/>
                  <a:gd name="connsiteY3" fmla="*/ 0 h 1789890"/>
                  <a:gd name="connsiteX0" fmla="*/ 1089498 w 2013626"/>
                  <a:gd name="connsiteY0" fmla="*/ 0 h 1498061"/>
                  <a:gd name="connsiteX1" fmla="*/ 2013626 w 2013626"/>
                  <a:gd name="connsiteY1" fmla="*/ 904672 h 1498061"/>
                  <a:gd name="connsiteX2" fmla="*/ 0 w 2013626"/>
                  <a:gd name="connsiteY2" fmla="*/ 1498061 h 1498061"/>
                  <a:gd name="connsiteX3" fmla="*/ 1089498 w 2013626"/>
                  <a:gd name="connsiteY3" fmla="*/ 0 h 149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3626" h="1498061">
                    <a:moveTo>
                      <a:pt x="1089498" y="0"/>
                    </a:moveTo>
                    <a:lnTo>
                      <a:pt x="2013626" y="904672"/>
                    </a:lnTo>
                    <a:lnTo>
                      <a:pt x="0" y="1498061"/>
                    </a:lnTo>
                    <a:lnTo>
                      <a:pt x="1089498" y="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0"/>
                      <a:lumMod val="88000"/>
                      <a:lumOff val="12000"/>
                    </a:schemeClr>
                  </a:gs>
                  <a:gs pos="0">
                    <a:schemeClr val="bg1">
                      <a:lumMod val="9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331640" y="4077072"/>
                <a:ext cx="915687" cy="915687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31" name="TextBox 6"/>
            <p:cNvSpPr txBox="1"/>
            <p:nvPr/>
          </p:nvSpPr>
          <p:spPr>
            <a:xfrm>
              <a:off x="2096647" y="1552838"/>
              <a:ext cx="832279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01</a:t>
              </a:r>
            </a:p>
            <a:p>
              <a:pPr algn="ctr"/>
              <a:r>
                <a:rPr lang="en-US" altLang="zh-CN" sz="900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The first part</a:t>
              </a:r>
              <a:endParaRPr lang="zh-CN" altLang="en-US" sz="4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75646" y="2992630"/>
            <a:ext cx="1892830" cy="1357709"/>
            <a:chOff x="1107534" y="1500178"/>
            <a:chExt cx="1892830" cy="1131424"/>
          </a:xfrm>
        </p:grpSpPr>
        <p:grpSp>
          <p:nvGrpSpPr>
            <p:cNvPr id="40" name="组合 39"/>
            <p:cNvGrpSpPr/>
            <p:nvPr/>
          </p:nvGrpSpPr>
          <p:grpSpPr>
            <a:xfrm>
              <a:off x="1107534" y="1500178"/>
              <a:ext cx="1820518" cy="1131424"/>
              <a:chOff x="237611" y="4077072"/>
              <a:chExt cx="2013626" cy="1501725"/>
            </a:xfrm>
          </p:grpSpPr>
          <p:sp>
            <p:nvSpPr>
              <p:cNvPr id="42" name="任意多边形 41"/>
              <p:cNvSpPr/>
              <p:nvPr/>
            </p:nvSpPr>
            <p:spPr>
              <a:xfrm>
                <a:off x="237611" y="4080736"/>
                <a:ext cx="2013626" cy="1498061"/>
              </a:xfrm>
              <a:custGeom>
                <a:avLst/>
                <a:gdLst>
                  <a:gd name="connsiteX0" fmla="*/ 632298 w 1556426"/>
                  <a:gd name="connsiteY0" fmla="*/ 0 h 2052536"/>
                  <a:gd name="connsiteX1" fmla="*/ 1556426 w 1556426"/>
                  <a:gd name="connsiteY1" fmla="*/ 904672 h 2052536"/>
                  <a:gd name="connsiteX2" fmla="*/ 0 w 1556426"/>
                  <a:gd name="connsiteY2" fmla="*/ 2052536 h 2052536"/>
                  <a:gd name="connsiteX3" fmla="*/ 632298 w 1556426"/>
                  <a:gd name="connsiteY3" fmla="*/ 0 h 2052536"/>
                  <a:gd name="connsiteX0" fmla="*/ 924128 w 1848256"/>
                  <a:gd name="connsiteY0" fmla="*/ 0 h 1789890"/>
                  <a:gd name="connsiteX1" fmla="*/ 1848256 w 1848256"/>
                  <a:gd name="connsiteY1" fmla="*/ 904672 h 1789890"/>
                  <a:gd name="connsiteX2" fmla="*/ 0 w 1848256"/>
                  <a:gd name="connsiteY2" fmla="*/ 1789890 h 1789890"/>
                  <a:gd name="connsiteX3" fmla="*/ 924128 w 1848256"/>
                  <a:gd name="connsiteY3" fmla="*/ 0 h 1789890"/>
                  <a:gd name="connsiteX0" fmla="*/ 1089498 w 2013626"/>
                  <a:gd name="connsiteY0" fmla="*/ 0 h 1498061"/>
                  <a:gd name="connsiteX1" fmla="*/ 2013626 w 2013626"/>
                  <a:gd name="connsiteY1" fmla="*/ 904672 h 1498061"/>
                  <a:gd name="connsiteX2" fmla="*/ 0 w 2013626"/>
                  <a:gd name="connsiteY2" fmla="*/ 1498061 h 1498061"/>
                  <a:gd name="connsiteX3" fmla="*/ 1089498 w 2013626"/>
                  <a:gd name="connsiteY3" fmla="*/ 0 h 149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3626" h="1498061">
                    <a:moveTo>
                      <a:pt x="1089498" y="0"/>
                    </a:moveTo>
                    <a:lnTo>
                      <a:pt x="2013626" y="904672"/>
                    </a:lnTo>
                    <a:lnTo>
                      <a:pt x="0" y="1498061"/>
                    </a:lnTo>
                    <a:lnTo>
                      <a:pt x="1089498" y="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0"/>
                      <a:lumMod val="88000"/>
                      <a:lumOff val="12000"/>
                    </a:schemeClr>
                  </a:gs>
                  <a:gs pos="0">
                    <a:schemeClr val="bg1">
                      <a:lumMod val="9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331640" y="4077072"/>
                <a:ext cx="915687" cy="915687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41" name="TextBox 6"/>
            <p:cNvSpPr txBox="1"/>
            <p:nvPr/>
          </p:nvSpPr>
          <p:spPr>
            <a:xfrm>
              <a:off x="1982137" y="1552838"/>
              <a:ext cx="1018227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02</a:t>
              </a:r>
            </a:p>
            <a:p>
              <a:pPr algn="ctr"/>
              <a:r>
                <a:rPr lang="en-US" altLang="zh-CN" sz="900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The second part</a:t>
              </a:r>
              <a:endParaRPr lang="zh-CN" altLang="en-US" sz="4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2158" y="4285964"/>
            <a:ext cx="1859864" cy="1357709"/>
            <a:chOff x="1107534" y="1500178"/>
            <a:chExt cx="1859864" cy="1131424"/>
          </a:xfrm>
        </p:grpSpPr>
        <p:grpSp>
          <p:nvGrpSpPr>
            <p:cNvPr id="45" name="组合 44"/>
            <p:cNvGrpSpPr/>
            <p:nvPr/>
          </p:nvGrpSpPr>
          <p:grpSpPr>
            <a:xfrm>
              <a:off x="1107534" y="1500178"/>
              <a:ext cx="1820518" cy="1131424"/>
              <a:chOff x="237611" y="4077072"/>
              <a:chExt cx="2013626" cy="1501725"/>
            </a:xfrm>
          </p:grpSpPr>
          <p:sp>
            <p:nvSpPr>
              <p:cNvPr id="47" name="任意多边形 46"/>
              <p:cNvSpPr/>
              <p:nvPr/>
            </p:nvSpPr>
            <p:spPr>
              <a:xfrm>
                <a:off x="237611" y="4080736"/>
                <a:ext cx="2013626" cy="1498061"/>
              </a:xfrm>
              <a:custGeom>
                <a:avLst/>
                <a:gdLst>
                  <a:gd name="connsiteX0" fmla="*/ 632298 w 1556426"/>
                  <a:gd name="connsiteY0" fmla="*/ 0 h 2052536"/>
                  <a:gd name="connsiteX1" fmla="*/ 1556426 w 1556426"/>
                  <a:gd name="connsiteY1" fmla="*/ 904672 h 2052536"/>
                  <a:gd name="connsiteX2" fmla="*/ 0 w 1556426"/>
                  <a:gd name="connsiteY2" fmla="*/ 2052536 h 2052536"/>
                  <a:gd name="connsiteX3" fmla="*/ 632298 w 1556426"/>
                  <a:gd name="connsiteY3" fmla="*/ 0 h 2052536"/>
                  <a:gd name="connsiteX0" fmla="*/ 924128 w 1848256"/>
                  <a:gd name="connsiteY0" fmla="*/ 0 h 1789890"/>
                  <a:gd name="connsiteX1" fmla="*/ 1848256 w 1848256"/>
                  <a:gd name="connsiteY1" fmla="*/ 904672 h 1789890"/>
                  <a:gd name="connsiteX2" fmla="*/ 0 w 1848256"/>
                  <a:gd name="connsiteY2" fmla="*/ 1789890 h 1789890"/>
                  <a:gd name="connsiteX3" fmla="*/ 924128 w 1848256"/>
                  <a:gd name="connsiteY3" fmla="*/ 0 h 1789890"/>
                  <a:gd name="connsiteX0" fmla="*/ 1089498 w 2013626"/>
                  <a:gd name="connsiteY0" fmla="*/ 0 h 1498061"/>
                  <a:gd name="connsiteX1" fmla="*/ 2013626 w 2013626"/>
                  <a:gd name="connsiteY1" fmla="*/ 904672 h 1498061"/>
                  <a:gd name="connsiteX2" fmla="*/ 0 w 2013626"/>
                  <a:gd name="connsiteY2" fmla="*/ 1498061 h 1498061"/>
                  <a:gd name="connsiteX3" fmla="*/ 1089498 w 2013626"/>
                  <a:gd name="connsiteY3" fmla="*/ 0 h 1498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3626" h="1498061">
                    <a:moveTo>
                      <a:pt x="1089498" y="0"/>
                    </a:moveTo>
                    <a:lnTo>
                      <a:pt x="2013626" y="904672"/>
                    </a:lnTo>
                    <a:lnTo>
                      <a:pt x="0" y="1498061"/>
                    </a:lnTo>
                    <a:lnTo>
                      <a:pt x="1089498" y="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0"/>
                      <a:lumMod val="88000"/>
                      <a:lumOff val="12000"/>
                    </a:schemeClr>
                  </a:gs>
                  <a:gs pos="0">
                    <a:schemeClr val="bg1">
                      <a:lumMod val="9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331640" y="4077072"/>
                <a:ext cx="915687" cy="915687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46" name="TextBox 6"/>
            <p:cNvSpPr txBox="1"/>
            <p:nvPr/>
          </p:nvSpPr>
          <p:spPr>
            <a:xfrm>
              <a:off x="2096647" y="1552838"/>
              <a:ext cx="870751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03</a:t>
              </a:r>
            </a:p>
            <a:p>
              <a:pPr algn="ctr"/>
              <a:r>
                <a:rPr lang="en-US" altLang="zh-CN" sz="900" dirty="0" smtClean="0">
                  <a:solidFill>
                    <a:schemeClr val="bg1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The third part</a:t>
              </a:r>
              <a:endParaRPr lang="zh-CN" altLang="en-US" sz="4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8215338" y="131783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01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06" y="784966"/>
            <a:ext cx="9154906" cy="17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07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图书馆</a:t>
            </a:r>
            <a:r>
              <a:rPr lang="zh-CN" altLang="en-US" dirty="0" smtClean="0"/>
              <a:t>电子书数据库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971600" y="1340768"/>
            <a:ext cx="2520280" cy="101510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中文电子书</a:t>
            </a:r>
            <a:endParaRPr lang="en-US" altLang="zh-CN" dirty="0" smtClean="0">
              <a:latin typeface="华文新魏" pitchFamily="2" charset="-122"/>
              <a:ea typeface="华文新魏" pitchFamily="2" charset="-122"/>
            </a:endParaRPr>
          </a:p>
          <a:p>
            <a:pPr algn="ctr"/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230000+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64088" y="1340768"/>
            <a:ext cx="1944216" cy="101510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外文电子书</a:t>
            </a:r>
            <a:endParaRPr lang="en-US" altLang="zh-CN" dirty="0" smtClean="0">
              <a:latin typeface="华文新魏" pitchFamily="2" charset="-122"/>
              <a:ea typeface="华文新魏" pitchFamily="2" charset="-122"/>
            </a:endParaRPr>
          </a:p>
          <a:p>
            <a:pPr algn="ctr"/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10000+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9552" y="2693112"/>
            <a:ext cx="3600400" cy="3672650"/>
            <a:chOff x="6077945" y="1467262"/>
            <a:chExt cx="2071645" cy="2363572"/>
          </a:xfrm>
        </p:grpSpPr>
        <p:sp>
          <p:nvSpPr>
            <p:cNvPr id="7" name="TextBox 6"/>
            <p:cNvSpPr txBox="1"/>
            <p:nvPr/>
          </p:nvSpPr>
          <p:spPr>
            <a:xfrm>
              <a:off x="6077945" y="1559187"/>
              <a:ext cx="2071645" cy="2271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zh-CN" altLang="en-US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人卫出版社临床医学知识库（</a:t>
              </a:r>
              <a:r>
                <a:rPr lang="en-US" altLang="zh-CN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3900+</a:t>
              </a:r>
              <a:r>
                <a:rPr lang="zh-CN" altLang="en-US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r>
                <a:rPr lang="en-US" altLang="zh-CN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New!</a:t>
              </a: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科学</a:t>
              </a:r>
              <a:r>
                <a:rPr lang="zh-CN" altLang="en-US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文库电子书（</a:t>
              </a:r>
              <a:r>
                <a:rPr lang="en-US" altLang="zh-CN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16000</a:t>
              </a:r>
              <a:r>
                <a:rPr lang="en-US" altLang="zh-CN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+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r>
                <a:rPr lang="en-US" altLang="zh-CN" sz="1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New!</a:t>
              </a:r>
              <a:endParaRPr lang="en-US" altLang="zh-CN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北大方正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电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子书（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万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Apabi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年鉴（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70+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Apabi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工具书（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220+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超星数字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图书馆（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12000+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ts val="1300"/>
                </a:lnSpc>
              </a:pP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ts val="1300"/>
                </a:lnSpc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077945" y="1467262"/>
              <a:ext cx="1992483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4427984" y="2637520"/>
            <a:ext cx="4504099" cy="3349918"/>
            <a:chOff x="6157107" y="1473792"/>
            <a:chExt cx="2203887" cy="1781240"/>
          </a:xfrm>
        </p:grpSpPr>
        <p:sp>
          <p:nvSpPr>
            <p:cNvPr id="10" name="TextBox 9"/>
            <p:cNvSpPr txBox="1"/>
            <p:nvPr/>
          </p:nvSpPr>
          <p:spPr>
            <a:xfrm>
              <a:off x="6289349" y="1555428"/>
              <a:ext cx="2071645" cy="1699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McGraw-Hill Access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系列教学数据库（</a:t>
              </a:r>
              <a:r>
                <a:rPr lang="en-US" altLang="zh-CN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310+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r>
                <a:rPr lang="en-US" altLang="zh-CN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 </a:t>
              </a:r>
              <a:r>
                <a:rPr lang="en-US" altLang="zh-CN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New!</a:t>
              </a: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ClinicalKey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1100</a:t>
              </a:r>
              <a:r>
                <a:rPr lang="en-US" altLang="zh-CN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+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rgbClr val="FF00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>
                  <a:solidFill>
                    <a:srgbClr val="FF0000"/>
                  </a:solidFill>
                </a:rPr>
                <a:t>Ebook</a:t>
              </a:r>
              <a:r>
                <a:rPr lang="en-US" altLang="zh-CN" sz="1400" dirty="0">
                  <a:solidFill>
                    <a:srgbClr val="FF0000"/>
                  </a:solidFill>
                </a:rPr>
                <a:t> </a:t>
              </a:r>
              <a:r>
                <a:rPr lang="en-US" altLang="zh-CN" sz="1400" dirty="0" smtClean="0">
                  <a:solidFill>
                    <a:srgbClr val="FF0000"/>
                  </a:solidFill>
                </a:rPr>
                <a:t>Library</a:t>
              </a:r>
              <a:r>
                <a:rPr lang="en-US" altLang="zh-CN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 New!</a:t>
              </a: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SpringerLink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  </a:t>
              </a: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ebooks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7500+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Wiley </a:t>
              </a: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ebooks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Lippincott, Williams &amp; Wilkins </a:t>
              </a: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ebooks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1000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+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Thieme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ebooks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50+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157107" y="1473792"/>
              <a:ext cx="1992483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44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科学文库  </a:t>
            </a:r>
            <a:r>
              <a:rPr lang="en-US" altLang="zh-CN" u="sng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  <a:hlinkClick r:id="rId2"/>
              </a:rPr>
              <a:t>http</a:t>
            </a:r>
            <a:r>
              <a:rPr lang="en-US" altLang="zh-CN" u="sng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  <a:hlinkClick r:id="rId2"/>
              </a:rPr>
              <a:t>://reading.sciencepress.cn</a:t>
            </a:r>
            <a:endParaRPr lang="zh-CN" altLang="en-US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340768"/>
            <a:ext cx="4464496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科学出版社的电子书平台</a:t>
            </a:r>
            <a:endParaRPr lang="en-US" altLang="zh-CN" sz="16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图书馆订购科学文库</a:t>
            </a:r>
            <a:r>
              <a:rPr lang="zh-CN" altLang="en-US" sz="160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医学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、</a:t>
            </a:r>
            <a:r>
              <a:rPr lang="zh-CN" altLang="en-US" sz="160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生命科学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、</a:t>
            </a:r>
            <a:r>
              <a:rPr lang="zh-CN" altLang="en-US" sz="160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社会科学</a:t>
            </a:r>
            <a:r>
              <a:rPr lang="en-US" altLang="zh-CN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个专题电子图书，约</a:t>
            </a:r>
            <a:r>
              <a:rPr lang="en-US" altLang="zh-CN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16000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种</a:t>
            </a:r>
            <a:endParaRPr lang="en-US" altLang="zh-CN" sz="16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订购图书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可整本下载，需安装</a:t>
            </a:r>
            <a:r>
              <a:rPr lang="en-US" altLang="zh-CN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CAJ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阅读器进行阅读</a:t>
            </a:r>
            <a:endParaRPr lang="en-US" altLang="zh-CN" sz="16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未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订购图书可试读前</a:t>
            </a:r>
            <a:r>
              <a:rPr lang="en-US" altLang="zh-CN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30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页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内容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1">
              <a:lnSpc>
                <a:spcPct val="150000"/>
              </a:lnSpc>
            </a:pP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457200" lvl="1" indent="0">
              <a:buNone/>
            </a:pPr>
            <a:endParaRPr lang="zh-CN" altLang="en-US" sz="16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5616624" cy="2808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3167844" y="5858569"/>
            <a:ext cx="648072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6" t="27134"/>
          <a:stretch/>
        </p:blipFill>
        <p:spPr bwMode="auto">
          <a:xfrm>
            <a:off x="4211960" y="3645024"/>
            <a:ext cx="4608512" cy="3067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7164288" y="5085184"/>
            <a:ext cx="648072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89392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3"/>
          <a:stretch/>
        </p:blipFill>
        <p:spPr bwMode="auto">
          <a:xfrm>
            <a:off x="3560241" y="3861048"/>
            <a:ext cx="5335885" cy="27631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2.</a:t>
            </a:r>
            <a:r>
              <a:rPr lang="zh-CN" altLang="en-US" dirty="0" smtClean="0"/>
              <a:t>人卫临床医学知识数据库 </a:t>
            </a:r>
            <a:r>
              <a:rPr lang="en-US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  <a:hlinkClick r:id="rId3"/>
              </a:rPr>
              <a:t>http://medbooks.ipmph.com/</a:t>
            </a:r>
            <a:endParaRPr lang="zh-CN" altLang="en-US" sz="20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53" y="1332606"/>
            <a:ext cx="3551088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人民卫生出版社推出的在线医学专业知识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数据库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对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图书的知识结构进行提取，根据国际医学分类构建出医学知识的网络系统，每一疾病下的文献资料还根据不同的内容侧重分类为流行病学、病因学、临床表现、辅助检查、诊断、等</a:t>
            </a:r>
            <a:r>
              <a:rPr lang="en-US" altLang="zh-CN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余个方面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。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构建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了医学专业词库，解决类似同病不同名、同药不同名造成的检索不全的问题。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1">
              <a:lnSpc>
                <a:spcPct val="150000"/>
              </a:lnSpc>
            </a:pP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457200" lvl="1" indent="0">
              <a:buNone/>
            </a:pPr>
            <a:endParaRPr lang="zh-CN" altLang="en-US" sz="16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68144" y="4293096"/>
            <a:ext cx="517029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4644008" y="1484784"/>
          <a:ext cx="3973760" cy="211407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662844"/>
                <a:gridCol w="2310916"/>
              </a:tblGrid>
              <a:tr h="345638">
                <a:tc>
                  <a:txBody>
                    <a:bodyPr/>
                    <a:lstStyle/>
                    <a:p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参考书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3900+</a:t>
                      </a:r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种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  <a:tr h="345638">
                <a:tc>
                  <a:txBody>
                    <a:bodyPr/>
                    <a:lstStyle/>
                    <a:p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病例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44000+</a:t>
                      </a:r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个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  <a:tr h="345638">
                <a:tc>
                  <a:txBody>
                    <a:bodyPr/>
                    <a:lstStyle/>
                    <a:p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临床用药信息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17.89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万条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  <a:tr h="345638">
                <a:tc>
                  <a:txBody>
                    <a:bodyPr/>
                    <a:lstStyle/>
                    <a:p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诊疗指南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300</a:t>
                      </a:r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多本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  <a:tr h="345638">
                <a:tc>
                  <a:txBody>
                    <a:bodyPr/>
                    <a:lstStyle/>
                    <a:p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视频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300</a:t>
                      </a:r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多部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  <a:tr h="345638">
                <a:tc>
                  <a:txBody>
                    <a:bodyPr/>
                    <a:lstStyle/>
                    <a:p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图表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89.48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万个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圆角矩形标注 5"/>
          <p:cNvSpPr/>
          <p:nvPr/>
        </p:nvSpPr>
        <p:spPr>
          <a:xfrm>
            <a:off x="3560241" y="4954581"/>
            <a:ext cx="2016224" cy="576064"/>
          </a:xfrm>
          <a:prstGeom prst="wedgeRoundRectCallout">
            <a:avLst>
              <a:gd name="adj1" fmla="val 63134"/>
              <a:gd name="adj2" fmla="val -71430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点击</a:t>
            </a:r>
            <a:r>
              <a:rPr lang="en-US" altLang="zh-CN" sz="1600" dirty="0">
                <a:solidFill>
                  <a:schemeClr val="tx1"/>
                </a:solidFill>
              </a:rPr>
              <a:t>IP</a:t>
            </a:r>
            <a:r>
              <a:rPr lang="zh-CN" altLang="en-US" sz="1600" dirty="0">
                <a:solidFill>
                  <a:schemeClr val="tx1"/>
                </a:solidFill>
              </a:rPr>
              <a:t>登录才</a:t>
            </a:r>
            <a:r>
              <a:rPr lang="zh-CN" altLang="en-US" sz="1600" dirty="0" smtClean="0">
                <a:solidFill>
                  <a:schemeClr val="tx1"/>
                </a:solidFill>
              </a:rPr>
              <a:t>可检索</a:t>
            </a:r>
            <a:r>
              <a:rPr lang="zh-CN" altLang="en-US" sz="1600" dirty="0">
                <a:solidFill>
                  <a:schemeClr val="tx1"/>
                </a:solidFill>
              </a:rPr>
              <a:t>和</a:t>
            </a:r>
            <a:r>
              <a:rPr lang="zh-CN" altLang="en-US" sz="1600" dirty="0" smtClean="0">
                <a:solidFill>
                  <a:schemeClr val="tx1"/>
                </a:solidFill>
              </a:rPr>
              <a:t>阅读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341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3.</a:t>
            </a:r>
            <a:r>
              <a:rPr lang="en-US" altLang="zh-CN" dirty="0"/>
              <a:t> </a:t>
            </a:r>
            <a:r>
              <a:rPr lang="en-US" altLang="zh-CN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McGraw-Hill Access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系列教学数据库</a:t>
            </a:r>
            <a:r>
              <a:rPr lang="en-US" altLang="zh-CN" sz="22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http://mhmedical.com/</a:t>
            </a:r>
            <a:endParaRPr lang="zh-CN" altLang="en-US" sz="2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52739" y="1556792"/>
            <a:ext cx="1944216" cy="64807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en-US" altLang="zh-CN" sz="1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</a:t>
            </a:r>
            <a:r>
              <a:rPr lang="zh-CN" altLang="en-US" sz="1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个专题数据库</a:t>
            </a:r>
            <a:endParaRPr lang="en-US" altLang="zh-CN" sz="18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95536" y="2564904"/>
            <a:ext cx="2880319" cy="3239836"/>
            <a:chOff x="6077945" y="1473792"/>
            <a:chExt cx="2495946" cy="1611446"/>
          </a:xfrm>
        </p:grpSpPr>
        <p:sp>
          <p:nvSpPr>
            <p:cNvPr id="5" name="TextBox 4"/>
            <p:cNvSpPr txBox="1"/>
            <p:nvPr/>
          </p:nvSpPr>
          <p:spPr>
            <a:xfrm>
              <a:off x="6077945" y="1559187"/>
              <a:ext cx="2495946" cy="1526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AccessMedicine</a:t>
              </a: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AccessSurgery</a:t>
              </a: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AccessAnesthesiology</a:t>
              </a: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AccessEmergency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 Medicine</a:t>
              </a: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AccessPharmacy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AccessPediactics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AccessPhysiotherapy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>
                <a:lnSpc>
                  <a:spcPts val="1300"/>
                </a:lnSpc>
              </a:pP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ts val="1300"/>
                </a:lnSpc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6157107" y="1473792"/>
              <a:ext cx="1992483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419872" y="2656423"/>
            <a:ext cx="3456384" cy="3228485"/>
            <a:chOff x="6015548" y="1473792"/>
            <a:chExt cx="2995137" cy="1605801"/>
          </a:xfrm>
        </p:grpSpPr>
        <p:sp>
          <p:nvSpPr>
            <p:cNvPr id="9" name="TextBox 8"/>
            <p:cNvSpPr txBox="1"/>
            <p:nvPr/>
          </p:nvSpPr>
          <p:spPr>
            <a:xfrm>
              <a:off x="6015548" y="1636462"/>
              <a:ext cx="2995137" cy="1443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国外教材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临床用药指南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多媒体资料（视频、动画、图片）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自测题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医学病例分析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诊断工具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 marL="285750" indent="-285750">
                <a:lnSpc>
                  <a:spcPct val="114000"/>
                </a:lnSpc>
                <a:spcBef>
                  <a:spcPts val="1200"/>
                </a:spcBef>
                <a:buFont typeface="Arial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病患教育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  <a:p>
              <a:pPr>
                <a:lnSpc>
                  <a:spcPts val="1300"/>
                </a:lnSpc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157107" y="1473792"/>
              <a:ext cx="1992483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内容占位符 2"/>
          <p:cNvSpPr txBox="1">
            <a:spLocks/>
          </p:cNvSpPr>
          <p:nvPr/>
        </p:nvSpPr>
        <p:spPr>
          <a:xfrm>
            <a:off x="3554549" y="1556792"/>
            <a:ext cx="1944216" cy="648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黑体" pitchFamily="49" charset="-122"/>
                <a:ea typeface="黑体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黑体" pitchFamily="49" charset="-122"/>
                <a:ea typeface="黑体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黑体" pitchFamily="49" charset="-122"/>
                <a:ea typeface="黑体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lt1"/>
                </a:solidFill>
                <a:latin typeface="黑体" pitchFamily="49" charset="-122"/>
                <a:ea typeface="黑体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lt1"/>
                </a:solidFill>
                <a:latin typeface="黑体" pitchFamily="49" charset="-122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zh-CN" altLang="en-US" sz="1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每个专题涵盖医学教学所需的各类型资源</a:t>
            </a:r>
            <a:endParaRPr lang="en-US" altLang="zh-CN" sz="18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950092"/>
            <a:ext cx="1456292" cy="1863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378" y="2983473"/>
            <a:ext cx="1300163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889" y="4418166"/>
            <a:ext cx="1310111" cy="168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64" y="4834602"/>
            <a:ext cx="1461925" cy="194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97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4.Ebook </a:t>
            </a:r>
            <a:r>
              <a:rPr lang="en-US" altLang="zh-CN" dirty="0"/>
              <a:t>Library</a:t>
            </a:r>
            <a:r>
              <a:rPr lang="zh-CN" altLang="en-US" dirty="0" smtClean="0"/>
              <a:t> </a:t>
            </a:r>
            <a:r>
              <a:rPr lang="en-US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https://imicams.eblib.com/</a:t>
            </a:r>
            <a:endParaRPr lang="zh-CN" altLang="en-US" sz="20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268761"/>
            <a:ext cx="7992888" cy="2448272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具有多种功能的外文电子书综合平台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160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检索海量医学书：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可检索</a:t>
            </a:r>
            <a:r>
              <a:rPr lang="en-US" altLang="zh-CN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万多册来自全世界各个医学出版社的电子书，读者可免费阅读</a:t>
            </a:r>
            <a:r>
              <a:rPr lang="en-US" altLang="zh-CN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分钟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160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向图书馆推荐书：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根据</a:t>
            </a:r>
            <a:r>
              <a:rPr lang="en-US" altLang="zh-CN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分钟的阅读内容，可在数据库中向图书馆推荐电子书（</a:t>
            </a:r>
            <a:r>
              <a:rPr lang="zh-CN" altLang="en-US" sz="1600" dirty="0"/>
              <a:t>填写推荐人姓名、推荐原因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）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1600" dirty="0" smtClean="0">
                <a:solidFill>
                  <a:srgbClr val="FF0000"/>
                </a:solidFill>
              </a:rPr>
              <a:t>浏览图书全文：</a:t>
            </a:r>
            <a:r>
              <a:rPr lang="zh-CN" altLang="en-US" sz="1600" dirty="0" smtClean="0"/>
              <a:t>如</a:t>
            </a:r>
            <a:r>
              <a:rPr lang="zh-CN" altLang="en-US" sz="1600" dirty="0"/>
              <a:t>图书馆同意购买后</a:t>
            </a:r>
            <a:r>
              <a:rPr lang="zh-CN" altLang="en-US" sz="1600" dirty="0" smtClean="0"/>
              <a:t>，数据库可</a:t>
            </a:r>
            <a:r>
              <a:rPr lang="zh-CN" altLang="en-US" sz="1600" dirty="0"/>
              <a:t>自动发送邮件告知可以直接浏览整本书的内容。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spcBef>
                <a:spcPts val="1200"/>
              </a:spcBef>
            </a:pP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1">
              <a:lnSpc>
                <a:spcPct val="150000"/>
              </a:lnSpc>
            </a:pP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457200" lvl="1" indent="0">
              <a:buNone/>
            </a:pPr>
            <a:endParaRPr lang="zh-CN" altLang="en-US" sz="16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933056"/>
            <a:ext cx="5627360" cy="23042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5895908" y="4185084"/>
            <a:ext cx="2808312" cy="1800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开通方式：用户名密码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控制</a:t>
            </a:r>
            <a:r>
              <a:rPr lang="en-US" altLang="zh-CN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(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用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默认的账号和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密码或以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点击</a:t>
            </a:r>
            <a:r>
              <a:rPr lang="en-US" altLang="zh-CN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Request new account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注册新用户</a:t>
            </a:r>
            <a:r>
              <a:rPr lang="en-US" altLang="zh-CN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/>
            </a:r>
            <a:b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</a:b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用户名：</a:t>
            </a:r>
            <a:r>
              <a:rPr lang="en-US" altLang="zh-CN" sz="1600" dirty="0" err="1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imicams</a:t>
            </a:r>
            <a:r>
              <a:rPr lang="en-US" altLang="zh-CN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密码</a:t>
            </a:r>
            <a:r>
              <a: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：</a:t>
            </a:r>
            <a:r>
              <a:rPr lang="en-US" altLang="zh-CN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Camsebl15</a:t>
            </a:r>
            <a:endParaRPr lang="zh-CN" altLang="en-US" sz="16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242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4.Ebook </a:t>
            </a:r>
            <a:r>
              <a:rPr lang="en-US" altLang="zh-CN" dirty="0"/>
              <a:t>Library</a:t>
            </a:r>
            <a:r>
              <a:rPr lang="zh-CN" altLang="en-US" dirty="0" smtClean="0"/>
              <a:t> </a:t>
            </a:r>
            <a:r>
              <a:rPr lang="en-US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https://imicams.eblib.com/</a:t>
            </a:r>
            <a:endParaRPr lang="zh-CN" altLang="en-US" sz="20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268761"/>
            <a:ext cx="7992888" cy="244827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经读者推荐和馆员遴选，已订购</a:t>
            </a:r>
            <a:r>
              <a:rPr lang="en-US" altLang="zh-CN" sz="16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Ebook</a:t>
            </a:r>
            <a:r>
              <a:rPr lang="en-US" altLang="zh-CN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Library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中</a:t>
            </a:r>
            <a:r>
              <a:rPr lang="en-US" altLang="zh-CN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13</a:t>
            </a:r>
            <a:r>
              <a:rPr lang="zh-CN" altLang="en-US" sz="16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本电子书，可下载全文</a:t>
            </a: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1">
              <a:lnSpc>
                <a:spcPct val="150000"/>
              </a:lnSpc>
            </a:pPr>
            <a:endParaRPr lang="en-US" altLang="zh-CN" sz="16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457200" lvl="1" indent="0">
              <a:buNone/>
            </a:pPr>
            <a:endParaRPr lang="zh-CN" altLang="en-US" sz="16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634225"/>
              </p:ext>
            </p:extLst>
          </p:nvPr>
        </p:nvGraphicFramePr>
        <p:xfrm>
          <a:off x="683568" y="1988840"/>
          <a:ext cx="7272808" cy="4400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082"/>
                <a:gridCol w="3455149"/>
                <a:gridCol w="1636377"/>
                <a:gridCol w="936104"/>
                <a:gridCol w="864096"/>
              </a:tblGrid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>
                          <a:effectLst/>
                        </a:rPr>
                        <a:t>No.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>
                          <a:effectLst/>
                        </a:rPr>
                        <a:t>Titles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>
                          <a:effectLst/>
                        </a:rPr>
                        <a:t>ISBN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u="none" strike="noStrike">
                          <a:effectLst/>
                        </a:rPr>
                        <a:t>出版时间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u="none" strike="noStrike">
                          <a:effectLst/>
                        </a:rPr>
                        <a:t>版次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>
                          <a:effectLst/>
                        </a:rPr>
                        <a:t>Essentials of Stem Cell Biology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9780124095038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2013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>
                          <a:effectLst/>
                        </a:rPr>
                        <a:t>Principles and Practice of Infectious Diseases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9780443068393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2009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7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>
                          <a:effectLst/>
                        </a:rPr>
                        <a:t>Gray's anatomy for students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9780702051319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2014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>
                          <a:effectLst/>
                        </a:rPr>
                        <a:t>Atlas of Human Anatomy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9780808924517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2014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>
                          <a:effectLst/>
                        </a:rPr>
                        <a:t>Modern Blood Banking &amp; Transfusion Practices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9780803626829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2012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35727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effectLst/>
                        </a:rPr>
                        <a:t>Pathophysiology: The Biologic Basis for Disease in Adults and Children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9780323088541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2009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7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effectLst/>
                        </a:rPr>
                        <a:t>The Developing Human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9781416037064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2007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35727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effectLst/>
                        </a:rPr>
                        <a:t>The Developing Human: Clinically Oriented Embryology With STUDENT CONSULT Online Access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9781437720020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2011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 dirty="0">
                          <a:effectLst/>
                        </a:rPr>
                        <a:t>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35727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effectLst/>
                        </a:rPr>
                        <a:t>Guyton and Hall Textbook of Medical Physiology: with STUDENT CONSULT Online Access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9781416045748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2010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12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10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>
                          <a:effectLst/>
                        </a:rPr>
                        <a:t>Transfusion Medicine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9781444337051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2011</a:t>
                      </a:r>
                      <a:r>
                        <a:rPr lang="zh-CN" altLang="en-US" sz="14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altLang="zh-CN" sz="1400" b="0" i="0" u="none" strike="noStrike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Human Genetics and Genomics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solidFill>
                            <a:srgbClr val="FF0000"/>
                          </a:solidFill>
                          <a:effectLst/>
                        </a:rPr>
                        <a:t>9780632046560</a:t>
                      </a:r>
                      <a:endParaRPr lang="en-US" altLang="zh-CN" sz="1400" b="0" i="0" u="none" strike="noStrike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solidFill>
                            <a:srgbClr val="FF0000"/>
                          </a:solidFill>
                          <a:effectLst/>
                        </a:rPr>
                        <a:t>2006</a:t>
                      </a:r>
                      <a:r>
                        <a:rPr lang="zh-CN" altLang="en-US" sz="1400" b="0" u="none" strike="noStrike">
                          <a:solidFill>
                            <a:srgbClr val="FF0000"/>
                          </a:solidFill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35727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12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effectLst/>
                        </a:rPr>
                        <a:t>Histology and Cell Biology: An Introduction to Pathology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9780323313308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2015</a:t>
                      </a:r>
                      <a:r>
                        <a:rPr lang="zh-CN" altLang="en-US" sz="1600" b="0" u="none" strike="noStrike">
                          <a:effectLst/>
                        </a:rPr>
                        <a:t>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 dirty="0">
                          <a:effectLst/>
                        </a:rPr>
                        <a:t>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  <a:tr h="2171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13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>
                          <a:effectLst/>
                        </a:rPr>
                        <a:t>Rang &amp; dale's Pharmacology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>
                          <a:effectLst/>
                        </a:rPr>
                        <a:t>9780702034718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u="none" strike="noStrike" dirty="0">
                          <a:effectLst/>
                        </a:rPr>
                        <a:t>7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01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4.Ebook Library</a:t>
            </a:r>
            <a:r>
              <a:rPr lang="zh-CN" altLang="en-US" dirty="0"/>
              <a:t> </a:t>
            </a:r>
            <a:r>
              <a:rPr lang="en-US" altLang="zh-CN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https://imicams.eblib.com/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检索</a:t>
            </a:r>
            <a:r>
              <a:rPr lang="en-US" altLang="zh-CN" dirty="0"/>
              <a:t>Human </a:t>
            </a:r>
            <a:r>
              <a:rPr lang="en-US" altLang="zh-CN" dirty="0" err="1"/>
              <a:t>Human</a:t>
            </a:r>
            <a:r>
              <a:rPr lang="en-US" altLang="zh-CN" dirty="0"/>
              <a:t> Genetics and Genomics</a:t>
            </a:r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45" y="1988840"/>
            <a:ext cx="6336704" cy="444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1835696" y="3356992"/>
            <a:ext cx="1944216" cy="39604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367" y="2895374"/>
            <a:ext cx="6026819" cy="34761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4932040" y="4797152"/>
            <a:ext cx="839728" cy="32403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3212976"/>
            <a:ext cx="4905785" cy="35283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19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电子书数据库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971600" y="1340768"/>
            <a:ext cx="2520280" cy="101510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中文电子书</a:t>
            </a:r>
            <a:endParaRPr lang="en-US" altLang="zh-CN" dirty="0" smtClean="0">
              <a:latin typeface="华文新魏" pitchFamily="2" charset="-122"/>
              <a:ea typeface="华文新魏" pitchFamily="2" charset="-122"/>
            </a:endParaRPr>
          </a:p>
          <a:p>
            <a:pPr algn="ctr"/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230000+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64088" y="1340768"/>
            <a:ext cx="1944216" cy="101510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外文电子书</a:t>
            </a:r>
            <a:endParaRPr lang="en-US" altLang="zh-CN" dirty="0" smtClean="0">
              <a:latin typeface="华文新魏" pitchFamily="2" charset="-122"/>
              <a:ea typeface="华文新魏" pitchFamily="2" charset="-122"/>
            </a:endParaRPr>
          </a:p>
          <a:p>
            <a:pPr algn="ctr"/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10000+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9552" y="2693112"/>
            <a:ext cx="3600400" cy="3672650"/>
            <a:chOff x="6077945" y="1467262"/>
            <a:chExt cx="2071645" cy="2363572"/>
          </a:xfrm>
        </p:grpSpPr>
        <p:sp>
          <p:nvSpPr>
            <p:cNvPr id="7" name="TextBox 6"/>
            <p:cNvSpPr txBox="1"/>
            <p:nvPr/>
          </p:nvSpPr>
          <p:spPr>
            <a:xfrm>
              <a:off x="6077945" y="1559187"/>
              <a:ext cx="2071645" cy="2271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zh-CN" altLang="en-US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人卫出版社临床医学知识库（</a:t>
              </a:r>
              <a:r>
                <a:rPr lang="en-US" altLang="zh-CN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3900+</a:t>
              </a:r>
              <a:r>
                <a:rPr lang="zh-CN" altLang="en-US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r>
                <a:rPr lang="en-US" altLang="zh-CN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New!</a:t>
              </a: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科学</a:t>
              </a:r>
              <a:r>
                <a:rPr lang="zh-CN" altLang="en-US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文库电子书（</a:t>
              </a:r>
              <a:r>
                <a:rPr lang="en-US" altLang="zh-CN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16000</a:t>
              </a:r>
              <a:r>
                <a:rPr lang="en-US" altLang="zh-CN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+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r>
                <a:rPr lang="en-US" altLang="zh-CN" sz="1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New!</a:t>
              </a:r>
              <a:endParaRPr lang="en-US" altLang="zh-CN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北大方正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电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子书（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万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Apabi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年鉴（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70+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Apabi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工具书（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220+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超星数字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图书馆（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12000+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ts val="1300"/>
                </a:lnSpc>
              </a:pP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ts val="1300"/>
                </a:lnSpc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077945" y="1467262"/>
              <a:ext cx="1992483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4892437" y="2637520"/>
            <a:ext cx="4504099" cy="3373643"/>
            <a:chOff x="6157107" y="1473792"/>
            <a:chExt cx="2203887" cy="1793855"/>
          </a:xfrm>
        </p:grpSpPr>
        <p:sp>
          <p:nvSpPr>
            <p:cNvPr id="10" name="TextBox 9"/>
            <p:cNvSpPr txBox="1"/>
            <p:nvPr/>
          </p:nvSpPr>
          <p:spPr>
            <a:xfrm>
              <a:off x="6289349" y="1555428"/>
              <a:ext cx="2071645" cy="1712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McGraw-Hill Access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系列教学数据库（</a:t>
              </a:r>
              <a:r>
                <a:rPr lang="en-US" altLang="zh-CN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310+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r>
                <a:rPr lang="en-US" altLang="zh-CN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 </a:t>
              </a:r>
              <a:r>
                <a:rPr lang="en-US" altLang="zh-CN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New!</a:t>
              </a: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ClinicalKey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1100</a:t>
              </a:r>
              <a:r>
                <a:rPr lang="en-US" altLang="zh-CN" sz="1400" dirty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+</a:t>
              </a:r>
              <a:r>
                <a:rPr lang="zh-CN" altLang="en-US" sz="1400" dirty="0" smtClean="0">
                  <a:solidFill>
                    <a:srgbClr val="FF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rgbClr val="FF00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SpringerLink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  </a:t>
              </a: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ebooks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7500+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Wiley </a:t>
              </a: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ebooks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Lippincott, Williams &amp; Wilkins </a:t>
              </a: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ebooks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1000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+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ct val="114000"/>
                </a:lnSpc>
                <a:spcBef>
                  <a:spcPts val="1800"/>
                </a:spcBef>
              </a:pP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Thieme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ebooks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（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50+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ts val="1300"/>
                </a:lnSpc>
              </a:pP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ts val="1300"/>
                </a:lnSpc>
              </a:pPr>
              <a:endPara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  <a:p>
              <a:pPr>
                <a:lnSpc>
                  <a:spcPts val="1300"/>
                </a:lnSpc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157107" y="1473792"/>
              <a:ext cx="1992483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956254" y="5585406"/>
            <a:ext cx="7229487" cy="124649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到每个数据库去检索？</a:t>
            </a:r>
            <a:r>
              <a:rPr lang="en-US" altLang="zh-CN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——No</a:t>
            </a:r>
            <a:r>
              <a:rPr lang="zh-CN" altLang="en-US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，用“协和搜索”就能找到</a:t>
            </a:r>
            <a:endParaRPr lang="en-US" altLang="zh-CN" b="1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（仅人卫临床医学知识库、</a:t>
            </a:r>
            <a:r>
              <a:rPr lang="en-US" altLang="zh-CN" sz="1600" b="1" dirty="0" err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Apabi</a:t>
            </a:r>
            <a:r>
              <a:rPr lang="zh-CN" altLang="en-US" sz="1600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年鉴、</a:t>
            </a:r>
            <a:r>
              <a:rPr lang="en-US" altLang="zh-CN" sz="1600" b="1" dirty="0" err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Apabi</a:t>
            </a:r>
            <a:r>
              <a:rPr lang="zh-CN" altLang="en-US" sz="1600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工具书、超星数字图书不能在协和搜索中）</a:t>
            </a:r>
            <a:endParaRPr lang="zh-CN" altLang="en-US" sz="1600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715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22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协和搜索</a:t>
            </a:r>
            <a:endParaRPr lang="zh-CN" altLang="en-US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31" y="1412776"/>
            <a:ext cx="7128792" cy="49921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矩形 22"/>
          <p:cNvSpPr/>
          <p:nvPr/>
        </p:nvSpPr>
        <p:spPr>
          <a:xfrm>
            <a:off x="3616044" y="3140968"/>
            <a:ext cx="4844388" cy="11195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协和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搜索</a:t>
            </a:r>
            <a:r>
              <a:rPr lang="en-US" altLang="zh-CN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  <a:hlinkClick r:id="rId3"/>
              </a:rPr>
              <a:t>http://discovery.imicams.ac.cn/</a:t>
            </a:r>
            <a:endParaRPr lang="zh-CN" altLang="en-US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/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------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纸本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&amp;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电子资源</a:t>
            </a:r>
            <a:r>
              <a:rPr lang="zh-CN" altLang="en-US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一站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式检索</a:t>
            </a:r>
            <a:endParaRPr lang="zh-CN" altLang="en-US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07702" y="2348880"/>
            <a:ext cx="3796546" cy="50405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53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“病理生理学”课表里的教材教参有电子版吗？？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6795671" cy="51845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1635576" y="3159813"/>
            <a:ext cx="4088551" cy="39604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51903" y="3573016"/>
            <a:ext cx="5008329" cy="39604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89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0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检索</a:t>
            </a:r>
            <a:r>
              <a:rPr lang="en-US" altLang="zh-CN" sz="20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《</a:t>
            </a:r>
            <a:r>
              <a:rPr lang="en-US" altLang="zh-CN" sz="20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Pathophysiology of disease an introduction to clinical medicine》</a:t>
            </a:r>
            <a:endParaRPr lang="zh-CN" altLang="en-US" sz="2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39" y="1700808"/>
            <a:ext cx="649605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2564904"/>
            <a:ext cx="6672831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4211960" y="4869160"/>
            <a:ext cx="64807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04610"/>
            <a:ext cx="4919181" cy="43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671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查找</a:t>
            </a:r>
            <a:r>
              <a:rPr lang="en-US" altLang="zh-CN" dirty="0" smtClean="0"/>
              <a:t>《</a:t>
            </a:r>
            <a:r>
              <a:rPr lang="zh-CN" altLang="en-US" dirty="0" smtClean="0"/>
              <a:t>病理生理学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人民卫生出版社</a:t>
            </a:r>
            <a:r>
              <a:rPr lang="zh-CN" altLang="en-US" dirty="0"/>
              <a:t>电子书在“人民卫生出版社临床知识数据库</a:t>
            </a:r>
            <a:r>
              <a:rPr lang="zh-CN" altLang="en-US" dirty="0" smtClean="0"/>
              <a:t>”</a:t>
            </a:r>
            <a:r>
              <a:rPr lang="zh-CN" altLang="en-US" sz="2000" dirty="0" smtClean="0"/>
              <a:t>（</a:t>
            </a:r>
            <a:r>
              <a:rPr lang="en-US" altLang="zh-CN" sz="2000" dirty="0"/>
              <a:t>http://medbooks.ipmph.com/medical/medbooks/</a:t>
            </a:r>
            <a:r>
              <a:rPr lang="zh-CN" altLang="en-US" sz="2000" dirty="0" smtClean="0"/>
              <a:t>）</a:t>
            </a:r>
            <a:r>
              <a:rPr lang="zh-CN" altLang="en-US" dirty="0" smtClean="0"/>
              <a:t>中检索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5280"/>
          <a:stretch/>
        </p:blipFill>
        <p:spPr>
          <a:xfrm>
            <a:off x="267632" y="2924944"/>
            <a:ext cx="8386899" cy="25922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6588224" y="4869160"/>
            <a:ext cx="108012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r="14085"/>
          <a:stretch/>
        </p:blipFill>
        <p:spPr>
          <a:xfrm>
            <a:off x="1492060" y="2348880"/>
            <a:ext cx="7075766" cy="43341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矩形 7"/>
          <p:cNvSpPr/>
          <p:nvPr/>
        </p:nvSpPr>
        <p:spPr>
          <a:xfrm>
            <a:off x="4597894" y="4059883"/>
            <a:ext cx="1270249" cy="3052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98171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292254"/>
            <a:ext cx="398145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查找有关解剖学</a:t>
            </a:r>
            <a:r>
              <a:rPr lang="en-US" altLang="zh-CN" dirty="0" smtClean="0"/>
              <a:t>Anatomy</a:t>
            </a:r>
            <a:r>
              <a:rPr lang="zh-CN" altLang="en-US" dirty="0" smtClean="0"/>
              <a:t>的电子书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403648" y="2708920"/>
            <a:ext cx="864096" cy="3224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6" name="圆角矩形标注 5"/>
          <p:cNvSpPr/>
          <p:nvPr/>
        </p:nvSpPr>
        <p:spPr>
          <a:xfrm>
            <a:off x="1525034" y="3356992"/>
            <a:ext cx="1966846" cy="504056"/>
          </a:xfrm>
          <a:prstGeom prst="wedgeRoundRectCallout">
            <a:avLst>
              <a:gd name="adj1" fmla="val -47900"/>
              <a:gd name="adj2" fmla="val -9150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ysClr val="windowText" lastClr="000000"/>
                </a:solidFill>
              </a:rPr>
              <a:t>查图书</a:t>
            </a:r>
            <a:r>
              <a:rPr lang="en-US" altLang="zh-CN" dirty="0" smtClean="0">
                <a:solidFill>
                  <a:sysClr val="windowText" lastClr="000000"/>
                </a:solidFill>
              </a:rPr>
              <a:t>/</a:t>
            </a:r>
            <a:r>
              <a:rPr lang="zh-CN" altLang="en-US" dirty="0" smtClean="0">
                <a:solidFill>
                  <a:sysClr val="windowText" lastClr="000000"/>
                </a:solidFill>
              </a:rPr>
              <a:t>期刊</a:t>
            </a:r>
            <a:endParaRPr lang="zh-CN" altLang="en-US" dirty="0">
              <a:solidFill>
                <a:sysClr val="windowText" lastClr="00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608" y="2128402"/>
            <a:ext cx="603885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4572000" y="3646249"/>
            <a:ext cx="1152128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8" name="圆角矩形标注 7"/>
          <p:cNvSpPr/>
          <p:nvPr/>
        </p:nvSpPr>
        <p:spPr>
          <a:xfrm>
            <a:off x="6192180" y="3538237"/>
            <a:ext cx="1944216" cy="432048"/>
          </a:xfrm>
          <a:prstGeom prst="wedgeRoundRectCallout">
            <a:avLst>
              <a:gd name="adj1" fmla="val -63276"/>
              <a:gd name="adj2" fmla="val 6181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ysClr val="windowText" lastClr="000000"/>
                </a:solidFill>
              </a:rPr>
              <a:t>限定为“图书”</a:t>
            </a:r>
            <a:endParaRPr lang="zh-CN" altLang="en-US" dirty="0">
              <a:solidFill>
                <a:sysClr val="windowText" lastClr="000000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546" y="2016058"/>
            <a:ext cx="611505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/>
        </p:nvSpPr>
        <p:spPr>
          <a:xfrm>
            <a:off x="2842138" y="3031331"/>
            <a:ext cx="864096" cy="266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3" name="圆角矩形标注 12"/>
          <p:cNvSpPr/>
          <p:nvPr/>
        </p:nvSpPr>
        <p:spPr>
          <a:xfrm>
            <a:off x="4041698" y="3466229"/>
            <a:ext cx="2232248" cy="504056"/>
          </a:xfrm>
          <a:prstGeom prst="wedgeRoundRectCallout">
            <a:avLst>
              <a:gd name="adj1" fmla="val -47900"/>
              <a:gd name="adj2" fmla="val -9150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ysClr val="windowText" lastClr="000000"/>
                </a:solidFill>
              </a:rPr>
              <a:t>限定“在线全文”</a:t>
            </a:r>
            <a:endParaRPr lang="zh-CN" altLang="en-US" dirty="0">
              <a:solidFill>
                <a:sysClr val="windowText" lastClr="000000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387" y="3185677"/>
            <a:ext cx="4332555" cy="3547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/>
          <p:cNvSpPr/>
          <p:nvPr/>
        </p:nvSpPr>
        <p:spPr>
          <a:xfrm>
            <a:off x="4096847" y="5870025"/>
            <a:ext cx="1663902" cy="3224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7" name="圆角矩形标注 16"/>
          <p:cNvSpPr/>
          <p:nvPr/>
        </p:nvSpPr>
        <p:spPr>
          <a:xfrm>
            <a:off x="6372200" y="5688380"/>
            <a:ext cx="2232248" cy="504056"/>
          </a:xfrm>
          <a:prstGeom prst="wedgeRoundRectCallout">
            <a:avLst>
              <a:gd name="adj1" fmla="val -59671"/>
              <a:gd name="adj2" fmla="val 2735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ysClr val="windowText" lastClr="000000"/>
                </a:solidFill>
              </a:rPr>
              <a:t>解剖学经典教材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94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5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筛选电</a:t>
            </a:r>
            <a:r>
              <a:rPr lang="zh-CN" altLang="en-US" dirty="0" smtClean="0"/>
              <a:t>子书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图书版次</a:t>
            </a:r>
            <a:r>
              <a:rPr lang="en-US" altLang="zh-CN" dirty="0" smtClean="0"/>
              <a:t>-</a:t>
            </a:r>
            <a:r>
              <a:rPr lang="zh-CN" altLang="en-US" dirty="0" smtClean="0"/>
              <a:t>高版次</a:t>
            </a:r>
            <a:endParaRPr lang="en-US" altLang="zh-CN" dirty="0" smtClean="0"/>
          </a:p>
          <a:p>
            <a:r>
              <a:rPr lang="zh-CN" altLang="en-US" dirty="0" smtClean="0"/>
              <a:t>出版社</a:t>
            </a:r>
            <a:r>
              <a:rPr lang="en-US" altLang="zh-CN" dirty="0" smtClean="0"/>
              <a:t>-</a:t>
            </a:r>
            <a:r>
              <a:rPr lang="zh-CN" altLang="en-US" dirty="0" smtClean="0"/>
              <a:t>你经常看到的教材是哪个出版社？</a:t>
            </a:r>
            <a:endParaRPr lang="en-US" altLang="zh-CN" dirty="0" smtClean="0"/>
          </a:p>
          <a:p>
            <a:r>
              <a:rPr lang="zh-CN" altLang="en-US" dirty="0" smtClean="0"/>
              <a:t>作者</a:t>
            </a:r>
            <a:r>
              <a:rPr lang="en-US" altLang="zh-CN" dirty="0" smtClean="0"/>
              <a:t>-</a:t>
            </a:r>
            <a:r>
              <a:rPr lang="zh-CN" altLang="en-US" dirty="0" smtClean="0"/>
              <a:t>领域内的大牛</a:t>
            </a:r>
            <a:endParaRPr lang="en-US" altLang="zh-CN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68960"/>
            <a:ext cx="5760640" cy="34736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684842" y="5301208"/>
            <a:ext cx="2743142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7" name="矩形 6"/>
          <p:cNvSpPr/>
          <p:nvPr/>
        </p:nvSpPr>
        <p:spPr>
          <a:xfrm>
            <a:off x="2195736" y="3933056"/>
            <a:ext cx="1224136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8" name="圆角矩形标注 7"/>
          <p:cNvSpPr/>
          <p:nvPr/>
        </p:nvSpPr>
        <p:spPr>
          <a:xfrm>
            <a:off x="4644008" y="5314353"/>
            <a:ext cx="1008112" cy="346895"/>
          </a:xfrm>
          <a:prstGeom prst="wedgeRoundRectCallout">
            <a:avLst>
              <a:gd name="adj1" fmla="val -59671"/>
              <a:gd name="adj2" fmla="val 2735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ysClr val="windowText" lastClr="000000"/>
                </a:solidFill>
              </a:rPr>
              <a:t>版本</a:t>
            </a:r>
          </a:p>
        </p:txBody>
      </p:sp>
      <p:sp>
        <p:nvSpPr>
          <p:cNvPr id="9" name="圆角矩形标注 8"/>
          <p:cNvSpPr/>
          <p:nvPr/>
        </p:nvSpPr>
        <p:spPr>
          <a:xfrm>
            <a:off x="3766174" y="4077072"/>
            <a:ext cx="1165866" cy="252028"/>
          </a:xfrm>
          <a:prstGeom prst="wedgeRoundRectCallout">
            <a:avLst>
              <a:gd name="adj1" fmla="val -59671"/>
              <a:gd name="adj2" fmla="val 2735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ysClr val="windowText" lastClr="000000"/>
                </a:solidFill>
              </a:rPr>
              <a:t>出版社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4945922" y="3530815"/>
            <a:ext cx="1165866" cy="252028"/>
          </a:xfrm>
          <a:prstGeom prst="wedgeRoundRectCallout">
            <a:avLst>
              <a:gd name="adj1" fmla="val -59671"/>
              <a:gd name="adj2" fmla="val 2735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ysClr val="windowText" lastClr="000000"/>
                </a:solidFill>
              </a:rPr>
              <a:t>作者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83668" y="3512813"/>
            <a:ext cx="3204356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4865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利用电子书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读序言，判断是否你需要的书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内容的侧重点</a:t>
            </a:r>
            <a:endParaRPr lang="en-US" altLang="zh-CN" dirty="0" smtClean="0"/>
          </a:p>
          <a:p>
            <a:pPr lvl="2">
              <a:lnSpc>
                <a:spcPct val="150000"/>
              </a:lnSpc>
            </a:pPr>
            <a:r>
              <a:rPr lang="zh-CN" altLang="en-US" dirty="0"/>
              <a:t>偏</a:t>
            </a:r>
            <a:r>
              <a:rPr lang="zh-CN" altLang="en-US" dirty="0" smtClean="0"/>
              <a:t>临床或基础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适用对象</a:t>
            </a:r>
            <a:endParaRPr lang="en-US" altLang="zh-CN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en-US" altLang="zh-CN" dirty="0" smtClean="0"/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 smtClean="0"/>
              <a:t>序言其他内容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修订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阅读的重点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endParaRPr lang="en-US" altLang="zh-CN" dirty="0"/>
          </a:p>
          <a:p>
            <a:pPr lvl="1"/>
            <a:endParaRPr lang="en-US" altLang="zh-CN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64904"/>
            <a:ext cx="5428187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59954"/>
            <a:ext cx="336232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103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利用电子书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目录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记忆理解知识的基础</a:t>
            </a:r>
            <a:endParaRPr lang="en-US" altLang="zh-CN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en-US" altLang="zh-CN" dirty="0" smtClean="0"/>
          </a:p>
          <a:p>
            <a:pPr lvl="1">
              <a:lnSpc>
                <a:spcPct val="150000"/>
              </a:lnSpc>
            </a:pPr>
            <a:endParaRPr lang="en-US" altLang="zh-CN" dirty="0"/>
          </a:p>
          <a:p>
            <a:pPr lvl="1"/>
            <a:endParaRPr lang="en-US" altLang="zh-CN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56792"/>
            <a:ext cx="5520480" cy="4587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86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利用电子书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图表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用图表帮助理解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自己画</a:t>
            </a:r>
            <a:endParaRPr lang="en-US" altLang="zh-CN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641227"/>
            <a:ext cx="5688470" cy="3925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6728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在图书内检索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在图书内检索</a:t>
            </a:r>
            <a:r>
              <a:rPr lang="en-US" altLang="zh-CN" dirty="0" smtClean="0"/>
              <a:t>renal </a:t>
            </a:r>
            <a:r>
              <a:rPr lang="en-US" altLang="zh-CN" dirty="0"/>
              <a:t>control of </a:t>
            </a:r>
            <a:r>
              <a:rPr lang="en-US" altLang="zh-CN" dirty="0" err="1"/>
              <a:t>of</a:t>
            </a:r>
            <a:r>
              <a:rPr lang="en-US" altLang="zh-CN" dirty="0"/>
              <a:t> acid-based balance</a:t>
            </a:r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1"/>
          <a:stretch/>
        </p:blipFill>
        <p:spPr bwMode="auto">
          <a:xfrm>
            <a:off x="251520" y="2204864"/>
            <a:ext cx="5979180" cy="2520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73016"/>
            <a:ext cx="4428283" cy="26348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11"/>
          <p:cNvSpPr txBox="1"/>
          <p:nvPr/>
        </p:nvSpPr>
        <p:spPr>
          <a:xfrm>
            <a:off x="971599" y="5877272"/>
            <a:ext cx="4176465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 smtClean="0"/>
              <a:t>电子书</a:t>
            </a:r>
            <a:r>
              <a:rPr lang="en-US" altLang="zh-CN" b="1" dirty="0" smtClean="0"/>
              <a:t>VS </a:t>
            </a:r>
            <a:r>
              <a:rPr lang="zh-CN" altLang="en-US" b="1" dirty="0" smtClean="0"/>
              <a:t>纸本书的特点：检索方便</a:t>
            </a:r>
            <a:endParaRPr lang="zh-CN" altLang="en-US" b="1" dirty="0"/>
          </a:p>
        </p:txBody>
      </p:sp>
      <p:sp>
        <p:nvSpPr>
          <p:cNvPr id="7" name="矩形 6"/>
          <p:cNvSpPr/>
          <p:nvPr/>
        </p:nvSpPr>
        <p:spPr>
          <a:xfrm>
            <a:off x="3922892" y="2852936"/>
            <a:ext cx="2161276" cy="378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98958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11560" y="1484784"/>
            <a:ext cx="2160240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查找图书</a:t>
            </a:r>
            <a:endParaRPr lang="zh-CN" altLang="en-US" sz="2400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40" y="2204864"/>
            <a:ext cx="2817279" cy="858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协和搜索</a:t>
            </a:r>
            <a:endParaRPr lang="en-US" altLang="zh-CN" sz="24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或单个数据库</a:t>
            </a:r>
            <a:endParaRPr lang="zh-CN" altLang="en-US" sz="2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51720" y="3279107"/>
            <a:ext cx="2592288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查找书中的内容</a:t>
            </a:r>
            <a:endParaRPr lang="zh-CN" altLang="en-US" sz="2400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19772" y="4283310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单个数据库</a:t>
            </a:r>
            <a:endParaRPr lang="en-US" altLang="zh-CN" sz="24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外文图书数据库</a:t>
            </a:r>
            <a:endParaRPr lang="en-US" altLang="zh-CN" sz="2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中文图书数据库中仅</a:t>
            </a:r>
            <a:r>
              <a:rPr lang="zh-CN" altLang="en-US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人卫医学临床</a:t>
            </a:r>
            <a:r>
              <a:rPr lang="zh-CN" altLang="en-US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知识库</a:t>
            </a:r>
            <a:endParaRPr lang="en-US" altLang="zh-CN" sz="2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12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电子图书全文格式和阅读方式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452596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大部分电子书按章节浏览或下载</a:t>
            </a:r>
            <a:endParaRPr lang="en-US" altLang="zh-CN" sz="24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zh-CN" dirty="0" err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ClinicalKey</a:t>
            </a:r>
            <a:r>
              <a:rPr lang="zh-CN" altLang="en-US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注册个人</a:t>
            </a: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邮箱才能下载</a:t>
            </a:r>
            <a:endParaRPr lang="en-US" altLang="zh-CN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hlinkClick r:id=""/>
              </a:rPr>
              <a:t>Lippincott </a:t>
            </a:r>
            <a:r>
              <a:rPr lang="en-US" altLang="zh-CN" dirty="0" err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hlinkClick r:id="rId2"/>
              </a:rPr>
              <a:t>Willams&amp;Wikins</a:t>
            </a:r>
            <a:r>
              <a:rPr lang="en-US" altLang="zh-CN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hlinkClick r:id="rId2"/>
              </a:rPr>
              <a:t> Books</a:t>
            </a:r>
            <a:r>
              <a:rPr lang="zh-CN" altLang="en-US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、</a:t>
            </a:r>
            <a:r>
              <a:rPr lang="en-US" altLang="zh-CN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Access</a:t>
            </a: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系列数据库仅</a:t>
            </a:r>
            <a:r>
              <a:rPr lang="zh-CN" altLang="en-US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有</a:t>
            </a:r>
            <a:r>
              <a:rPr lang="en-US" altLang="zh-CN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HTML</a:t>
            </a: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格式</a:t>
            </a:r>
            <a:endParaRPr lang="en-US" altLang="zh-CN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少数可整本书下载</a:t>
            </a:r>
            <a:endParaRPr lang="en-US" altLang="zh-CN" sz="24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Springer</a:t>
            </a: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直接下载</a:t>
            </a:r>
            <a:r>
              <a:rPr lang="zh-CN" altLang="en-US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整</a:t>
            </a: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本书的</a:t>
            </a:r>
            <a:r>
              <a:rPr lang="en-US" altLang="zh-CN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PDF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hlinkClick r:id="rId3"/>
              </a:rPr>
              <a:t>Thieme</a:t>
            </a:r>
            <a:r>
              <a:rPr lang="zh-CN" altLang="en-US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hlinkClick r:id="rId3"/>
              </a:rPr>
              <a:t>彩图电子图书</a:t>
            </a: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hlinkClick r:id="rId3"/>
              </a:rPr>
              <a:t>库</a:t>
            </a: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下载需安装专门的软件</a:t>
            </a:r>
            <a:endParaRPr lang="en-US" altLang="zh-CN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科学文库下载</a:t>
            </a:r>
            <a:r>
              <a:rPr lang="en-US" altLang="zh-CN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CAJ</a:t>
            </a: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阅读器</a:t>
            </a:r>
            <a:endParaRPr lang="en-US" altLang="zh-CN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hlinkClick r:id="rId4"/>
              </a:rPr>
              <a:t>北大方正</a:t>
            </a:r>
            <a:r>
              <a:rPr lang="en-US" sz="2400" dirty="0" err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hlinkClick r:id="rId4"/>
              </a:rPr>
              <a:t>Apabi</a:t>
            </a:r>
            <a:r>
              <a:rPr lang="zh-CN" altLang="en-US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需安装阅读软件</a:t>
            </a:r>
            <a:endParaRPr lang="zh-CN" altLang="en-US" sz="2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42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图书馆权威电子书</a:t>
            </a:r>
            <a:r>
              <a:rPr lang="en-US" altLang="zh-CN" dirty="0" smtClean="0"/>
              <a:t>—</a:t>
            </a:r>
            <a:r>
              <a:rPr lang="zh-CN" altLang="en-US" dirty="0" smtClean="0"/>
              <a:t>解剖学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240644"/>
              </p:ext>
            </p:extLst>
          </p:nvPr>
        </p:nvGraphicFramePr>
        <p:xfrm>
          <a:off x="134825" y="957457"/>
          <a:ext cx="8685784" cy="2255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7040"/>
                <a:gridCol w="3824849"/>
                <a:gridCol w="1881647"/>
                <a:gridCol w="1152128"/>
                <a:gridCol w="1080120"/>
              </a:tblGrid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序号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Title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作者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版本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出版年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Gray's anatomy for students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/>
                        <a:t>Richard L. Drake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2010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Gross anatomy the big picture</a:t>
                      </a:r>
                      <a:endParaRPr lang="en-US" altLang="zh-CN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/>
                        <a:t>David A. Morton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2011</a:t>
                      </a:r>
                      <a:endParaRPr lang="zh-CN" altLang="zh-CN" sz="16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Atlas of human anatomy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 smtClean="0"/>
                        <a:t>Frank H. Netter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2014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83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 smtClean="0"/>
                        <a:t>Gray's Anatomy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 smtClean="0"/>
                        <a:t>Susan </a:t>
                      </a:r>
                      <a:r>
                        <a:rPr lang="en-US" altLang="zh-CN" sz="1600" b="1" dirty="0" err="1" smtClean="0"/>
                        <a:t>Standring</a:t>
                      </a:r>
                      <a:endParaRPr lang="en-US" altLang="zh-CN" sz="1600" b="1" dirty="0" smtClean="0"/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2008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316" y="3837528"/>
            <a:ext cx="2016361" cy="258392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837528"/>
            <a:ext cx="1909653" cy="244827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3973347"/>
            <a:ext cx="1773959" cy="217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1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图书馆权威电子书</a:t>
            </a:r>
            <a:r>
              <a:rPr lang="en-US" altLang="zh-CN" dirty="0" smtClean="0"/>
              <a:t>—</a:t>
            </a:r>
            <a:r>
              <a:rPr lang="zh-CN" altLang="en-US" dirty="0" smtClean="0"/>
              <a:t>生物化学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009626"/>
              </p:ext>
            </p:extLst>
          </p:nvPr>
        </p:nvGraphicFramePr>
        <p:xfrm>
          <a:off x="179512" y="1268760"/>
          <a:ext cx="8685784" cy="1859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7040"/>
                <a:gridCol w="3824849"/>
                <a:gridCol w="1881647"/>
                <a:gridCol w="1152128"/>
                <a:gridCol w="1080120"/>
              </a:tblGrid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effectLst/>
                        </a:rPr>
                        <a:t>序号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effectLst/>
                        </a:rPr>
                        <a:t>Title</a:t>
                      </a:r>
                      <a:endParaRPr lang="zh-CN" sz="16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effectLst/>
                        </a:rPr>
                        <a:t>作者</a:t>
                      </a:r>
                      <a:endParaRPr lang="zh-CN" sz="16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effectLst/>
                        </a:rPr>
                        <a:t>版本</a:t>
                      </a:r>
                      <a:endParaRPr lang="zh-CN" sz="16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effectLst/>
                        </a:rPr>
                        <a:t>出版年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b="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 smtClean="0"/>
                        <a:t>Harper's Illustrated Biochemistry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b="0" dirty="0" smtClean="0"/>
                        <a:t>Robert K. Murray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b="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29th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b="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2012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b="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Principles of Medical Biochemistry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Meisenberg</a:t>
                      </a:r>
                      <a:r>
                        <a:rPr lang="en-US" altLang="zh-CN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Gerhard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3rd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zh-CN" altLang="zh-CN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b="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Color Atlas of Biochemistry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J. </a:t>
                      </a:r>
                      <a:r>
                        <a:rPr lang="en-US" sz="16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Koolman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K.H. </a:t>
                      </a:r>
                      <a:r>
                        <a:rPr lang="en-US" sz="16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Roehm</a:t>
                      </a:r>
                      <a:endParaRPr 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3rd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zh-CN" altLang="zh-CN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3573016"/>
            <a:ext cx="2367623" cy="30243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594487"/>
            <a:ext cx="2088232" cy="30645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3717032"/>
            <a:ext cx="2376264" cy="267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6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图书馆权威电子书</a:t>
            </a:r>
            <a:r>
              <a:rPr lang="en-US" altLang="zh-CN" dirty="0" smtClean="0"/>
              <a:t>—</a:t>
            </a:r>
            <a:r>
              <a:rPr lang="zh-CN" altLang="en-US" dirty="0" smtClean="0"/>
              <a:t>病理学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409786"/>
              </p:ext>
            </p:extLst>
          </p:nvPr>
        </p:nvGraphicFramePr>
        <p:xfrm>
          <a:off x="161197" y="1412776"/>
          <a:ext cx="8685784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7040"/>
                <a:gridCol w="3824849"/>
                <a:gridCol w="1881647"/>
                <a:gridCol w="1152128"/>
                <a:gridCol w="1080120"/>
              </a:tblGrid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effectLst/>
                        </a:rPr>
                        <a:t>序号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effectLst/>
                        </a:rPr>
                        <a:t>Title</a:t>
                      </a:r>
                      <a:endParaRPr lang="zh-CN" sz="16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effectLst/>
                        </a:rPr>
                        <a:t>作者</a:t>
                      </a:r>
                      <a:endParaRPr lang="zh-CN" sz="16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effectLst/>
                        </a:rPr>
                        <a:t>版本</a:t>
                      </a:r>
                      <a:endParaRPr lang="zh-CN" sz="16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effectLst/>
                        </a:rPr>
                        <a:t>出版年</a:t>
                      </a: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Robbins and </a:t>
                      </a:r>
                      <a:r>
                        <a:rPr lang="en-US" sz="16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Cotran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Pathologic Basis of Disease, Professional Edition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Kumar, Vinay</a:t>
                      </a:r>
                      <a:endParaRPr lang="zh-CN" sz="1600" b="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sz="1600" b="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Robbins Basic Pathology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Kumar, Vinay</a:t>
                      </a:r>
                      <a:endParaRPr lang="zh-CN" sz="1600" b="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zh-CN" sz="1600" b="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6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Hepinstall's Pathology of the Kidney</a:t>
                      </a:r>
                      <a:endParaRPr lang="zh-CN" sz="1600" b="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Jennette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CN" sz="1600" b="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  <a:endParaRPr lang="zh-CN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149542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4202037"/>
            <a:ext cx="1571625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202037"/>
            <a:ext cx="176832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2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图书馆权威电</a:t>
            </a:r>
            <a:r>
              <a:rPr lang="zh-CN" altLang="en-US" dirty="0" smtClean="0"/>
              <a:t>子书</a:t>
            </a:r>
            <a:r>
              <a:rPr lang="en-US" altLang="zh-CN" dirty="0" smtClean="0"/>
              <a:t>—</a:t>
            </a:r>
            <a:r>
              <a:rPr lang="zh-CN" altLang="en-US" dirty="0" smtClean="0"/>
              <a:t>组织胚胎学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085386"/>
              </p:ext>
            </p:extLst>
          </p:nvPr>
        </p:nvGraphicFramePr>
        <p:xfrm>
          <a:off x="251520" y="1196752"/>
          <a:ext cx="8424935" cy="1737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584"/>
                <a:gridCol w="3576756"/>
                <a:gridCol w="2118110"/>
                <a:gridCol w="1028317"/>
                <a:gridCol w="1003168"/>
              </a:tblGrid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序号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Title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作者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版本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出版年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Human Embryology and Developmental Biology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Carlson, Bruce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5th Edition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2014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Larsen's Human Embryology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Schoenwolf, Gary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5th </a:t>
                      </a:r>
                      <a:r>
                        <a:rPr lang="en-US" sz="1600" kern="100" dirty="0">
                          <a:effectLst/>
                        </a:rPr>
                        <a:t>Edition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2015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CN" sz="1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b="1" kern="100" dirty="0" err="1">
                          <a:effectLst/>
                        </a:rPr>
                        <a:t>Junqueira's</a:t>
                      </a:r>
                      <a:r>
                        <a:rPr lang="en-US" sz="1600" b="1" kern="100" dirty="0">
                          <a:effectLst/>
                        </a:rPr>
                        <a:t> Basic Histology: Text &amp; Atlas</a:t>
                      </a:r>
                      <a:endParaRPr lang="zh-CN" sz="1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effectLst/>
                        </a:rPr>
                        <a:t>Mescher</a:t>
                      </a:r>
                      <a:endParaRPr lang="zh-CN" sz="14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effectLst/>
                        </a:rPr>
                        <a:t>13rd </a:t>
                      </a:r>
                      <a:r>
                        <a:rPr lang="en-US" sz="1600" b="1" kern="100" dirty="0">
                          <a:effectLst/>
                        </a:rPr>
                        <a:t>Edition</a:t>
                      </a:r>
                      <a:endParaRPr lang="zh-CN" sz="1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effectLst/>
                        </a:rPr>
                        <a:t>2013</a:t>
                      </a:r>
                      <a:endParaRPr lang="zh-CN" sz="1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40"/>
            <a:ext cx="2106653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645024"/>
            <a:ext cx="2376264" cy="268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39669"/>
            <a:ext cx="2460286" cy="289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17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图书馆权威电子书</a:t>
            </a:r>
            <a:r>
              <a:rPr lang="en-US" altLang="zh-CN" dirty="0" smtClean="0"/>
              <a:t>—</a:t>
            </a:r>
            <a:r>
              <a:rPr lang="zh-CN" altLang="en-US" dirty="0"/>
              <a:t>内</a:t>
            </a:r>
            <a:r>
              <a:rPr lang="zh-CN" altLang="en-US" dirty="0" smtClean="0"/>
              <a:t>科学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graphicFrame>
        <p:nvGraphicFramePr>
          <p:cNvPr id="4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3572472"/>
              </p:ext>
            </p:extLst>
          </p:nvPr>
        </p:nvGraphicFramePr>
        <p:xfrm>
          <a:off x="251520" y="1196752"/>
          <a:ext cx="8424935" cy="1249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584"/>
                <a:gridCol w="3576756"/>
                <a:gridCol w="2118110"/>
                <a:gridCol w="1028317"/>
                <a:gridCol w="1003168"/>
              </a:tblGrid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effectLst/>
                        </a:rPr>
                        <a:t>序号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effectLst/>
                        </a:rPr>
                        <a:t>Title</a:t>
                      </a:r>
                      <a:endParaRPr lang="zh-CN" sz="16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effectLst/>
                        </a:rPr>
                        <a:t>作者</a:t>
                      </a:r>
                      <a:endParaRPr lang="zh-CN" sz="16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effectLst/>
                        </a:rPr>
                        <a:t>版本</a:t>
                      </a:r>
                      <a:endParaRPr lang="zh-CN" sz="16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effectLst/>
                        </a:rPr>
                        <a:t>出版年</a:t>
                      </a:r>
                      <a:endParaRPr lang="zh-CN" sz="16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effectLst/>
                        </a:rPr>
                        <a:t>1</a:t>
                      </a:r>
                      <a:endParaRPr lang="zh-CN" sz="16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effectLst/>
                        </a:rPr>
                        <a:t>Harrison's Principles of Internal Medicine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 L. Longo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2012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effectLst/>
                        </a:rPr>
                        <a:t>2</a:t>
                      </a:r>
                      <a:endParaRPr lang="zh-CN" sz="16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Goldman-Cecil Medicine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Goldman, Lee, MD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2016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6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实用内科学</a:t>
                      </a:r>
                      <a:endParaRPr lang="en-US" altLang="zh-CN" sz="16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陈灏珠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2009</a:t>
                      </a:r>
                      <a:endParaRPr lang="zh-CN" sz="16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27" y="2852936"/>
            <a:ext cx="240729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68960"/>
            <a:ext cx="2289026" cy="3108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77157"/>
            <a:ext cx="2088232" cy="2678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422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图书馆权威电子书</a:t>
            </a:r>
            <a:r>
              <a:rPr lang="en-US" altLang="zh-CN" dirty="0" smtClean="0"/>
              <a:t>—</a:t>
            </a:r>
            <a:r>
              <a:rPr lang="zh-CN" altLang="en-US" dirty="0" smtClean="0"/>
              <a:t>外科学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310853"/>
              </p:ext>
            </p:extLst>
          </p:nvPr>
        </p:nvGraphicFramePr>
        <p:xfrm>
          <a:off x="395536" y="1268760"/>
          <a:ext cx="8280919" cy="152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9101"/>
                <a:gridCol w="3475677"/>
                <a:gridCol w="1647870"/>
                <a:gridCol w="1449081"/>
                <a:gridCol w="999190"/>
              </a:tblGrid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序号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Title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作者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版本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出版年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Sabiston</a:t>
                      </a:r>
                      <a:r>
                        <a:rPr lang="en-US" sz="1600" kern="100" dirty="0">
                          <a:effectLst/>
                        </a:rPr>
                        <a:t> Textbook of Surgery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Townsend, Courtney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19th Edition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2012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Schwartz’s Principles of Surgery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Brunicardi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9th Edition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2010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Campbell-Walsh Urology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Wein, Alan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10th Edition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2012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4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黄家驷外科学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吴孟超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7th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2008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49080"/>
            <a:ext cx="1600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334" y="4168130"/>
            <a:ext cx="1619250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095728"/>
            <a:ext cx="1512168" cy="210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17109"/>
            <a:ext cx="176212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06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图书馆人文社科类图书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134522"/>
              </p:ext>
            </p:extLst>
          </p:nvPr>
        </p:nvGraphicFramePr>
        <p:xfrm>
          <a:off x="1331640" y="1916832"/>
          <a:ext cx="6048672" cy="2304256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936104"/>
                <a:gridCol w="5112568"/>
              </a:tblGrid>
              <a:tr h="37693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 smtClean="0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序号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u="none" strike="noStrike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图书名称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</a:tr>
              <a:tr h="30840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u="none" strike="noStrike" dirty="0" smtClean="0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通往诺贝尔奖之路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</a:tr>
              <a:tr h="30840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u="none" strike="noStrike" dirty="0" smtClean="0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钱学森论系统科学（书信篇）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</a:tr>
              <a:tr h="43683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3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u="none" strike="noStrike" dirty="0" smtClean="0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季羡林百岁人生笔记</a:t>
                      </a:r>
                      <a:r>
                        <a:rPr lang="en-US" altLang="zh-CN" sz="1400" b="1" u="none" strike="noStrike" dirty="0" smtClean="0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·</a:t>
                      </a:r>
                      <a:r>
                        <a:rPr lang="zh-CN" altLang="en-US" sz="1400" b="1" u="none" strike="noStrike" dirty="0" smtClean="0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壹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</a:tr>
              <a:tr h="43683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4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u="none" strike="noStrike" dirty="0" smtClean="0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走吧，给生活点颜色看看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</a:tr>
              <a:tr h="43683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5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u="none" strike="noStrike" dirty="0" smtClean="0"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那些让你痛苦的，必是让你成长的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526" marR="9526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080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欢迎向图书馆推荐您需要的图书、期刊、数据库</a:t>
            </a:r>
            <a:r>
              <a:rPr lang="en-US" altLang="zh-CN" dirty="0" smtClean="0"/>
              <a:t>……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推荐外文书</a:t>
            </a:r>
            <a:r>
              <a:rPr lang="en-US" altLang="zh-CN" sz="20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Ebook</a:t>
            </a:r>
            <a:r>
              <a:rPr lang="en-US" altLang="zh-CN" sz="20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Library</a:t>
            </a:r>
            <a:r>
              <a:rPr lang="zh-CN" altLang="en-US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0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https://imicams.eblib.com/</a:t>
            </a:r>
            <a:endParaRPr lang="en-US" altLang="zh-CN" sz="20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zh-CN" altLang="en-US" sz="20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其他图书推荐</a:t>
            </a:r>
            <a:endParaRPr lang="en-US" altLang="zh-CN" sz="20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lvl="1"/>
            <a:r>
              <a:rPr lang="en-US" altLang="zh-CN" sz="18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http://www.imicams.ac.cn/page/feedback/questionnaire.html</a:t>
            </a:r>
            <a:endParaRPr lang="en-US" altLang="zh-CN" sz="18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zh-CN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4904"/>
            <a:ext cx="4680520" cy="405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3491880" y="6165304"/>
            <a:ext cx="57606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2856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3" descr="C:\Users\zhouqin\Desktop\图片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4466358" y="1264647"/>
            <a:ext cx="42484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3200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谢 谢！</a:t>
            </a:r>
            <a:endParaRPr lang="en-US" altLang="zh-CN" sz="3200" dirty="0" smtClean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endParaRPr lang="zh-CN" alt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693593"/>
            <a:ext cx="1621790" cy="146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116" y="4693593"/>
            <a:ext cx="1426032" cy="14730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6116" y="4050417"/>
            <a:ext cx="846284" cy="643176"/>
          </a:xfrm>
          <a:prstGeom prst="rect">
            <a:avLst/>
          </a:prstGeom>
        </p:spPr>
      </p:pic>
      <p:pic>
        <p:nvPicPr>
          <p:cNvPr id="9" name="Picture 2" descr="C:\Users\zq\Desktop\QQ图片201603031653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600" y="2799099"/>
            <a:ext cx="2812590" cy="387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99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1921</TotalTime>
  <Words>1505</Words>
  <Application>Microsoft Office PowerPoint</Application>
  <PresentationFormat>全屏显示(4:3)</PresentationFormat>
  <Paragraphs>384</Paragraphs>
  <Slides>32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Office 主题</vt:lpstr>
      <vt:lpstr>PowerPoint 演示文稿</vt:lpstr>
      <vt:lpstr>PowerPoint 演示文稿</vt:lpstr>
      <vt:lpstr>PowerPoint 演示文稿</vt:lpstr>
      <vt:lpstr>图书馆电子书数据库</vt:lpstr>
      <vt:lpstr>1.科学文库  http://reading.sciencepress.cn</vt:lpstr>
      <vt:lpstr>2.人卫临床医学知识数据库 http://medbooks.ipmph.com/</vt:lpstr>
      <vt:lpstr>3. McGraw-Hill Access系列教学数据库http://mhmedical.com/</vt:lpstr>
      <vt:lpstr>4.Ebook Library https://imicams.eblib.com/</vt:lpstr>
      <vt:lpstr>4.Ebook Library https://imicams.eblib.com/</vt:lpstr>
      <vt:lpstr>4.Ebook Library https://imicams.eblib.com/</vt:lpstr>
      <vt:lpstr>电子书数据库</vt:lpstr>
      <vt:lpstr>协和搜索</vt:lpstr>
      <vt:lpstr>“病理生理学”课表里的教材教参有电子版吗？？</vt:lpstr>
      <vt:lpstr>检索《Pathophysiology of disease an introduction to clinical medicine》</vt:lpstr>
      <vt:lpstr>查找《病理生理学》</vt:lpstr>
      <vt:lpstr>查找有关解剖学Anatomy的电子书</vt:lpstr>
      <vt:lpstr>筛选电子书</vt:lpstr>
      <vt:lpstr>利用电子书</vt:lpstr>
      <vt:lpstr>利用电子书</vt:lpstr>
      <vt:lpstr>利用电子书</vt:lpstr>
      <vt:lpstr>在图书内检索</vt:lpstr>
      <vt:lpstr>PowerPoint 演示文稿</vt:lpstr>
      <vt:lpstr>电子图书全文格式和阅读方式</vt:lpstr>
      <vt:lpstr>图书馆权威电子书—解剖学</vt:lpstr>
      <vt:lpstr>图书馆权威电子书—生物化学</vt:lpstr>
      <vt:lpstr>图书馆权威电子书—病理学</vt:lpstr>
      <vt:lpstr>图书馆权威电子书—组织胚胎学</vt:lpstr>
      <vt:lpstr>图书馆权威电子书—内科学</vt:lpstr>
      <vt:lpstr>图书馆权威电子书—外科学</vt:lpstr>
      <vt:lpstr>图书馆人文社科类图书</vt:lpstr>
      <vt:lpstr>欢迎向图书馆推荐您需要的图书、期刊、数据库……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zq</dc:creator>
  <cp:lastModifiedBy>zq</cp:lastModifiedBy>
  <cp:revision>139</cp:revision>
  <cp:lastPrinted>2016-03-08T10:24:03Z</cp:lastPrinted>
  <dcterms:created xsi:type="dcterms:W3CDTF">2016-03-03T01:16:01Z</dcterms:created>
  <dcterms:modified xsi:type="dcterms:W3CDTF">2016-03-17T06:03:01Z</dcterms:modified>
</cp:coreProperties>
</file>