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1" r:id="rId3"/>
    <p:sldId id="283" r:id="rId4"/>
    <p:sldId id="282" r:id="rId5"/>
    <p:sldId id="284" r:id="rId6"/>
    <p:sldId id="285" r:id="rId7"/>
    <p:sldId id="257" r:id="rId8"/>
    <p:sldId id="286" r:id="rId9"/>
    <p:sldId id="259" r:id="rId10"/>
    <p:sldId id="272" r:id="rId11"/>
    <p:sldId id="290" r:id="rId12"/>
    <p:sldId id="291" r:id="rId13"/>
    <p:sldId id="273" r:id="rId14"/>
    <p:sldId id="260" r:id="rId15"/>
    <p:sldId id="287" r:id="rId16"/>
    <p:sldId id="268" r:id="rId17"/>
    <p:sldId id="288" r:id="rId18"/>
    <p:sldId id="289" r:id="rId19"/>
    <p:sldId id="266" r:id="rId20"/>
    <p:sldId id="275" r:id="rId21"/>
    <p:sldId id="267" r:id="rId22"/>
    <p:sldId id="269" r:id="rId23"/>
    <p:sldId id="276" r:id="rId24"/>
    <p:sldId id="271" r:id="rId25"/>
    <p:sldId id="270" r:id="rId26"/>
    <p:sldId id="261" r:id="rId27"/>
    <p:sldId id="262" r:id="rId28"/>
    <p:sldId id="279" r:id="rId29"/>
    <p:sldId id="280" r:id="rId30"/>
    <p:sldId id="264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17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16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AE09B-0C5D-439E-AFFE-F5010EC272CB}" type="datetimeFigureOut">
              <a:rPr lang="zh-CN" altLang="en-US" smtClean="0"/>
              <a:pPr/>
              <a:t>16/4/18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1F93C-A7CC-42D5-9F8D-3EAAC0C216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2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71175-5125-45A9-A6C2-CAF87B5F4F61}" type="datetimeFigureOut">
              <a:rPr lang="zh-CN" altLang="en-US" smtClean="0"/>
              <a:pPr/>
              <a:t>16/4/18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A63A6-AB0F-4D30-BAE3-7C4006EE78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73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一分钟医学速记：协和医学博士的漫画笔记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，人民卫生出版社，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zh-CN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A63A6-AB0F-4D30-BAE3-7C4006EE78D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65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《</a:t>
            </a:r>
            <a:r>
              <a:rPr lang="zh-CN" altLang="en-US" smtClean="0"/>
              <a:t>一分钟医学速记</a:t>
            </a:r>
            <a:r>
              <a:rPr lang="en-US" altLang="zh-CN" smtClean="0"/>
              <a:t>》</a:t>
            </a:r>
            <a:r>
              <a:rPr lang="zh-CN" altLang="en-US" smtClean="0"/>
              <a:t>签售会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5" name="矩形 10"/>
          <p:cNvSpPr/>
          <p:nvPr userDrawn="1"/>
        </p:nvSpPr>
        <p:spPr>
          <a:xfrm>
            <a:off x="6630322" y="641725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ei"/>
                <a:ea typeface="Hei"/>
                <a:cs typeface="Hei"/>
              </a:rPr>
              <a:t>《</a:t>
            </a:r>
            <a:r>
              <a:rPr lang="zh-CN" altLang="en-US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ei"/>
                <a:ea typeface="Hei"/>
                <a:cs typeface="Hei"/>
              </a:rPr>
              <a:t>一分钟医学速记</a:t>
            </a:r>
            <a:r>
              <a:rPr lang="en-US" altLang="zh-CN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ei"/>
                <a:ea typeface="Hei"/>
                <a:cs typeface="Hei"/>
              </a:rPr>
              <a:t>》</a:t>
            </a:r>
            <a:endParaRPr lang="zh-CN" altLang="en-US" b="0" i="1" dirty="0" smtClean="0">
              <a:solidFill>
                <a:schemeClr val="accent6">
                  <a:lumMod val="40000"/>
                  <a:lumOff val="60000"/>
                </a:schemeClr>
              </a:solidFill>
              <a:latin typeface="Hei"/>
              <a:ea typeface="Hei"/>
              <a:cs typeface="He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hyperlink" Target="http://www.betterworldbooks.com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书封面91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07504" y="188640"/>
            <a:ext cx="4608512" cy="6405395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4450405" y="1628800"/>
            <a:ext cx="4730107" cy="1368152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b="1" dirty="0" smtClean="0">
                <a:latin typeface="Hei"/>
                <a:ea typeface="Hei"/>
                <a:cs typeface="Hei"/>
              </a:rPr>
              <a:t>一分钟医学速记</a:t>
            </a:r>
            <a:r>
              <a:rPr lang="en-US" altLang="zh-CN" sz="4000" b="1" dirty="0" smtClean="0">
                <a:latin typeface="Hei"/>
                <a:ea typeface="Hei"/>
                <a:cs typeface="Hei"/>
              </a:rPr>
              <a:t/>
            </a:r>
            <a:br>
              <a:rPr lang="en-US" altLang="zh-CN" sz="4000" b="1" dirty="0" smtClean="0">
                <a:latin typeface="Hei"/>
                <a:ea typeface="Hei"/>
                <a:cs typeface="Hei"/>
              </a:rPr>
            </a:br>
            <a:r>
              <a:rPr lang="zh-CN" altLang="en-US" sz="4000" b="1" dirty="0" smtClean="0">
                <a:latin typeface="Hei"/>
                <a:ea typeface="Hei"/>
                <a:cs typeface="Hei"/>
              </a:rPr>
              <a:t>背后的故事</a:t>
            </a:r>
            <a:endParaRPr lang="zh-CN" altLang="en-US" sz="4000" b="1" dirty="0">
              <a:latin typeface="Hei"/>
              <a:ea typeface="Hei"/>
              <a:cs typeface="Hei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4788024" y="4077072"/>
            <a:ext cx="4104457" cy="1368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北京协和医院皮肤科</a:t>
            </a:r>
            <a:endParaRPr lang="en-US" altLang="zh-CN" sz="2400" dirty="0" smtClean="0">
              <a:solidFill>
                <a:schemeClr val="accent6">
                  <a:lumMod val="20000"/>
                  <a:lumOff val="80000"/>
                </a:schemeClr>
              </a:solidFill>
              <a:latin typeface="Hei"/>
              <a:ea typeface="Hei"/>
              <a:cs typeface="Hei"/>
            </a:endParaRPr>
          </a:p>
          <a:p>
            <a:r>
              <a:rPr lang="zh-CN" alt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舒  畅</a:t>
            </a:r>
            <a:endParaRPr lang="en-US" altLang="zh-CN" sz="2400" dirty="0" smtClean="0">
              <a:solidFill>
                <a:schemeClr val="accent6">
                  <a:lumMod val="20000"/>
                  <a:lumOff val="80000"/>
                </a:schemeClr>
              </a:solidFill>
              <a:latin typeface="Hei"/>
              <a:ea typeface="Hei"/>
              <a:cs typeface="Hei"/>
            </a:endParaRPr>
          </a:p>
          <a:p>
            <a:r>
              <a:rPr lang="zh-CN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2</a:t>
            </a:r>
            <a:r>
              <a:rPr lang="en-US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01</a:t>
            </a:r>
            <a:r>
              <a:rPr lang="en-US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6</a:t>
            </a:r>
            <a:r>
              <a:rPr lang="en-US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-</a:t>
            </a:r>
            <a:r>
              <a:rPr lang="zh-CN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4</a:t>
            </a:r>
            <a:r>
              <a:rPr lang="en-US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-</a:t>
            </a:r>
            <a:r>
              <a:rPr lang="zh-CN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1</a:t>
            </a:r>
            <a:r>
              <a:rPr lang="en-US" altLang="zh-CN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Hei"/>
                <a:ea typeface="Hei"/>
                <a:cs typeface="Hei"/>
              </a:rPr>
              <a:t>8</a:t>
            </a:r>
            <a:endParaRPr lang="zh-CN" altLang="en-US" sz="2400" dirty="0">
              <a:solidFill>
                <a:schemeClr val="accent6">
                  <a:lumMod val="20000"/>
                  <a:lumOff val="80000"/>
                </a:schemeClr>
              </a:solidFill>
              <a:latin typeface="Hei"/>
              <a:ea typeface="Hei"/>
              <a:cs typeface="He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500298" y="4353668"/>
            <a:ext cx="5972188" cy="947540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No</a:t>
            </a:r>
            <a:r>
              <a:rPr lang="zh-CN" altLang="en-US" dirty="0" smtClean="0"/>
              <a:t>，这是如假包换的教辅图书！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475656" y="2708920"/>
            <a:ext cx="6336704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这是一本科普图书吗？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04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y019 IB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888" y="2035070"/>
            <a:ext cx="8229600" cy="4346258"/>
          </a:xfrm>
        </p:spPr>
      </p:pic>
    </p:spTree>
    <p:extLst>
      <p:ext uri="{BB962C8B-B14F-4D97-AF65-F5344CB8AC3E}">
        <p14:creationId xmlns:p14="http://schemas.microsoft.com/office/powerpoint/2010/main" val="319850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064 TB class 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4900464" cy="505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60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283968" y="4353668"/>
            <a:ext cx="4188518" cy="947540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——</a:t>
            </a:r>
            <a:r>
              <a:rPr lang="zh-CN" altLang="en-US" dirty="0" smtClean="0"/>
              <a:t>死记硬背 😂😂😂</a:t>
            </a:r>
            <a:r>
              <a:rPr lang="zh-CN" altLang="en-US" dirty="0"/>
              <a:t>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547664" y="2934072"/>
            <a:ext cx="5616624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怎样学习临床医学？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1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419872" y="4353668"/>
            <a:ext cx="5052614" cy="947540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——</a:t>
            </a:r>
            <a:r>
              <a:rPr lang="zh-CN" altLang="en-US" dirty="0" smtClean="0"/>
              <a:t>充分调动中枢神经的主动性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547664" y="2934072"/>
            <a:ext cx="5616624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怎样过目不忘？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21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500298" y="4353668"/>
            <a:ext cx="5972188" cy="947540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——《</a:t>
            </a:r>
            <a:r>
              <a:rPr lang="zh-CN" altLang="en-US" dirty="0" smtClean="0"/>
              <a:t>黄帝内经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（公元前</a:t>
            </a:r>
            <a:r>
              <a:rPr lang="en-US" altLang="zh-CN" dirty="0" smtClean="0"/>
              <a:t>227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362002" y="2934072"/>
            <a:ext cx="4586262" cy="1143000"/>
          </a:xfrm>
        </p:spPr>
        <p:txBody>
          <a:bodyPr/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“心主神明”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051720" y="2934072"/>
            <a:ext cx="5544616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脑是思维活动的中枢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2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2663802874_f56e7aaf0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2005" r="-32005"/>
          <a:stretch>
            <a:fillRect/>
          </a:stretch>
        </p:blipFill>
        <p:spPr>
          <a:xfrm>
            <a:off x="871538" y="1988840"/>
            <a:ext cx="7408862" cy="3451225"/>
          </a:xfr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R.W.</a:t>
            </a:r>
            <a:r>
              <a:rPr lang="zh-CN" altLang="en-US" dirty="0" smtClean="0"/>
              <a:t> </a:t>
            </a:r>
            <a:r>
              <a:rPr lang="en-US" altLang="zh-CN" dirty="0" smtClean="0"/>
              <a:t>Sperry</a:t>
            </a:r>
            <a:r>
              <a:rPr lang="zh-CN" altLang="en-US" dirty="0" smtClean="0"/>
              <a:t>的裂脑试验</a:t>
            </a:r>
            <a:endParaRPr lang="zh-CN" altLang="en-US" dirty="0"/>
          </a:p>
        </p:txBody>
      </p:sp>
      <p:sp>
        <p:nvSpPr>
          <p:cNvPr id="5" name="内容占位符 1"/>
          <p:cNvSpPr txBox="1">
            <a:spLocks/>
          </p:cNvSpPr>
          <p:nvPr/>
        </p:nvSpPr>
        <p:spPr>
          <a:xfrm>
            <a:off x="2051720" y="5577804"/>
            <a:ext cx="3816424" cy="9475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zh-CN" dirty="0" smtClean="0"/>
              <a:t>--1940</a:t>
            </a:r>
            <a:r>
              <a:rPr lang="zh-CN" altLang="en-US" dirty="0" smtClean="0"/>
              <a:t>年开展</a:t>
            </a:r>
            <a:endParaRPr lang="en-US" altLang="zh-CN" dirty="0" smtClean="0"/>
          </a:p>
          <a:p>
            <a:pPr>
              <a:buFont typeface="Symbol" pitchFamily="18" charset="2"/>
              <a:buNone/>
            </a:pPr>
            <a:r>
              <a:rPr lang="en-US" altLang="zh-CN" dirty="0" smtClean="0"/>
              <a:t>--</a:t>
            </a:r>
            <a:r>
              <a:rPr lang="zh-CN" altLang="en-US" dirty="0" smtClean="0"/>
              <a:t>优势半球理论</a:t>
            </a:r>
            <a:endParaRPr lang="en-US" altLang="zh-CN" dirty="0" smtClean="0"/>
          </a:p>
          <a:p>
            <a:pPr>
              <a:buFont typeface="Symbol" pitchFamily="18" charset="2"/>
              <a:buNone/>
            </a:pPr>
            <a:r>
              <a:rPr lang="en-US" altLang="zh-CN" dirty="0" smtClean="0"/>
              <a:t>--1981</a:t>
            </a:r>
            <a:r>
              <a:rPr lang="zh-CN" altLang="en-US" dirty="0" smtClean="0"/>
              <a:t>年诺贝尔生理与医学奖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 descr="a000041860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340787" y="3573016"/>
            <a:ext cx="1935069" cy="2880320"/>
          </a:xfrm>
        </p:spPr>
      </p:pic>
      <p:pic>
        <p:nvPicPr>
          <p:cNvPr id="7" name="图片 6" descr="决胜右脑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345890" y="714925"/>
            <a:ext cx="1785950" cy="2765322"/>
          </a:xfrm>
          <a:prstGeom prst="rect">
            <a:avLst/>
          </a:prstGeom>
        </p:spPr>
      </p:pic>
      <p:pic>
        <p:nvPicPr>
          <p:cNvPr id="8" name="图片 7" descr="战胜右脑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634756" y="714355"/>
            <a:ext cx="1849105" cy="2714644"/>
          </a:xfrm>
          <a:prstGeom prst="rect">
            <a:avLst/>
          </a:prstGeom>
        </p:spPr>
      </p:pic>
      <p:pic>
        <p:nvPicPr>
          <p:cNvPr id="9" name="图片 8" descr="23190459-1_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83534" y="692695"/>
            <a:ext cx="1928826" cy="2755465"/>
          </a:xfrm>
          <a:prstGeom prst="rect">
            <a:avLst/>
          </a:prstGeom>
        </p:spPr>
      </p:pic>
      <p:pic>
        <p:nvPicPr>
          <p:cNvPr id="10" name="图片 9" descr="魔术记忆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634756" y="3643883"/>
            <a:ext cx="1816086" cy="2714620"/>
          </a:xfrm>
          <a:prstGeom prst="rect">
            <a:avLst/>
          </a:prstGeom>
        </p:spPr>
      </p:pic>
      <p:pic>
        <p:nvPicPr>
          <p:cNvPr id="11" name="图片 10" descr="左脑中风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5954402" y="3643883"/>
            <a:ext cx="1785950" cy="272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131840" y="2934072"/>
            <a:ext cx="4464496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</a:rPr>
              <a:t>语文书涂鸦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845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DD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1"/>
          <a:stretch/>
        </p:blipFill>
        <p:spPr>
          <a:xfrm>
            <a:off x="370496" y="2010101"/>
            <a:ext cx="3841464" cy="437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1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548cf323jw1dppl1o43ysj.jp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/>
          <a:srcRect l="-3149" r="-2947"/>
          <a:stretch/>
        </p:blipFill>
        <p:spPr>
          <a:xfrm>
            <a:off x="3491879" y="1358931"/>
            <a:ext cx="5328593" cy="5022397"/>
          </a:xfrm>
        </p:spPr>
      </p:pic>
      <p:sp>
        <p:nvSpPr>
          <p:cNvPr id="5" name="矩形 4"/>
          <p:cNvSpPr/>
          <p:nvPr/>
        </p:nvSpPr>
        <p:spPr>
          <a:xfrm>
            <a:off x="323528" y="2625874"/>
            <a:ext cx="31432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/>
              <a:t>游园不值</a:t>
            </a:r>
            <a:endParaRPr lang="en-US" altLang="zh-CN" sz="2800" dirty="0" smtClean="0"/>
          </a:p>
          <a:p>
            <a:pPr algn="ctr"/>
            <a:endParaRPr lang="zh-CN" altLang="en-US" sz="2800" dirty="0" smtClean="0"/>
          </a:p>
          <a:p>
            <a:pPr algn="ctr"/>
            <a:r>
              <a:rPr lang="zh-CN" altLang="en-US" sz="2800" dirty="0" smtClean="0"/>
              <a:t>（叶绍翁）</a:t>
            </a:r>
            <a:endParaRPr lang="en-US" altLang="zh-CN" sz="2800" dirty="0" smtClean="0"/>
          </a:p>
          <a:p>
            <a:pPr algn="ctr"/>
            <a:endParaRPr lang="en-US" altLang="zh-CN" sz="2800" dirty="0" smtClean="0"/>
          </a:p>
          <a:p>
            <a:pPr algn="ctr"/>
            <a:r>
              <a:rPr lang="zh-CN" altLang="en-US" sz="2800" dirty="0" smtClean="0"/>
              <a:t>  应怜屐齿印苍苔，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  小扣柴扉久不开。</a:t>
            </a:r>
          </a:p>
          <a:p>
            <a:pPr algn="ctr"/>
            <a:r>
              <a:rPr lang="zh-CN" altLang="en-US" sz="2800" dirty="0" smtClean="0"/>
              <a:t>  春色满园关不住，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  一枝红杏出墙来。</a:t>
            </a:r>
            <a:endParaRPr lang="zh-CN" altLang="en-US" sz="2800" dirty="0"/>
          </a:p>
        </p:txBody>
      </p:sp>
      <p:sp>
        <p:nvSpPr>
          <p:cNvPr id="6" name="标题 2"/>
          <p:cNvSpPr>
            <a:spLocks noGrp="1"/>
          </p:cNvSpPr>
          <p:nvPr>
            <p:ph type="title"/>
          </p:nvPr>
        </p:nvSpPr>
        <p:spPr>
          <a:xfrm>
            <a:off x="4860032" y="332656"/>
            <a:ext cx="4032448" cy="1143000"/>
          </a:xfrm>
        </p:spPr>
        <p:txBody>
          <a:bodyPr>
            <a:normAutofit/>
          </a:bodyPr>
          <a:lstStyle/>
          <a:p>
            <a:pPr algn="l"/>
            <a:r>
              <a:rPr lang="en-US" altLang="en-US" dirty="0" err="1" smtClean="0">
                <a:solidFill>
                  <a:schemeClr val="accent6">
                    <a:lumMod val="50000"/>
                  </a:schemeClr>
                </a:solidFill>
              </a:rPr>
              <a:t>古诗的“意境</a:t>
            </a:r>
            <a:r>
              <a:rPr lang="en-US" altLang="en-US" dirty="0" smtClean="0">
                <a:solidFill>
                  <a:schemeClr val="accent6">
                    <a:lumMod val="50000"/>
                  </a:schemeClr>
                </a:solidFill>
              </a:rPr>
              <a:t>”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 descr="Visual-Mnemonics-for-Pathology-978063204644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996" y="2165915"/>
            <a:ext cx="3148988" cy="4143405"/>
          </a:xfr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在医学学习中的应用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462184" y="6000768"/>
            <a:ext cx="4286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/>
              <a:t>图片来自：</a:t>
            </a:r>
            <a:r>
              <a:rPr lang="en-US" sz="1200" dirty="0" smtClean="0">
                <a:solidFill>
                  <a:srgbClr val="0070C0"/>
                </a:solidFill>
                <a:hlinkClick r:id="rId3"/>
              </a:rPr>
              <a:t>http://www.betterworldbooks.com</a:t>
            </a:r>
            <a:endParaRPr lang="zh-CN" altLang="en-US" sz="12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isual_mnemonic1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61" r="-30961"/>
          <a:stretch>
            <a:fillRect/>
          </a:stretch>
        </p:blipFill>
        <p:spPr>
          <a:xfrm>
            <a:off x="-11137" y="2171997"/>
            <a:ext cx="9191649" cy="4281339"/>
          </a:xfrm>
        </p:spPr>
      </p:pic>
    </p:spTree>
    <p:extLst>
      <p:ext uri="{BB962C8B-B14F-4D97-AF65-F5344CB8AC3E}">
        <p14:creationId xmlns:p14="http://schemas.microsoft.com/office/powerpoint/2010/main" val="291391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y019 IB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888" y="2035070"/>
            <a:ext cx="8229600" cy="434625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045 M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6368562" cy="446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8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062 HF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39" y="1916832"/>
            <a:ext cx="4427077" cy="4523067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zh-CN" altLang="en-US" dirty="0" smtClean="0"/>
              <a:t>完全停不下来</a:t>
            </a:r>
            <a:r>
              <a:rPr lang="en-US" altLang="zh-CN" dirty="0" smtClean="0"/>
              <a:t>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7686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548cf323jw1dk3tzzi1enj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763688" y="1499658"/>
            <a:ext cx="5616624" cy="495842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large_c9ow_3e2b0000b209126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4563" y="263482"/>
            <a:ext cx="4075669" cy="647788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large_wrny_4e070001780b12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792" y="260648"/>
            <a:ext cx="3888432" cy="649575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taobao 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643866"/>
            <a:ext cx="5786478" cy="5665454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书封面912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2267744" y="188640"/>
            <a:ext cx="4448989" cy="6089426"/>
          </a:xfrm>
        </p:spPr>
      </p:pic>
      <p:sp>
        <p:nvSpPr>
          <p:cNvPr id="2" name="Rectangle 1"/>
          <p:cNvSpPr/>
          <p:nvPr/>
        </p:nvSpPr>
        <p:spPr>
          <a:xfrm>
            <a:off x="467544" y="6372036"/>
            <a:ext cx="835292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/>
              <a:t>《</a:t>
            </a:r>
            <a:r>
              <a:rPr lang="zh-CN" altLang="en-US" dirty="0"/>
              <a:t>一分钟医学速记：协和医学博士的漫画笔记</a:t>
            </a:r>
            <a:r>
              <a:rPr lang="en-US" altLang="zh-CN" dirty="0"/>
              <a:t>》</a:t>
            </a:r>
            <a:r>
              <a:rPr lang="zh-CN" altLang="en-US" dirty="0"/>
              <a:t>，人民卫生出版社，</a:t>
            </a:r>
            <a:r>
              <a:rPr lang="en-US" dirty="0"/>
              <a:t>2013</a:t>
            </a:r>
            <a:r>
              <a:rPr lang="zh-CN" altLang="en-US" dirty="0"/>
              <a:t>年</a:t>
            </a:r>
            <a:r>
              <a:rPr lang="en-US" dirty="0"/>
              <a:t>10</a:t>
            </a:r>
            <a:r>
              <a:rPr lang="zh-CN" altLang="en-US" dirty="0"/>
              <a:t>月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Taoba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565148"/>
            <a:ext cx="7154934" cy="5507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 descr="SALE-当当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588518"/>
            <a:ext cx="6470409" cy="579281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7158" y="2143397"/>
            <a:ext cx="8429684" cy="4525963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b="1" dirty="0" smtClean="0"/>
              <a:t>骨折晚期常见的并发症</a:t>
            </a:r>
            <a:r>
              <a:rPr lang="en-US" altLang="zh-CN" b="1" dirty="0" smtClean="0"/>
              <a:t>:</a:t>
            </a:r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1</a:t>
            </a:r>
            <a:r>
              <a:rPr lang="zh-CN" altLang="en-US" dirty="0" smtClean="0"/>
              <a:t>、坠积性肺炎；</a:t>
            </a:r>
          </a:p>
          <a:p>
            <a:pPr lvl="1"/>
            <a:r>
              <a:rPr lang="en-US" altLang="zh-CN" dirty="0" smtClean="0"/>
              <a:t>2</a:t>
            </a:r>
            <a:r>
              <a:rPr lang="zh-CN" altLang="en-US" dirty="0" smtClean="0"/>
              <a:t>、褥疮；</a:t>
            </a:r>
          </a:p>
          <a:p>
            <a:pPr lvl="1"/>
            <a:r>
              <a:rPr lang="en-US" altLang="zh-CN" dirty="0" smtClean="0"/>
              <a:t>3</a:t>
            </a:r>
            <a:r>
              <a:rPr lang="zh-CN" altLang="en-US" dirty="0" smtClean="0"/>
              <a:t>、下肢深静脉血栓（</a:t>
            </a:r>
            <a:r>
              <a:rPr lang="en-US" altLang="zh-CN" dirty="0" smtClean="0"/>
              <a:t>DVT</a:t>
            </a:r>
            <a:r>
              <a:rPr lang="zh-CN" altLang="en-US" dirty="0" smtClean="0"/>
              <a:t>）；</a:t>
            </a:r>
          </a:p>
          <a:p>
            <a:pPr lvl="1"/>
            <a:r>
              <a:rPr lang="en-US" altLang="zh-CN" dirty="0" smtClean="0"/>
              <a:t>4</a:t>
            </a:r>
            <a:r>
              <a:rPr lang="zh-CN" altLang="en-US" dirty="0" smtClean="0"/>
              <a:t>、感染；</a:t>
            </a:r>
          </a:p>
          <a:p>
            <a:pPr lvl="1"/>
            <a:r>
              <a:rPr lang="en-US" altLang="zh-CN" dirty="0" smtClean="0"/>
              <a:t>5</a:t>
            </a:r>
            <a:r>
              <a:rPr lang="zh-CN" altLang="en-US" dirty="0" smtClean="0"/>
              <a:t>、损伤性骨化（外伤骨化性肌炎）；</a:t>
            </a:r>
          </a:p>
          <a:p>
            <a:pPr lvl="1"/>
            <a:r>
              <a:rPr lang="en-US" altLang="zh-CN" dirty="0" smtClean="0"/>
              <a:t>6</a:t>
            </a:r>
            <a:r>
              <a:rPr lang="zh-CN" altLang="en-US" dirty="0" smtClean="0"/>
              <a:t>、创伤性关节炎；</a:t>
            </a:r>
          </a:p>
          <a:p>
            <a:pPr lvl="1"/>
            <a:r>
              <a:rPr lang="en-US" altLang="zh-CN" dirty="0" smtClean="0"/>
              <a:t>7</a:t>
            </a:r>
            <a:r>
              <a:rPr lang="zh-CN" altLang="en-US" dirty="0" smtClean="0"/>
              <a:t>、关节僵硬；</a:t>
            </a:r>
          </a:p>
          <a:p>
            <a:pPr lvl="1"/>
            <a:r>
              <a:rPr lang="en-US" altLang="zh-CN" dirty="0" smtClean="0"/>
              <a:t>8</a:t>
            </a:r>
            <a:r>
              <a:rPr lang="zh-CN" altLang="en-US" dirty="0" smtClean="0"/>
              <a:t>、急性骨萎缩；</a:t>
            </a:r>
          </a:p>
          <a:p>
            <a:pPr lvl="1"/>
            <a:r>
              <a:rPr lang="en-US" altLang="zh-CN" dirty="0" smtClean="0"/>
              <a:t>9</a:t>
            </a:r>
            <a:r>
              <a:rPr lang="zh-CN" altLang="en-US" dirty="0" smtClean="0"/>
              <a:t>、缺血性骨坏死；</a:t>
            </a:r>
          </a:p>
          <a:p>
            <a:pPr lvl="1"/>
            <a:r>
              <a:rPr lang="en-US" altLang="zh-CN" dirty="0" smtClean="0"/>
              <a:t>10</a:t>
            </a:r>
            <a:r>
              <a:rPr lang="zh-CN" altLang="en-US" dirty="0" smtClean="0"/>
              <a:t>、缺血性肌挛缩</a:t>
            </a:r>
          </a:p>
          <a:p>
            <a:pPr lvl="2"/>
            <a:r>
              <a:rPr lang="zh-CN" altLang="en-US" dirty="0" smtClean="0"/>
              <a:t>表现为</a:t>
            </a:r>
            <a:r>
              <a:rPr lang="en-US" altLang="zh-CN" dirty="0" smtClean="0"/>
              <a:t>5P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Painless(</a:t>
            </a:r>
            <a:r>
              <a:rPr lang="zh-CN" altLang="en-US" dirty="0" smtClean="0"/>
              <a:t>疼痛</a:t>
            </a:r>
            <a:r>
              <a:rPr lang="en-US" altLang="zh-CN" dirty="0" smtClean="0"/>
              <a:t>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Pallor(</a:t>
            </a:r>
            <a:r>
              <a:rPr lang="zh-CN" altLang="en-US" dirty="0" smtClean="0"/>
              <a:t>苍白</a:t>
            </a:r>
            <a:r>
              <a:rPr lang="en-US" altLang="zh-CN" dirty="0" smtClean="0"/>
              <a:t>)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Paresthesia</a:t>
            </a:r>
            <a:r>
              <a:rPr lang="en-US" altLang="zh-CN" dirty="0" smtClean="0"/>
              <a:t>(</a:t>
            </a:r>
            <a:r>
              <a:rPr lang="zh-CN" altLang="en-US" dirty="0" smtClean="0"/>
              <a:t>感觉异常</a:t>
            </a:r>
            <a:r>
              <a:rPr lang="en-US" altLang="zh-CN" dirty="0" smtClean="0"/>
              <a:t>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Paralysis(</a:t>
            </a:r>
            <a:r>
              <a:rPr lang="zh-CN" altLang="en-US" dirty="0" smtClean="0"/>
              <a:t>瘫痪</a:t>
            </a:r>
            <a:r>
              <a:rPr lang="en-US" altLang="zh-CN" dirty="0" smtClean="0"/>
              <a:t>)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Pulselessness</a:t>
            </a:r>
            <a:r>
              <a:rPr lang="en-US" altLang="zh-CN" dirty="0" smtClean="0"/>
              <a:t>(</a:t>
            </a:r>
            <a:r>
              <a:rPr lang="zh-CN" altLang="en-US" dirty="0" smtClean="0"/>
              <a:t>无脉</a:t>
            </a:r>
            <a:r>
              <a:rPr lang="en-US" altLang="zh-CN" dirty="0" smtClean="0"/>
              <a:t>)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实战案例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548cf323jw1dk6640lpo0j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267744" y="284651"/>
            <a:ext cx="4680520" cy="6240693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试复述之。。。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你能记住了吗？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888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妈妈再也不用担心我的学习了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是不是很容易？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149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644662" y="2636912"/>
            <a:ext cx="2671754" cy="928694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谢谢！</a:t>
            </a:r>
            <a:endParaRPr lang="zh-CN" altLang="en-US" dirty="0"/>
          </a:p>
        </p:txBody>
      </p:sp>
      <p:pic>
        <p:nvPicPr>
          <p:cNvPr id="4" name="图片 3" descr="万有青年荟萃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43608" y="1701629"/>
            <a:ext cx="2428892" cy="3239515"/>
          </a:xfrm>
          <a:prstGeom prst="rect">
            <a:avLst/>
          </a:prstGeom>
        </p:spPr>
      </p:pic>
      <p:pic>
        <p:nvPicPr>
          <p:cNvPr id="6" name="图片 5" descr="书封面91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72500" y="1714470"/>
            <a:ext cx="2357454" cy="32266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07955" y="1043444"/>
            <a:ext cx="5968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推荐书目：</a:t>
            </a:r>
            <a:r>
              <a:rPr lang="en-US" altLang="zh-CN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病理学视觉记忆术</a:t>
            </a:r>
            <a:r>
              <a:rPr lang="en-US" altLang="zh-CN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》</a:t>
            </a:r>
            <a:r>
              <a:rPr lang="zh-CN" altLang="en-US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，</a:t>
            </a:r>
            <a:r>
              <a:rPr lang="zh-TW" altLang="en-US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中国医药科</a:t>
            </a:r>
            <a:r>
              <a:rPr lang="zh-TW" altLang="en-US" b="1" dirty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技出版社</a:t>
            </a:r>
            <a:r>
              <a:rPr lang="zh-CN" altLang="en-US" b="1" dirty="0" smtClean="0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 </a:t>
            </a:r>
            <a:endParaRPr lang="en-US" b="1" dirty="0">
              <a:solidFill>
                <a:schemeClr val="bg1"/>
              </a:solidFill>
              <a:latin typeface="华文楷体"/>
              <a:ea typeface="华文楷体"/>
              <a:cs typeface="华文楷体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498</TotalTime>
  <Words>258</Words>
  <Application>Microsoft Macintosh PowerPoint</Application>
  <PresentationFormat>On-screen Show (4:3)</PresentationFormat>
  <Paragraphs>53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Waveform</vt:lpstr>
      <vt:lpstr>一分钟医学速记 背后的故事</vt:lpstr>
      <vt:lpstr>这是一本科普图书吗？</vt:lpstr>
      <vt:lpstr>PowerPoint Presentation</vt:lpstr>
      <vt:lpstr>PowerPoint Presentation</vt:lpstr>
      <vt:lpstr>怎样学习临床医学？</vt:lpstr>
      <vt:lpstr>怎样过目不忘？</vt:lpstr>
      <vt:lpstr>“心主神明”</vt:lpstr>
      <vt:lpstr>脑是思维活动的中枢</vt:lpstr>
      <vt:lpstr>R.W. Sperry的裂脑试验</vt:lpstr>
      <vt:lpstr>PowerPoint Presentation</vt:lpstr>
      <vt:lpstr>语文书涂鸦</vt:lpstr>
      <vt:lpstr>PowerPoint Presentation</vt:lpstr>
      <vt:lpstr>古诗的“意境”</vt:lpstr>
      <vt:lpstr>在医学学习中的应用</vt:lpstr>
      <vt:lpstr>PowerPoint Presentation</vt:lpstr>
      <vt:lpstr>PowerPoint Presentation</vt:lpstr>
      <vt:lpstr>PowerPoint Presentation</vt:lpstr>
      <vt:lpstr>完全停不下来…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实战案例</vt:lpstr>
      <vt:lpstr>PowerPoint Presentation</vt:lpstr>
      <vt:lpstr>你能记住了吗？</vt:lpstr>
      <vt:lpstr>是不是很容易？</vt:lpstr>
      <vt:lpstr>谢谢！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左右齐开工，效果大不同</dc:title>
  <dc:creator>jottypsilon</dc:creator>
  <cp:lastModifiedBy>Chang 舒畅</cp:lastModifiedBy>
  <cp:revision>72</cp:revision>
  <dcterms:created xsi:type="dcterms:W3CDTF">2011-11-16T15:00:56Z</dcterms:created>
  <dcterms:modified xsi:type="dcterms:W3CDTF">2016-04-18T02:32:41Z</dcterms:modified>
</cp:coreProperties>
</file>