
<file path=[Content_Types].xml><?xml version="1.0" encoding="utf-8"?>
<Types xmlns="http://schemas.openxmlformats.org/package/2006/content-types">
  <Override PartName="/ppt/theme/theme5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69.xml" ContentType="application/vnd.openxmlformats-officedocument.presentationml.slideLayout+xml"/>
  <Default Extension="xml" ContentType="application/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s/slide19.xml" ContentType="application/vnd.openxmlformats-officedocument.presentationml.slide+xml"/>
  <Default Extension="png" ContentType="image/png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5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7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20.xml" ContentType="application/vnd.openxmlformats-officedocument.them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4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344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ags/tag1.xml" ContentType="application/vnd.openxmlformats-officedocument.presentationml.tags+xml"/>
  <Override PartName="/ppt/slideLayouts/slideLayout29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19.xml" ContentType="application/vnd.openxmlformats-officedocument.them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33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1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32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30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s/slide31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3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49" r:id="rId1"/>
    <p:sldMasterId id="2147483778" r:id="rId2"/>
    <p:sldMasterId id="2147483798" r:id="rId3"/>
    <p:sldMasterId id="2147483815" r:id="rId4"/>
    <p:sldMasterId id="2147483839" r:id="rId5"/>
    <p:sldMasterId id="2147483862" r:id="rId6"/>
    <p:sldMasterId id="2147483885" r:id="rId7"/>
    <p:sldMasterId id="2147483909" r:id="rId8"/>
    <p:sldMasterId id="2147483928" r:id="rId9"/>
    <p:sldMasterId id="2147483947" r:id="rId10"/>
    <p:sldMasterId id="2147483966" r:id="rId11"/>
    <p:sldMasterId id="2147483988" r:id="rId12"/>
    <p:sldMasterId id="2147484005" r:id="rId13"/>
    <p:sldMasterId id="2147484029" r:id="rId14"/>
    <p:sldMasterId id="2147484049" r:id="rId15"/>
    <p:sldMasterId id="2147484083" r:id="rId16"/>
    <p:sldMasterId id="2147484095" r:id="rId17"/>
    <p:sldMasterId id="2147484115" r:id="rId18"/>
    <p:sldMasterId id="2147484137" r:id="rId19"/>
  </p:sldMasterIdLst>
  <p:notesMasterIdLst>
    <p:notesMasterId r:id="rId60"/>
  </p:notesMasterIdLst>
  <p:handoutMasterIdLst>
    <p:handoutMasterId r:id="rId61"/>
  </p:handoutMasterIdLst>
  <p:sldIdLst>
    <p:sldId id="256" r:id="rId20"/>
    <p:sldId id="578" r:id="rId21"/>
    <p:sldId id="579" r:id="rId22"/>
    <p:sldId id="603" r:id="rId23"/>
    <p:sldId id="621" r:id="rId24"/>
    <p:sldId id="601" r:id="rId25"/>
    <p:sldId id="653" r:id="rId26"/>
    <p:sldId id="655" r:id="rId27"/>
    <p:sldId id="654" r:id="rId28"/>
    <p:sldId id="656" r:id="rId29"/>
    <p:sldId id="696" r:id="rId30"/>
    <p:sldId id="697" r:id="rId31"/>
    <p:sldId id="680" r:id="rId32"/>
    <p:sldId id="681" r:id="rId33"/>
    <p:sldId id="682" r:id="rId34"/>
    <p:sldId id="683" r:id="rId35"/>
    <p:sldId id="684" r:id="rId36"/>
    <p:sldId id="685" r:id="rId37"/>
    <p:sldId id="657" r:id="rId38"/>
    <p:sldId id="661" r:id="rId39"/>
    <p:sldId id="659" r:id="rId40"/>
    <p:sldId id="662" r:id="rId41"/>
    <p:sldId id="663" r:id="rId42"/>
    <p:sldId id="664" r:id="rId43"/>
    <p:sldId id="672" r:id="rId44"/>
    <p:sldId id="665" r:id="rId45"/>
    <p:sldId id="666" r:id="rId46"/>
    <p:sldId id="667" r:id="rId47"/>
    <p:sldId id="679" r:id="rId48"/>
    <p:sldId id="668" r:id="rId49"/>
    <p:sldId id="669" r:id="rId50"/>
    <p:sldId id="678" r:id="rId51"/>
    <p:sldId id="670" r:id="rId52"/>
    <p:sldId id="671" r:id="rId53"/>
    <p:sldId id="638" r:id="rId54"/>
    <p:sldId id="639" r:id="rId55"/>
    <p:sldId id="637" r:id="rId56"/>
    <p:sldId id="635" r:id="rId57"/>
    <p:sldId id="610" r:id="rId58"/>
    <p:sldId id="435" r:id="rId59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CC00"/>
    <a:srgbClr val="996633"/>
    <a:srgbClr val="FFFF66"/>
    <a:srgbClr val="FFFFCC"/>
    <a:srgbClr val="1A96C8"/>
    <a:srgbClr val="0000FF"/>
    <a:srgbClr val="007398"/>
    <a:srgbClr val="8B0CA0"/>
    <a:srgbClr val="D5B2F8"/>
    <a:srgbClr val="B67A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85BE263C-DBD7-4A20-BB59-AAB30ACAA65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6" autoAdjust="0"/>
    <p:restoredTop sz="90053" autoAdjust="0"/>
  </p:normalViewPr>
  <p:slideViewPr>
    <p:cSldViewPr snapToGrid="0" snapToObjects="1">
      <p:cViewPr varScale="1">
        <p:scale>
          <a:sx n="112" d="100"/>
          <a:sy n="112" d="100"/>
        </p:scale>
        <p:origin x="-870" y="-78"/>
      </p:cViewPr>
      <p:guideLst>
        <p:guide orient="horz" pos="2160"/>
        <p:guide pos="2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88"/>
    </p:cViewPr>
  </p:sorterViewPr>
  <p:notesViewPr>
    <p:cSldViewPr snapToGrid="0" snapToObjects="1">
      <p:cViewPr varScale="1">
        <p:scale>
          <a:sx n="86" d="100"/>
          <a:sy n="86" d="100"/>
        </p:scale>
        <p:origin x="-3114" y="-90"/>
      </p:cViewPr>
      <p:guideLst>
        <p:guide orient="horz" pos="3024"/>
        <p:guide pos="230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61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A02265D-837A-A14B-BBEF-C1CB0F1E21C3}" type="datetimeFigureOut">
              <a:rPr lang="en-US" smtClean="0"/>
              <a:pPr/>
              <a:t>11/19/2015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C9BA5B2-46F1-2947-AA03-6D81CAA60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260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73D8B3D-16D8-8442-BF0D-A4264232110E}" type="datetimeFigureOut">
              <a:rPr lang="en-US" smtClean="0"/>
              <a:pPr/>
              <a:t>11/19/2015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53AC270-AC5F-3C4A-8BE2-E88211726A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96943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AC270-AC5F-3C4A-8BE2-E88211726A7D}" type="slidenum">
              <a:rPr lang="en-US" smtClean="0"/>
              <a:pPr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810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653" lvl="1" indent="-239975" defTabSz="991785" eaLnBrk="0" hangingPunct="0">
              <a:spcBef>
                <a:spcPct val="5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zh-CN" altLang="en-US" sz="1300" b="1" dirty="0"/>
              <a:t>我们通过提供技术应用及内容分析服务为科研、学术与临床领域奉献力量。</a:t>
            </a:r>
            <a:endParaRPr lang="zh-CN" altLang="en-US" sz="1500" b="1" dirty="0">
              <a:latin typeface="SimSun"/>
              <a:cs typeface="SimSun"/>
            </a:endParaRPr>
          </a:p>
          <a:p>
            <a:pPr marL="666224" lvl="2" indent="-181240" defTabSz="991785" eaLnBrk="0" hangingPunct="0">
              <a:spcBef>
                <a:spcPct val="50000"/>
              </a:spcBef>
              <a:buClr>
                <a:srgbClr val="FF9900"/>
              </a:buClr>
              <a:buSzPct val="120000"/>
              <a:buFont typeface="Arial" panose="020B0604020202020204" pitchFamily="34" charset="0"/>
              <a:buChar char="•"/>
            </a:pPr>
            <a:r>
              <a:rPr lang="zh-CN" altLang="en-US" sz="1300" dirty="0">
                <a:latin typeface="SimSun"/>
                <a:cs typeface="SimSun"/>
              </a:rPr>
              <a:t>通过研究智能工具、分析</a:t>
            </a:r>
            <a:r>
              <a:rPr lang="en-US" altLang="zh-CN" sz="1300" dirty="0">
                <a:latin typeface="SimSun"/>
                <a:cs typeface="SimSun"/>
              </a:rPr>
              <a:t>Scopus</a:t>
            </a:r>
            <a:r>
              <a:rPr lang="zh-CN" altLang="en-US" sz="1300" dirty="0">
                <a:latin typeface="SimSun"/>
                <a:cs typeface="SimSun"/>
              </a:rPr>
              <a:t>引用数据库数据，我们帮助机构和政府领袖深入分析科研业绩与能力，推动他们做出明智投资决策。</a:t>
            </a:r>
          </a:p>
          <a:p>
            <a:pPr marL="238297" lvl="2" indent="-238297" defTabSz="991785" eaLnBrk="0" hangingPunct="0">
              <a:spcBef>
                <a:spcPct val="5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zh-CN" altLang="en-US" sz="1500" b="1" dirty="0">
                <a:latin typeface="SimSun"/>
                <a:cs typeface="SimSun"/>
              </a:rPr>
              <a:t>我们改进了科学家、学生、医生与护士教学及学习的方式，提高他们的工作效率</a:t>
            </a:r>
          </a:p>
          <a:p>
            <a:pPr marL="721603" lvl="3" indent="-238297" defTabSz="991785" eaLnBrk="0" hangingPunct="0">
              <a:spcBef>
                <a:spcPct val="50000"/>
              </a:spcBef>
              <a:buClr>
                <a:srgbClr val="FF9900"/>
              </a:buClr>
              <a:buSzPct val="120000"/>
              <a:buFontTx/>
              <a:buChar char="•"/>
            </a:pPr>
            <a:r>
              <a:rPr lang="en-US" altLang="zh-CN" sz="1300" dirty="0">
                <a:latin typeface="SimSun"/>
                <a:cs typeface="SimSun"/>
              </a:rPr>
              <a:t>Clinical Key</a:t>
            </a:r>
            <a:r>
              <a:rPr lang="zh-CN" altLang="en-US" sz="1300" dirty="0">
                <a:latin typeface="SimSun"/>
                <a:cs typeface="SimSun"/>
              </a:rPr>
              <a:t>和</a:t>
            </a:r>
            <a:r>
              <a:rPr lang="en-US" altLang="zh-CN" sz="1300" dirty="0">
                <a:latin typeface="SimSun"/>
                <a:cs typeface="SimSun"/>
              </a:rPr>
              <a:t>Mendeley</a:t>
            </a:r>
            <a:r>
              <a:rPr lang="zh-CN" altLang="en-US" sz="1300" dirty="0">
                <a:latin typeface="SimSun"/>
                <a:cs typeface="SimSun"/>
              </a:rPr>
              <a:t>等产品帮助研究者和专业人员改进互动、共享与应用信息的方式。 </a:t>
            </a:r>
          </a:p>
          <a:p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E610F-2DAE-4D69-A568-EF052ED2AD7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329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>
                <a:solidFill>
                  <a:srgbClr val="FF0000"/>
                </a:solidFill>
              </a:rPr>
              <a:t>爱思唯尔是全球领先的智能信息服务提供商，</a:t>
            </a:r>
            <a:r>
              <a:rPr lang="en-US" altLang="zh-CN" smtClean="0">
                <a:solidFill>
                  <a:srgbClr val="FF0000"/>
                </a:solidFill>
              </a:rPr>
              <a:t>SciVal</a:t>
            </a:r>
            <a:r>
              <a:rPr lang="zh-CN" altLang="en-US" smtClean="0">
                <a:solidFill>
                  <a:srgbClr val="FF0000"/>
                </a:solidFill>
              </a:rPr>
              <a:t>是爱思唯尔旗下的产品，为我们提供科学与技术领域的信息服务，帮助我们的用户更快地作出最明智的决策。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en-US" altLang="zh-CN" smtClean="0">
                <a:solidFill>
                  <a:srgbClr val="FF0000"/>
                </a:solidFill>
              </a:rPr>
              <a:t>Scival</a:t>
            </a:r>
            <a:r>
              <a:rPr lang="zh-CN" altLang="en-US" smtClean="0">
                <a:solidFill>
                  <a:srgbClr val="FF0000"/>
                </a:solidFill>
              </a:rPr>
              <a:t>为科研机构提供以下两种不同的情报（信息或决策等）服务。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zh-CN" altLang="en-US" smtClean="0">
                <a:solidFill>
                  <a:srgbClr val="FF0000"/>
                </a:solidFill>
              </a:rPr>
              <a:t>首先，</a:t>
            </a:r>
            <a:r>
              <a:rPr lang="en-US" altLang="zh-CN" smtClean="0">
                <a:solidFill>
                  <a:srgbClr val="FF0000"/>
                </a:solidFill>
              </a:rPr>
              <a:t>SciVal</a:t>
            </a:r>
            <a:r>
              <a:rPr lang="zh-CN" altLang="en-US" smtClean="0">
                <a:solidFill>
                  <a:srgbClr val="FF0000"/>
                </a:solidFill>
              </a:rPr>
              <a:t>能够宏观的展示科研机构（大学或研究所等）的科研现状，通过独特的基准分析，得出科研机构的竞争优势和劣势；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zh-CN" altLang="en-US" smtClean="0">
                <a:solidFill>
                  <a:srgbClr val="FF0000"/>
                </a:solidFill>
              </a:rPr>
              <a:t>其次，</a:t>
            </a:r>
            <a:r>
              <a:rPr lang="en-US" altLang="zh-CN" smtClean="0">
                <a:solidFill>
                  <a:srgbClr val="FF0000"/>
                </a:solidFill>
              </a:rPr>
              <a:t>Pure</a:t>
            </a:r>
            <a:r>
              <a:rPr lang="zh-CN" altLang="en-US" smtClean="0">
                <a:solidFill>
                  <a:srgbClr val="FF0000"/>
                </a:solidFill>
              </a:rPr>
              <a:t>采用爱思唯尔旗下统一可靠的出版（或文献或情报或</a:t>
            </a:r>
            <a:r>
              <a:rPr lang="en-US" altLang="zh-CN" smtClean="0">
                <a:solidFill>
                  <a:srgbClr val="FF0000"/>
                </a:solidFill>
              </a:rPr>
              <a:t>Scopus</a:t>
            </a:r>
            <a:r>
              <a:rPr lang="zh-CN" altLang="en-US" smtClean="0">
                <a:solidFill>
                  <a:srgbClr val="FF0000"/>
                </a:solidFill>
              </a:rPr>
              <a:t>）数据对科研机构进行深入情报分析。 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zh-CN" altLang="en-US" smtClean="0">
                <a:solidFill>
                  <a:srgbClr val="FF0000"/>
                </a:solidFill>
              </a:rPr>
              <a:t>我们提供三种独特的揭示科研活动的功能：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en-US" altLang="zh-CN" smtClean="0">
                <a:solidFill>
                  <a:srgbClr val="FF0000"/>
                </a:solidFill>
              </a:rPr>
              <a:t>SciVal</a:t>
            </a:r>
            <a:r>
              <a:rPr lang="zh-CN" altLang="en-US" smtClean="0">
                <a:solidFill>
                  <a:srgbClr val="FF0000"/>
                </a:solidFill>
              </a:rPr>
              <a:t>， 是在了解全球科研的情况下，对某科研机构进行对比分析和基准测评；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en-US" altLang="zh-CN" smtClean="0">
                <a:solidFill>
                  <a:srgbClr val="FF0000"/>
                </a:solidFill>
              </a:rPr>
              <a:t>Pure</a:t>
            </a:r>
            <a:r>
              <a:rPr lang="zh-CN" altLang="en-US" smtClean="0">
                <a:solidFill>
                  <a:srgbClr val="FF0000"/>
                </a:solidFill>
              </a:rPr>
              <a:t>，利用独特的专家分析工具，通过统一平台，展示科学家或科研机构的整体科研信息，并以此提供在全球开展国际科研合作的相关信息和机会；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en-US" altLang="zh-CN" smtClean="0">
                <a:solidFill>
                  <a:srgbClr val="FF0000"/>
                </a:solidFill>
              </a:rPr>
              <a:t>Analytical Services</a:t>
            </a:r>
            <a:r>
              <a:rPr lang="zh-CN" altLang="en-US" smtClean="0">
                <a:solidFill>
                  <a:srgbClr val="FF0000"/>
                </a:solidFill>
              </a:rPr>
              <a:t>，我们根据特殊需求，提供个性化的分析报告服务。以及希望将</a:t>
            </a:r>
            <a:r>
              <a:rPr lang="en-US" altLang="zh-CN" smtClean="0">
                <a:solidFill>
                  <a:srgbClr val="FF0000"/>
                </a:solidFill>
              </a:rPr>
              <a:t>Scopus Custom Data</a:t>
            </a:r>
            <a:r>
              <a:rPr lang="zh-CN" altLang="en-US" smtClean="0">
                <a:solidFill>
                  <a:srgbClr val="FF0000"/>
                </a:solidFill>
              </a:rPr>
              <a:t>用于自身数据库的客户。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zh-CN" altLang="en-US" smtClean="0">
                <a:solidFill>
                  <a:srgbClr val="FF0000"/>
                </a:solidFill>
              </a:rPr>
              <a:t>此外，我们还提供其他补充服务，如</a:t>
            </a:r>
            <a:r>
              <a:rPr lang="en-US" altLang="zh-CN" smtClean="0">
                <a:solidFill>
                  <a:srgbClr val="FF0000"/>
                </a:solidFill>
              </a:rPr>
              <a:t>Profile Refinement Services</a:t>
            </a:r>
            <a:r>
              <a:rPr lang="zh-CN" altLang="en-US" smtClean="0">
                <a:solidFill>
                  <a:srgbClr val="FF0000"/>
                </a:solidFill>
              </a:rPr>
              <a:t>，致力于提高各作者名下出版物信息的准确性；以及</a:t>
            </a:r>
            <a:r>
              <a:rPr lang="en-US" altLang="zh-CN" smtClean="0">
                <a:solidFill>
                  <a:srgbClr val="FF0000"/>
                </a:solidFill>
              </a:rPr>
              <a:t>Fingerprint Engine</a:t>
            </a:r>
            <a:r>
              <a:rPr lang="zh-CN" altLang="en-US" smtClean="0">
                <a:solidFill>
                  <a:srgbClr val="FF0000"/>
                </a:solidFill>
              </a:rPr>
              <a:t>，处理非结构化文本，编纂一系列加权关键概念型信息。</a:t>
            </a:r>
            <a:endParaRPr lang="en-US" altLang="zh-CN" smtClean="0">
              <a:solidFill>
                <a:srgbClr val="FF0000"/>
              </a:solidFill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10F4D-DF5F-442F-992E-182DDA625787}" type="slidenum">
              <a:rPr lang="en-US" altLang="zh-CN" smtClean="0">
                <a:solidFill>
                  <a:srgbClr val="000000"/>
                </a:solidFill>
              </a:rPr>
              <a:pPr/>
              <a:t>2</a:t>
            </a:fld>
            <a:endParaRPr lang="en-US" altLang="zh-CN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AC270-AC5F-3C4A-8BE2-E88211726A7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7261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E85850-BAD3-4CAF-B5B7-799457C67EAA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222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AC270-AC5F-3C4A-8BE2-E88211726A7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4462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png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3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9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4074313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092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0661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 smtClean="0"/>
              <a:t>Subtitle of Slide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929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04727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107801"/>
            <a:ext cx="9144000" cy="4748784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4930776" y="2861673"/>
            <a:ext cx="3588384" cy="23126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856398"/>
            <a:ext cx="3582000" cy="23211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9907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 &amp; Text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72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508124"/>
            <a:ext cx="4251321" cy="4890132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1652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9426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 &amp; Tex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6254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alve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1322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Place Picture here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7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4515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61236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623129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710624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01786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8142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225954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www.elsevier.com/research-intelligence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End slide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3360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553845"/>
            <a:ext cx="8514275" cy="44479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817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0781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fld id="{6FF143CE-B2F2-4E10-8847-F2E300A111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659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90084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903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722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 smtClean="0"/>
              <a:t>Subtitle of Slide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2101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58575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626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833547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www.elsevier.com/research-intelligence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End slide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512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0"/>
          </p:nvPr>
        </p:nvSpPr>
        <p:spPr>
          <a:xfrm>
            <a:off x="457198" y="1500110"/>
            <a:ext cx="8238320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  <p:sp>
        <p:nvSpPr>
          <p:cNvPr id="8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1777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87747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 anchorCtr="0"/>
          <a:lstStyle>
            <a:lvl1pPr>
              <a:defRPr b="1" cap="all" baseline="0">
                <a:solidFill>
                  <a:srgbClr val="0063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620616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srgbClr val="53565A"/>
                </a:solidFill>
              </a:rPr>
              <a:pPr defTabSz="914400"/>
              <a:t>‹#›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srgbClr val="5356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937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8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7" descr="EL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019800"/>
            <a:ext cx="629992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43638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290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0406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76278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6411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725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39606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25365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282333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32494841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4868993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www.elsevier.com/scopus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707040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endParaRPr lang="en-US" sz="1200" dirty="0">
              <a:solidFill>
                <a:srgbClr val="53565A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-11113" y="0"/>
            <a:ext cx="9144001" cy="685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endParaRPr lang="en-US" sz="1200" dirty="0">
              <a:solidFill>
                <a:srgbClr val="53565A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518525" y="6477000"/>
            <a:ext cx="4556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BACF9-B521-4E7D-9906-3DBE7BCFAF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2"/>
          </p:nvPr>
        </p:nvSpPr>
        <p:spPr>
          <a:xfrm>
            <a:off x="6849374" y="6390758"/>
            <a:ext cx="1696235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595959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defTabSz="914400">
              <a:defRPr/>
            </a:pPr>
            <a:r>
              <a:rPr lang="en-US" dirty="0" smtClean="0"/>
              <a:t>May 28, 2013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9512" y="6449705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rgbClr val="FF9933"/>
                </a:solidFill>
                <a:latin typeface="Franklin Gothic Demi" pitchFamily="34" charset="0"/>
              </a:defRPr>
            </a:lvl1pPr>
          </a:lstStyle>
          <a:p>
            <a:pPr defTabSz="914400"/>
            <a:r>
              <a:rPr lang="en-US" dirty="0" smtClean="0"/>
              <a:t>Elsevier Masterbrand Task Force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1561108"/>
      </p:ext>
    </p:extLst>
  </p:cSld>
  <p:clrMapOvr>
    <a:masterClrMapping/>
  </p:clrMapOvr>
  <p:transition advClick="0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E726-5BBF-4A06-8E6D-4A70369287A0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3035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0" y="311150"/>
            <a:ext cx="7620000" cy="438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066800"/>
            <a:ext cx="3733800" cy="800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3733800" cy="800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62000" y="2019300"/>
            <a:ext cx="3733800" cy="800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019300"/>
            <a:ext cx="3733800" cy="800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248400" y="6607175"/>
            <a:ext cx="27432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B1C26-7D31-48F7-B3CD-394FEFB48526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63933"/>
      </p:ext>
    </p:extLst>
  </p:cSld>
  <p:clrMapOvr>
    <a:masterClrMapping/>
  </p:clrMapOvr>
  <p:transition spd="slow"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ACEAE-A7D0-4566-8601-7D50823924FD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09165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6916738" y="1214438"/>
            <a:ext cx="2228850" cy="4837112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1488" y="1333500"/>
            <a:ext cx="2303462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2613" y="1214438"/>
            <a:ext cx="22098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7"/>
          <p:cNvSpPr/>
          <p:nvPr/>
        </p:nvSpPr>
        <p:spPr>
          <a:xfrm>
            <a:off x="6842125" y="1214438"/>
            <a:ext cx="2303463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1" name="Picture 3" descr="Elsevier_W_Research_Information_1b_aw.eps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00" y="2659063"/>
            <a:ext cx="1717675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2"/>
          <p:cNvSpPr/>
          <p:nvPr/>
        </p:nvSpPr>
        <p:spPr>
          <a:xfrm>
            <a:off x="-19050" y="266065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3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7" name="Picture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381392423"/>
      </p:ext>
    </p:extLst>
  </p:cSld>
  <p:clrMapOvr>
    <a:masterClrMapping/>
  </p:clrMapOvr>
  <p:transition spd="slow"/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869991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76314741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145362822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390650"/>
            <a:ext cx="27432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575443973"/>
      </p:ext>
    </p:extLst>
  </p:cSld>
  <p:clrMapOvr>
    <a:masterClrMapping/>
  </p:clrMapOvr>
  <p:transition spd="slow"/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08200"/>
            <a:ext cx="9144000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/>
          <p:nvPr/>
        </p:nvSpPr>
        <p:spPr>
          <a:xfrm>
            <a:off x="4930775" y="2862263"/>
            <a:ext cx="3587750" cy="2311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923692" y="2856398"/>
            <a:ext cx="3582000" cy="23211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GB" noProof="0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121008434"/>
      </p:ext>
    </p:extLst>
  </p:cSld>
  <p:clrMapOvr>
    <a:masterClrMapping/>
  </p:clrMapOvr>
  <p:transition spd="slow"/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0286442"/>
      </p:ext>
    </p:extLst>
  </p:cSld>
  <p:clrMapOvr>
    <a:masterClrMapping/>
  </p:clrMapOvr>
  <p:transition spd="slow"/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508125"/>
            <a:ext cx="4251325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066763296"/>
      </p:ext>
    </p:extLst>
  </p:cSld>
  <p:clrMapOvr>
    <a:masterClrMapping/>
  </p:clrMapOvr>
  <p:transition spd="slow"/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9713166"/>
      </p:ext>
    </p:extLst>
  </p:cSld>
  <p:clrMapOvr>
    <a:masterClrMapping/>
  </p:clrMapOvr>
  <p:transition spd="slow"/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3709851"/>
      </p:ext>
    </p:extLst>
  </p:cSld>
  <p:clrMapOvr>
    <a:masterClrMapping/>
  </p:clrMapOvr>
  <p:transition spd="slow"/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alve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700804996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606172413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924675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968201283"/>
      </p:ext>
    </p:extLst>
  </p:cSld>
  <p:clrMapOvr>
    <a:masterClrMapping/>
  </p:clrMapOvr>
  <p:transition spd="slow"/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696657986"/>
      </p:ext>
    </p:extLst>
  </p:cSld>
  <p:clrMapOvr>
    <a:masterClrMapping/>
  </p:clrMapOvr>
  <p:transition spd="slow"/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/>
        </p:nvSpPr>
        <p:spPr>
          <a:xfrm>
            <a:off x="0" y="2659063"/>
            <a:ext cx="9178925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2838" y="2659063"/>
            <a:ext cx="17160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080848076"/>
      </p:ext>
    </p:extLst>
  </p:cSld>
  <p:clrMapOvr>
    <a:masterClrMapping/>
  </p:clrMapOvr>
  <p:transition spd="slow"/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918854201"/>
      </p:ext>
    </p:extLst>
  </p:cSld>
  <p:clrMapOvr>
    <a:masterClrMapping/>
  </p:clrMapOvr>
  <p:transition spd="slow"/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-7938"/>
            <a:ext cx="6691313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018795987"/>
      </p:ext>
    </p:extLst>
  </p:cSld>
  <p:clrMapOvr>
    <a:masterClrMapping/>
  </p:clrMapOvr>
  <p:transition spd="slow"/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8550" y="2660650"/>
            <a:ext cx="1712913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42153183"/>
      </p:ext>
    </p:extLst>
  </p:cSld>
  <p:clrMapOvr>
    <a:masterClrMapping/>
  </p:clrMapOvr>
  <p:transition spd="slow"/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2600" y="1049338"/>
            <a:ext cx="2303463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4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>
                <a:solidFill>
                  <a:srgbClr val="FF8200"/>
                </a:solidFill>
                <a:latin typeface="NexusSansOT"/>
                <a:ea typeface="MS PGothic" pitchFamily="34" charset="-128"/>
              </a:rPr>
              <a:t>www.elsevier.com/research-intelligence</a:t>
            </a:r>
            <a:endParaRPr lang="en-US" altLang="zh-CN" sz="1400">
              <a:solidFill>
                <a:srgbClr val="53565A"/>
              </a:solidFill>
              <a:latin typeface="NexusSansOT"/>
              <a:ea typeface="MS PGothic" pitchFamily="34" charset="-128"/>
            </a:endParaRPr>
          </a:p>
        </p:txBody>
      </p:sp>
      <p:sp>
        <p:nvSpPr>
          <p:cNvPr id="6" name="Rectangle 20"/>
          <p:cNvSpPr/>
          <p:nvPr/>
        </p:nvSpPr>
        <p:spPr>
          <a:xfrm>
            <a:off x="6794500" y="1049338"/>
            <a:ext cx="2368550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8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611713106"/>
      </p:ext>
    </p:extLst>
  </p:cSld>
  <p:clrMapOvr>
    <a:masterClrMapping/>
  </p:clrMapOvr>
  <p:transition spd="slow"/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867400" cy="685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53565A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16CC105-74A7-4168-9773-BA98697D0563}" type="datetime1">
              <a:rPr lang="en-US" altLang="zh-CN">
                <a:ea typeface="宋体" pitchFamily="2" charset="-122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11/19/2015</a:t>
            </a:fld>
            <a:endParaRPr lang="en-US" altLang="zh-CN"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416675"/>
            <a:ext cx="5486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rgbClr val="53565A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ea typeface="宋体" pitchFamily="2" charset="-122"/>
              </a:rPr>
              <a:t>Snowball Metrics Project Partners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ea typeface="宋体" pitchFamily="2" charset="-122"/>
              </a:rPr>
              <a:t>University of Oxford, University College London, University of Cambridge, Imperial Colledge London, University of Bristol, University of Leeds, Queen’s University Belfast, University of St. Andrews, Elsevier  *Ordered according to productivity 2011 (data source: Scopus)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8688" y="1588"/>
            <a:ext cx="457200" cy="3270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38442D-0049-4643-B1B7-78AD34B7B7C2}" type="slidenum">
              <a:rPr lang="en-US" altLang="zh-CN">
                <a:ea typeface="宋体" pitchFamily="2" charset="-122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652679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 userDrawn="1"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 userDrawn="1"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845361989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77516" y="497304"/>
            <a:ext cx="8000123" cy="59355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704263" y="-11113"/>
            <a:ext cx="301625" cy="32702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4AF6B93-DF8A-43DB-A452-9CBC193E84E1}" type="slidenum">
              <a:rPr lang="en-US" altLang="zh-CN">
                <a:ea typeface="宋体" pitchFamily="2" charset="-122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322615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240306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8877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108129462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 smtClean="0"/>
              <a:t>Subtitle of Slide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792183229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08159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107801"/>
            <a:ext cx="9144000" cy="47487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30776" y="2861673"/>
            <a:ext cx="3588384" cy="23126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856398"/>
            <a:ext cx="3582000" cy="23211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012800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7432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508124"/>
            <a:ext cx="4251321" cy="4890132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06141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951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5411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alve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2406707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Place Picture here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5000794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502380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78236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93432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48167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291695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89239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End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91254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553845"/>
            <a:ext cx="8514275" cy="44479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606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867400" cy="685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1371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A7DC00CE-0100-4D63-9507-905679C73F63}" type="datetime1">
              <a:rPr lang="en-US">
                <a:solidFill>
                  <a:srgbClr val="53565A"/>
                </a:solidFill>
              </a:rPr>
              <a:pPr defTabSz="914400">
                <a:defRPr/>
              </a:pPr>
              <a:t>11/19/2015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416675"/>
            <a:ext cx="5486400" cy="365125"/>
          </a:xfrm>
          <a:prstGeom prst="rect">
            <a:avLst/>
          </a:prstGeom>
        </p:spPr>
        <p:txBody>
          <a:bodyPr/>
          <a:lstStyle>
            <a:lvl1pPr>
              <a:defRPr sz="700" b="1"/>
            </a:lvl1pPr>
          </a:lstStyle>
          <a:p>
            <a:pPr defTabSz="914400">
              <a:defRPr/>
            </a:pPr>
            <a:r>
              <a:rPr lang="en-US" sz="800">
                <a:solidFill>
                  <a:srgbClr val="53565A"/>
                </a:solidFill>
              </a:rPr>
              <a:t>Snowball Metrics Project Partners</a:t>
            </a:r>
            <a:endParaRPr lang="en-US" sz="800" b="0">
              <a:solidFill>
                <a:srgbClr val="53565A"/>
              </a:solidFill>
            </a:endParaRPr>
          </a:p>
          <a:p>
            <a:pPr defTabSz="914400">
              <a:defRPr/>
            </a:pPr>
            <a:r>
              <a:rPr lang="en-US" b="0">
                <a:solidFill>
                  <a:srgbClr val="53565A"/>
                </a:solidFill>
              </a:rPr>
              <a:t>University of Oxford, University College London, University of Cambridge, Imperial Colledge London, University of Bristol, University of Leeds, Queen’s University Belfast, University of St. Andrews, Elsevier  *Ordered according to productivity 2011 (data source: Scopus)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475C23E-1427-4651-8D2C-9DE5C77431A0}" type="slidenum">
              <a:rPr lang="en-US">
                <a:solidFill>
                  <a:srgbClr val="FFFFFF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9006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5729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6916738" y="1214438"/>
            <a:ext cx="2228850" cy="4837112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1488" y="1333500"/>
            <a:ext cx="2303462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2613" y="1214438"/>
            <a:ext cx="22098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7"/>
          <p:cNvSpPr/>
          <p:nvPr/>
        </p:nvSpPr>
        <p:spPr>
          <a:xfrm>
            <a:off x="6842125" y="1214438"/>
            <a:ext cx="2303463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1" name="Picture 3" descr="Elsevier_W_Research_Information_1b_aw.eps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00" y="2659063"/>
            <a:ext cx="1717675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2"/>
          <p:cNvSpPr/>
          <p:nvPr/>
        </p:nvSpPr>
        <p:spPr>
          <a:xfrm>
            <a:off x="-19050" y="266065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3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7" name="Picture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609221268"/>
      </p:ext>
    </p:extLst>
  </p:cSld>
  <p:clrMapOvr>
    <a:masterClrMapping/>
  </p:clrMapOvr>
  <p:transition spd="slow"/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7967822"/>
      </p:ext>
    </p:extLst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991975260"/>
      </p:ext>
    </p:extLst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221898243"/>
      </p:ext>
    </p:extLst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390650"/>
            <a:ext cx="27432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835516016"/>
      </p:ext>
    </p:extLst>
  </p:cSld>
  <p:clrMapOvr>
    <a:masterClrMapping/>
  </p:clrMapOvr>
  <p:transition spd="slow"/>
  <p:hf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08200"/>
            <a:ext cx="9144000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/>
          <p:nvPr/>
        </p:nvSpPr>
        <p:spPr>
          <a:xfrm>
            <a:off x="4930775" y="2862263"/>
            <a:ext cx="3587750" cy="2311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923692" y="2856398"/>
            <a:ext cx="3582000" cy="23211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GB" noProof="0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684217991"/>
      </p:ext>
    </p:extLst>
  </p:cSld>
  <p:clrMapOvr>
    <a:masterClrMapping/>
  </p:clrMapOvr>
  <p:transition spd="slow"/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3631358"/>
      </p:ext>
    </p:extLst>
  </p:cSld>
  <p:clrMapOvr>
    <a:masterClrMapping/>
  </p:clrMapOvr>
  <p:transition spd="slow"/>
  <p:hf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508125"/>
            <a:ext cx="4251325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537570035"/>
      </p:ext>
    </p:extLst>
  </p:cSld>
  <p:clrMapOvr>
    <a:masterClrMapping/>
  </p:clrMapOvr>
  <p:transition spd="slow"/>
  <p:hf hdr="0" ftr="0" dt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6523210"/>
      </p:ext>
    </p:extLst>
  </p:cSld>
  <p:clrMapOvr>
    <a:masterClrMapping/>
  </p:clrMapOvr>
  <p:transition spd="slow"/>
  <p:hf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7832797"/>
      </p:ext>
    </p:extLst>
  </p:cSld>
  <p:clrMapOvr>
    <a:masterClrMapping/>
  </p:clrMapOvr>
  <p:transition spd="slow"/>
  <p:hf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alve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06679176"/>
      </p:ext>
    </p:extLst>
  </p:cSld>
  <p:clrMapOvr>
    <a:masterClrMapping/>
  </p:clrMapOvr>
  <p:hf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260466818"/>
      </p:ext>
    </p:extLst>
  </p:cSld>
  <p:clrMapOvr>
    <a:masterClrMapping/>
  </p:clrMapOvr>
  <p:hf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924675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64375172"/>
      </p:ext>
    </p:extLst>
  </p:cSld>
  <p:clrMapOvr>
    <a:masterClrMapping/>
  </p:clrMapOvr>
  <p:transition spd="slow"/>
  <p:hf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241989306"/>
      </p:ext>
    </p:extLst>
  </p:cSld>
  <p:clrMapOvr>
    <a:masterClrMapping/>
  </p:clrMapOvr>
  <p:transition spd="slow"/>
  <p:hf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/>
        </p:nvSpPr>
        <p:spPr>
          <a:xfrm>
            <a:off x="0" y="2659063"/>
            <a:ext cx="9178925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2838" y="2659063"/>
            <a:ext cx="17160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5198500"/>
      </p:ext>
    </p:extLst>
  </p:cSld>
  <p:clrMapOvr>
    <a:masterClrMapping/>
  </p:clrMapOvr>
  <p:transition spd="slow"/>
  <p:hf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939372023"/>
      </p:ext>
    </p:extLst>
  </p:cSld>
  <p:clrMapOvr>
    <a:masterClrMapping/>
  </p:clrMapOvr>
  <p:transition spd="slow"/>
  <p:hf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-7938"/>
            <a:ext cx="6691313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181459666"/>
      </p:ext>
    </p:extLst>
  </p:cSld>
  <p:clrMapOvr>
    <a:masterClrMapping/>
  </p:clrMapOvr>
  <p:transition spd="slow"/>
  <p:hf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8550" y="2660650"/>
            <a:ext cx="1712913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881312275"/>
      </p:ext>
    </p:extLst>
  </p:cSld>
  <p:clrMapOvr>
    <a:masterClrMapping/>
  </p:clrMapOvr>
  <p:transition spd="slow"/>
  <p:hf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2600" y="1049338"/>
            <a:ext cx="2303463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4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>
                <a:solidFill>
                  <a:srgbClr val="FF8200"/>
                </a:solidFill>
                <a:latin typeface="NexusSansOT"/>
                <a:ea typeface="MS PGothic" pitchFamily="34" charset="-128"/>
              </a:rPr>
              <a:t>www.elsevier.com/research-intelligence</a:t>
            </a:r>
            <a:endParaRPr lang="en-US" altLang="zh-CN" sz="1400">
              <a:solidFill>
                <a:srgbClr val="53565A"/>
              </a:solidFill>
              <a:latin typeface="NexusSansOT"/>
              <a:ea typeface="MS PGothic" pitchFamily="34" charset="-128"/>
            </a:endParaRPr>
          </a:p>
        </p:txBody>
      </p:sp>
      <p:sp>
        <p:nvSpPr>
          <p:cNvPr id="6" name="Rectangle 20"/>
          <p:cNvSpPr/>
          <p:nvPr/>
        </p:nvSpPr>
        <p:spPr>
          <a:xfrm>
            <a:off x="6794500" y="1049338"/>
            <a:ext cx="2368550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8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887153017"/>
      </p:ext>
    </p:extLst>
  </p:cSld>
  <p:clrMapOvr>
    <a:masterClrMapping/>
  </p:clrMapOvr>
  <p:transition spd="slow"/>
  <p:hf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 userDrawn="1"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 userDrawn="1"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69193435"/>
      </p:ext>
    </p:extLst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6916738" y="1214438"/>
            <a:ext cx="2228850" cy="4837112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1488" y="1333500"/>
            <a:ext cx="2303462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2613" y="1214438"/>
            <a:ext cx="22098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7"/>
          <p:cNvSpPr/>
          <p:nvPr/>
        </p:nvSpPr>
        <p:spPr>
          <a:xfrm>
            <a:off x="6842125" y="1214438"/>
            <a:ext cx="2303463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1" name="Picture 3" descr="Elsevier_W_Research_Information_1b_aw.eps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00" y="2659063"/>
            <a:ext cx="1717675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2"/>
          <p:cNvSpPr/>
          <p:nvPr/>
        </p:nvSpPr>
        <p:spPr>
          <a:xfrm>
            <a:off x="-19050" y="266065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3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7" name="Picture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87535140"/>
      </p:ext>
    </p:extLst>
  </p:cSld>
  <p:clrMapOvr>
    <a:masterClrMapping/>
  </p:clrMapOvr>
  <p:transition spd="slow"/>
  <p:hf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1948283"/>
      </p:ext>
    </p:extLst>
  </p:cSld>
  <p:clrMapOvr>
    <a:masterClrMapping/>
  </p:clrMapOvr>
  <p:hf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437315426"/>
      </p:ext>
    </p:extLst>
  </p:cSld>
  <p:clrMapOvr>
    <a:masterClrMapping/>
  </p:clrMapOvr>
  <p:hf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60937018"/>
      </p:ext>
    </p:extLst>
  </p:cSld>
  <p:clrMapOvr>
    <a:masterClrMapping/>
  </p:clrMapOvr>
  <p:hf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390650"/>
            <a:ext cx="27432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888583900"/>
      </p:ext>
    </p:extLst>
  </p:cSld>
  <p:clrMapOvr>
    <a:masterClrMapping/>
  </p:clrMapOvr>
  <p:transition spd="slow"/>
  <p:hf hdr="0" ft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08200"/>
            <a:ext cx="9144000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/>
          <p:nvPr/>
        </p:nvSpPr>
        <p:spPr>
          <a:xfrm>
            <a:off x="4930775" y="2862263"/>
            <a:ext cx="3587750" cy="2311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923692" y="2856398"/>
            <a:ext cx="3582000" cy="23211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GB" noProof="0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683291623"/>
      </p:ext>
    </p:extLst>
  </p:cSld>
  <p:clrMapOvr>
    <a:masterClrMapping/>
  </p:clrMapOvr>
  <p:transition spd="slow"/>
  <p:hf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7506544"/>
      </p:ext>
    </p:extLst>
  </p:cSld>
  <p:clrMapOvr>
    <a:masterClrMapping/>
  </p:clrMapOvr>
  <p:transition spd="slow"/>
  <p:hf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508125"/>
            <a:ext cx="4251325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17630706"/>
      </p:ext>
    </p:extLst>
  </p:cSld>
  <p:clrMapOvr>
    <a:masterClrMapping/>
  </p:clrMapOvr>
  <p:transition spd="slow"/>
  <p:hf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2584514"/>
      </p:ext>
    </p:extLst>
  </p:cSld>
  <p:clrMapOvr>
    <a:masterClrMapping/>
  </p:clrMapOvr>
  <p:transition spd="slow"/>
  <p:hf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9003108"/>
      </p:ext>
    </p:extLst>
  </p:cSld>
  <p:clrMapOvr>
    <a:masterClrMapping/>
  </p:clrMapOvr>
  <p:transition spd="slow"/>
  <p:hf hdr="0" ftr="0" dt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alve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60948789"/>
      </p:ext>
    </p:extLst>
  </p:cSld>
  <p:clrMapOvr>
    <a:masterClrMapping/>
  </p:clrMapOvr>
  <p:hf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447222564"/>
      </p:ext>
    </p:extLst>
  </p:cSld>
  <p:clrMapOvr>
    <a:masterClrMapping/>
  </p:clrMapOvr>
  <p:hf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924675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811001712"/>
      </p:ext>
    </p:extLst>
  </p:cSld>
  <p:clrMapOvr>
    <a:masterClrMapping/>
  </p:clrMapOvr>
  <p:transition spd="slow"/>
  <p:hf hdr="0" ftr="0" dt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851238351"/>
      </p:ext>
    </p:extLst>
  </p:cSld>
  <p:clrMapOvr>
    <a:masterClrMapping/>
  </p:clrMapOvr>
  <p:transition spd="slow"/>
  <p:hf hdr="0" ftr="0" dt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/>
        </p:nvSpPr>
        <p:spPr>
          <a:xfrm>
            <a:off x="0" y="2659063"/>
            <a:ext cx="9178925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2838" y="2659063"/>
            <a:ext cx="17160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739455354"/>
      </p:ext>
    </p:extLst>
  </p:cSld>
  <p:clrMapOvr>
    <a:masterClrMapping/>
  </p:clrMapOvr>
  <p:transition spd="slow"/>
  <p:hf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106189810"/>
      </p:ext>
    </p:extLst>
  </p:cSld>
  <p:clrMapOvr>
    <a:masterClrMapping/>
  </p:clrMapOvr>
  <p:transition spd="slow"/>
  <p:hf hdr="0" ft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-7938"/>
            <a:ext cx="6691313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816215547"/>
      </p:ext>
    </p:extLst>
  </p:cSld>
  <p:clrMapOvr>
    <a:masterClrMapping/>
  </p:clrMapOvr>
  <p:transition spd="slow"/>
  <p:hf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8550" y="2660650"/>
            <a:ext cx="1712913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40106182"/>
      </p:ext>
    </p:extLst>
  </p:cSld>
  <p:clrMapOvr>
    <a:masterClrMapping/>
  </p:clrMapOvr>
  <p:transition spd="slow"/>
  <p:hf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2600" y="1049338"/>
            <a:ext cx="2303463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4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>
                <a:solidFill>
                  <a:srgbClr val="FF8200"/>
                </a:solidFill>
                <a:latin typeface="NexusSansOT"/>
                <a:ea typeface="MS PGothic" pitchFamily="34" charset="-128"/>
              </a:rPr>
              <a:t>www.elsevier.com/research-intelligence</a:t>
            </a:r>
            <a:endParaRPr lang="en-US" altLang="zh-CN" sz="1400">
              <a:solidFill>
                <a:srgbClr val="53565A"/>
              </a:solidFill>
              <a:latin typeface="NexusSansOT"/>
              <a:ea typeface="MS PGothic" pitchFamily="34" charset="-128"/>
            </a:endParaRPr>
          </a:p>
        </p:txBody>
      </p:sp>
      <p:sp>
        <p:nvSpPr>
          <p:cNvPr id="6" name="Rectangle 20"/>
          <p:cNvSpPr/>
          <p:nvPr/>
        </p:nvSpPr>
        <p:spPr>
          <a:xfrm>
            <a:off x="6794500" y="1049338"/>
            <a:ext cx="2368550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8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757015916"/>
      </p:ext>
    </p:extLst>
  </p:cSld>
  <p:clrMapOvr>
    <a:masterClrMapping/>
  </p:clrMapOvr>
  <p:transition spd="slow"/>
  <p:hf hdr="0" ft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 userDrawn="1"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 userDrawn="1"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887037645"/>
      </p:ext>
    </p:extLst>
  </p:cSld>
  <p:clrMapOvr>
    <a:masterClrMapping/>
  </p:clrMapOvr>
  <p:transition spd="med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6175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817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224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656855"/>
            <a:ext cx="9144000" cy="4748784"/>
          </a:xfrm>
          <a:prstGeom prst="rect">
            <a:avLst/>
          </a:prstGeom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929188" y="2388268"/>
            <a:ext cx="3586162" cy="23431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405452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438274"/>
            <a:ext cx="9144000" cy="14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8238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689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529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8726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55323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769942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97350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31083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54599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758050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013360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61528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3565A"/>
                </a:solidFill>
                <a:latin typeface="SimSun"/>
                <a:cs typeface="SimSun"/>
              </a:rPr>
              <a:t>谢谢</a:t>
            </a:r>
            <a:endParaRPr lang="zh-CN" altLang="en-US" sz="2400" dirty="0">
              <a:solidFill>
                <a:srgbClr val="53565A"/>
              </a:solidFill>
              <a:latin typeface="SimSun"/>
              <a:cs typeface="SimSun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rgbClr val="FF8200"/>
                </a:solidFill>
                <a:latin typeface="SimSun"/>
                <a:cs typeface="SimSun"/>
              </a:rPr>
              <a:t>www.elsevier.com/research-intelligence</a:t>
            </a:r>
            <a:endParaRPr lang="zh-CN" altLang="en-US" sz="1400" dirty="0">
              <a:solidFill>
                <a:srgbClr val="53565A"/>
              </a:solidFill>
              <a:latin typeface="SimSun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8805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553845"/>
            <a:ext cx="8514275" cy="44479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723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5444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262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2020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656855"/>
            <a:ext cx="9144000" cy="4748784"/>
          </a:xfrm>
          <a:prstGeom prst="rect">
            <a:avLst/>
          </a:prstGeom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929188" y="2388268"/>
            <a:ext cx="3586162" cy="23431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405452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438274"/>
            <a:ext cx="9144000" cy="14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4661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63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9073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709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1254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231815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587020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639748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840771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735776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827332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7681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3565A"/>
                </a:solidFill>
                <a:latin typeface="SimSun"/>
                <a:cs typeface="SimSun"/>
              </a:rPr>
              <a:t>谢谢</a:t>
            </a:r>
            <a:endParaRPr lang="zh-CN" altLang="en-US" sz="2400" dirty="0">
              <a:solidFill>
                <a:srgbClr val="53565A"/>
              </a:solidFill>
              <a:latin typeface="SimSun"/>
              <a:cs typeface="SimSun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rgbClr val="FF8200"/>
                </a:solidFill>
                <a:latin typeface="SimSun"/>
                <a:cs typeface="SimSun"/>
              </a:rPr>
              <a:t>www.elsevier.com/research-intelligence</a:t>
            </a:r>
            <a:endParaRPr lang="zh-CN" altLang="en-US" sz="1400" dirty="0">
              <a:solidFill>
                <a:srgbClr val="53565A"/>
              </a:solidFill>
              <a:latin typeface="SimSun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7220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5877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8927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652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656855"/>
            <a:ext cx="9144000" cy="4748784"/>
          </a:xfrm>
          <a:prstGeom prst="rect">
            <a:avLst/>
          </a:prstGeom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929188" y="2388268"/>
            <a:ext cx="3586162" cy="23431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405452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438274"/>
            <a:ext cx="9144000" cy="14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778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091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5902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1386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41985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695721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88204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515652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226246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080706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335080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02018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3565A"/>
                </a:solidFill>
                <a:latin typeface="SimSun"/>
                <a:cs typeface="SimSun"/>
              </a:rPr>
              <a:t>谢谢</a:t>
            </a:r>
            <a:endParaRPr lang="zh-CN" altLang="en-US" sz="2400" dirty="0">
              <a:solidFill>
                <a:srgbClr val="53565A"/>
              </a:solidFill>
              <a:latin typeface="SimSun"/>
              <a:cs typeface="SimSun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rgbClr val="FF8200"/>
                </a:solidFill>
                <a:latin typeface="SimSun"/>
                <a:cs typeface="SimSun"/>
              </a:rPr>
              <a:t>www.elsevier.com/research-intelligence</a:t>
            </a:r>
            <a:endParaRPr lang="zh-CN" altLang="en-US" sz="1400" dirty="0">
              <a:solidFill>
                <a:srgbClr val="53565A"/>
              </a:solidFill>
              <a:latin typeface="SimSun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0342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867400" cy="685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1371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A7DC00CE-0100-4D63-9507-905679C73F63}" type="datetime1">
              <a:rPr lang="en-US">
                <a:solidFill>
                  <a:srgbClr val="53565A"/>
                </a:solidFill>
              </a:rPr>
              <a:pPr defTabSz="914400">
                <a:defRPr/>
              </a:pPr>
              <a:t>11/19/2015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416675"/>
            <a:ext cx="5486400" cy="365125"/>
          </a:xfrm>
          <a:prstGeom prst="rect">
            <a:avLst/>
          </a:prstGeom>
        </p:spPr>
        <p:txBody>
          <a:bodyPr/>
          <a:lstStyle>
            <a:lvl1pPr>
              <a:defRPr sz="700" b="1"/>
            </a:lvl1pPr>
          </a:lstStyle>
          <a:p>
            <a:pPr defTabSz="914400">
              <a:defRPr/>
            </a:pPr>
            <a:r>
              <a:rPr lang="en-US" sz="800">
                <a:solidFill>
                  <a:srgbClr val="53565A"/>
                </a:solidFill>
              </a:rPr>
              <a:t>Snowball Metrics Project Partners</a:t>
            </a:r>
            <a:endParaRPr lang="en-US" sz="800" b="0">
              <a:solidFill>
                <a:srgbClr val="53565A"/>
              </a:solidFill>
            </a:endParaRPr>
          </a:p>
          <a:p>
            <a:pPr defTabSz="914400">
              <a:defRPr/>
            </a:pPr>
            <a:r>
              <a:rPr lang="en-US" b="0">
                <a:solidFill>
                  <a:srgbClr val="53565A"/>
                </a:solidFill>
              </a:rPr>
              <a:t>University of Oxford, University College London, University of Cambridge, Imperial Colledge London, University of Bristol, University of Leeds, Queen’s University Belfast, University of St. Andrews, Elsevier  *Ordered according to productivity 2011 (data source: Scopus)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C23E-1427-4651-8D2C-9DE5C77431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8114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5618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4176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656855"/>
            <a:ext cx="9144000" cy="4748784"/>
          </a:xfrm>
          <a:prstGeom prst="rect">
            <a:avLst/>
          </a:prstGeom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929188" y="2388268"/>
            <a:ext cx="3586162" cy="23431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405452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438274"/>
            <a:ext cx="9144000" cy="14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7449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3323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7681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709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08857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48355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102998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985053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332180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847430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953616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862713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3565A"/>
                </a:solidFill>
                <a:latin typeface="SimSun"/>
                <a:cs typeface="SimSun"/>
              </a:rPr>
              <a:t>谢谢</a:t>
            </a:r>
            <a:endParaRPr lang="zh-CN" altLang="en-US" sz="2400" dirty="0">
              <a:solidFill>
                <a:srgbClr val="53565A"/>
              </a:solidFill>
              <a:latin typeface="SimSun"/>
              <a:cs typeface="SimSun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rgbClr val="FF8200"/>
                </a:solidFill>
                <a:latin typeface="SimSun"/>
                <a:cs typeface="SimSun"/>
              </a:rPr>
              <a:t>www.elsevier.com/research-intelligence</a:t>
            </a:r>
            <a:endParaRPr lang="zh-CN" altLang="en-US" sz="1400" dirty="0">
              <a:solidFill>
                <a:srgbClr val="53565A"/>
              </a:solidFill>
              <a:latin typeface="SimSun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1807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703469" y="-11603"/>
            <a:ext cx="301739" cy="327933"/>
          </a:xfrm>
          <a:prstGeom prst="rect">
            <a:avLst/>
          </a:prstGeom>
        </p:spPr>
        <p:txBody>
          <a:bodyPr/>
          <a:lstStyle/>
          <a:p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77516" y="497304"/>
            <a:ext cx="8000123" cy="59355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5874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553845"/>
            <a:ext cx="8514275" cy="44479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4172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805985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7666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0169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805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656855"/>
            <a:ext cx="9144000" cy="4748784"/>
          </a:xfrm>
          <a:prstGeom prst="rect">
            <a:avLst/>
          </a:prstGeom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929188" y="2388268"/>
            <a:ext cx="3586162" cy="23431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405452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438274"/>
            <a:ext cx="9144000" cy="14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569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534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6823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8493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2355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173937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85375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33677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509795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62829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66976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069171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3565A"/>
                </a:solidFill>
                <a:latin typeface="SimSun"/>
                <a:cs typeface="SimSun"/>
              </a:rPr>
              <a:t>谢谢</a:t>
            </a:r>
            <a:endParaRPr lang="zh-CN" altLang="en-US" sz="2400" dirty="0">
              <a:solidFill>
                <a:srgbClr val="53565A"/>
              </a:solidFill>
              <a:latin typeface="SimSun"/>
              <a:cs typeface="SimSun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rgbClr val="FF8200"/>
                </a:solidFill>
                <a:latin typeface="SimSun"/>
                <a:cs typeface="SimSun"/>
              </a:rPr>
              <a:t>www.elsevier.com/research-intelligence</a:t>
            </a:r>
            <a:endParaRPr lang="zh-CN" altLang="en-US" sz="1400" dirty="0">
              <a:solidFill>
                <a:srgbClr val="53565A"/>
              </a:solidFill>
              <a:latin typeface="SimSun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090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6916738" y="1214438"/>
            <a:ext cx="2228850" cy="4837112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1488" y="1333500"/>
            <a:ext cx="2303462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2613" y="1214438"/>
            <a:ext cx="22098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7"/>
          <p:cNvSpPr/>
          <p:nvPr/>
        </p:nvSpPr>
        <p:spPr>
          <a:xfrm>
            <a:off x="6842125" y="1214438"/>
            <a:ext cx="2303463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1" name="Picture 3" descr="Elsevier_W_Research_Information_1b_aw.eps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00" y="2659063"/>
            <a:ext cx="1717675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2"/>
          <p:cNvSpPr/>
          <p:nvPr/>
        </p:nvSpPr>
        <p:spPr>
          <a:xfrm>
            <a:off x="-19050" y="266065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3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7" name="Picture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93176789"/>
      </p:ext>
    </p:extLst>
  </p:cSld>
  <p:clrMapOvr>
    <a:masterClrMapping/>
  </p:clrMapOvr>
  <p:transition spd="slow"/>
  <p:hf hdr="0" ftr="0" dt="0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3792198"/>
      </p:ext>
    </p:extLst>
  </p:cSld>
  <p:clrMapOvr>
    <a:masterClrMapping/>
  </p:clrMapOvr>
  <p:hf hdr="0" ftr="0" dt="0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942219442"/>
      </p:ext>
    </p:extLst>
  </p:cSld>
  <p:clrMapOvr>
    <a:masterClrMapping/>
  </p:clrMapOvr>
  <p:hf hdr="0" ftr="0" dt="0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644905517"/>
      </p:ext>
    </p:extLst>
  </p:cSld>
  <p:clrMapOvr>
    <a:masterClrMapping/>
  </p:clrMapOvr>
  <p:hf hdr="0" ftr="0" dt="0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390650"/>
            <a:ext cx="27432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41103790"/>
      </p:ext>
    </p:extLst>
  </p:cSld>
  <p:clrMapOvr>
    <a:masterClrMapping/>
  </p:clrMapOvr>
  <p:transition spd="slow"/>
  <p:hf hdr="0" ftr="0" dt="0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08200"/>
            <a:ext cx="9144000" cy="474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/>
          <p:nvPr/>
        </p:nvSpPr>
        <p:spPr>
          <a:xfrm>
            <a:off x="4930775" y="2862263"/>
            <a:ext cx="3587750" cy="2311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923692" y="2856398"/>
            <a:ext cx="3582000" cy="23211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GB" noProof="0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997840731"/>
      </p:ext>
    </p:extLst>
  </p:cSld>
  <p:clrMapOvr>
    <a:masterClrMapping/>
  </p:clrMapOvr>
  <p:transition spd="slow"/>
  <p:hf hdr="0" ftr="0" dt="0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3851504"/>
      </p:ext>
    </p:extLst>
  </p:cSld>
  <p:clrMapOvr>
    <a:masterClrMapping/>
  </p:clrMapOvr>
  <p:transition spd="slow"/>
  <p:hf hdr="0" ftr="0" dt="0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508125"/>
            <a:ext cx="4251325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662401976"/>
      </p:ext>
    </p:extLst>
  </p:cSld>
  <p:clrMapOvr>
    <a:masterClrMapping/>
  </p:clrMapOvr>
  <p:transition spd="slow"/>
  <p:hf hdr="0" ftr="0" dt="0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27150"/>
            <a:ext cx="91440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9090534"/>
      </p:ext>
    </p:extLst>
  </p:cSld>
  <p:clrMapOvr>
    <a:masterClrMapping/>
  </p:clrMapOvr>
  <p:transition spd="slow"/>
  <p:hf hdr="0" ftr="0" dt="0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s &amp; Tex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4130214"/>
      </p:ext>
    </p:extLst>
  </p:cSld>
  <p:clrMapOvr>
    <a:masterClrMapping/>
  </p:clrMapOvr>
  <p:transition spd="slow"/>
  <p:hf hdr="0" ftr="0" dt="0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alve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382087148"/>
      </p:ext>
    </p:extLst>
  </p:cSld>
  <p:clrMapOvr>
    <a:masterClrMapping/>
  </p:clrMapOvr>
  <p:hf hdr="0" ftr="0" dt="0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Pictur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4247560"/>
      </p:ext>
    </p:extLst>
  </p:cSld>
  <p:clrMapOvr>
    <a:masterClrMapping/>
  </p:clrMapOvr>
  <p:hf hdr="0" ftr="0" dt="0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924675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2675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246403856"/>
      </p:ext>
    </p:extLst>
  </p:cSld>
  <p:clrMapOvr>
    <a:masterClrMapping/>
  </p:clrMapOvr>
  <p:transition spd="slow"/>
  <p:hf hdr="0" ftr="0" dt="0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108808327"/>
      </p:ext>
    </p:extLst>
  </p:cSld>
  <p:clrMapOvr>
    <a:masterClrMapping/>
  </p:clrMapOvr>
  <p:transition spd="slow"/>
  <p:hf hdr="0" ftr="0" dt="0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/>
        </p:nvSpPr>
        <p:spPr>
          <a:xfrm>
            <a:off x="0" y="2659063"/>
            <a:ext cx="9178925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2838" y="2659063"/>
            <a:ext cx="17160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880291890"/>
      </p:ext>
    </p:extLst>
  </p:cSld>
  <p:clrMapOvr>
    <a:masterClrMapping/>
  </p:clrMapOvr>
  <p:transition spd="slow"/>
  <p:hf hdr="0" ftr="0" dt="0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823407252"/>
      </p:ext>
    </p:extLst>
  </p:cSld>
  <p:clrMapOvr>
    <a:masterClrMapping/>
  </p:clrMapOvr>
  <p:transition spd="slow"/>
  <p:hf hdr="0" ftr="0" dt="0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-7938"/>
            <a:ext cx="6691313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2659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866300496"/>
      </p:ext>
    </p:extLst>
  </p:cSld>
  <p:clrMapOvr>
    <a:masterClrMapping/>
  </p:clrMapOvr>
  <p:transition spd="slow"/>
  <p:hf hdr="0" ftr="0" dt="0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8550" y="2660650"/>
            <a:ext cx="1712913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139428638"/>
      </p:ext>
    </p:extLst>
  </p:cSld>
  <p:clrMapOvr>
    <a:masterClrMapping/>
  </p:clrMapOvr>
  <p:transition spd="slow"/>
  <p:hf hdr="0" ftr="0" dt="0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/>
          <p:nvPr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2600" y="1049338"/>
            <a:ext cx="2303463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4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>
                <a:solidFill>
                  <a:srgbClr val="FF8200"/>
                </a:solidFill>
                <a:latin typeface="NexusSansOT"/>
                <a:ea typeface="MS PGothic" pitchFamily="34" charset="-128"/>
              </a:rPr>
              <a:t>www.elsevier.com/research-intelligence</a:t>
            </a:r>
            <a:endParaRPr lang="en-US" altLang="zh-CN" sz="1400">
              <a:solidFill>
                <a:srgbClr val="53565A"/>
              </a:solidFill>
              <a:latin typeface="NexusSansOT"/>
              <a:ea typeface="MS PGothic" pitchFamily="34" charset="-128"/>
            </a:endParaRPr>
          </a:p>
        </p:txBody>
      </p:sp>
      <p:sp>
        <p:nvSpPr>
          <p:cNvPr id="6" name="Rectangle 20"/>
          <p:cNvSpPr/>
          <p:nvPr/>
        </p:nvSpPr>
        <p:spPr>
          <a:xfrm>
            <a:off x="6794500" y="1049338"/>
            <a:ext cx="2368550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906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8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" y="2185988"/>
            <a:ext cx="34528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12272000"/>
      </p:ext>
    </p:extLst>
  </p:cSld>
  <p:clrMapOvr>
    <a:masterClrMapping/>
  </p:clrMapOvr>
  <p:transition spd="slow"/>
  <p:hf hdr="0" ftr="0" dt="0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 userDrawn="1"/>
        </p:nvSpPr>
        <p:spPr>
          <a:xfrm>
            <a:off x="0" y="-7938"/>
            <a:ext cx="9144000" cy="39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7463" y="-7938"/>
            <a:ext cx="6865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/>
          <p:nvPr userDrawn="1"/>
        </p:nvSpPr>
        <p:spPr>
          <a:xfrm>
            <a:off x="-17463" y="2659063"/>
            <a:ext cx="9161463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6" name="Picture 13"/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45375" y="2659063"/>
            <a:ext cx="17160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18375" y="6437313"/>
            <a:ext cx="1574800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170863" y="223838"/>
            <a:ext cx="649287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951846001"/>
      </p:ext>
    </p:extLst>
  </p:cSld>
  <p:clrMapOvr>
    <a:masterClrMapping/>
  </p:clrMapOvr>
  <p:transition spd="med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77516" y="497304"/>
            <a:ext cx="8000123" cy="59355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704263" y="-11113"/>
            <a:ext cx="301625" cy="32702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4AF6B93-DF8A-43DB-A452-9CBC193E84E1}" type="slidenum">
              <a:rPr lang="en-US" altLang="zh-CN">
                <a:ea typeface="宋体" pitchFamily="2" charset="-122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8222396"/>
      </p:ext>
    </p:extLst>
  </p:cSld>
  <p:clrMapOvr>
    <a:masterClrMapping/>
  </p:clrMapOvr>
  <p:transition spd="med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1900782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6645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162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 smtClean="0"/>
              <a:t>Subtitle of Slide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5107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6450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6704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400748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www.elsevier.com/research-intelligence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End slide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829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0"/>
          </p:nvPr>
        </p:nvSpPr>
        <p:spPr>
          <a:xfrm>
            <a:off x="457198" y="1500110"/>
            <a:ext cx="8238320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  <p:sp>
        <p:nvSpPr>
          <p:cNvPr id="8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2547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425885" y="497304"/>
            <a:ext cx="767845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25885" y="1271848"/>
            <a:ext cx="767845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38032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604334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170008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425885" y="497304"/>
            <a:ext cx="7703507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81613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 anchorCtr="0"/>
          <a:lstStyle>
            <a:lvl1pPr>
              <a:defRPr b="1" cap="all" baseline="0">
                <a:solidFill>
                  <a:srgbClr val="0063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620616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srgbClr val="53565A"/>
                </a:solidFill>
              </a:rPr>
              <a:pPr defTabSz="914400"/>
              <a:t>‹#›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srgbClr val="5356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1738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8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7" descr="EL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019800"/>
            <a:ext cx="629992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07235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146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6FF143CE-B2F2-4E10-8847-F2E300A111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33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332316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454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198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69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 smtClean="0"/>
              <a:t>Subtitle of Slide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Content Placeholder 1"/>
          <p:cNvSpPr>
            <a:spLocks noGrp="1"/>
          </p:cNvSpPr>
          <p:nvPr>
            <p:ph idx="17"/>
          </p:nvPr>
        </p:nvSpPr>
        <p:spPr>
          <a:xfrm>
            <a:off x="457198" y="1943072"/>
            <a:ext cx="8238319" cy="3765589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9933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59469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107801"/>
            <a:ext cx="9144000" cy="4748784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4930776" y="2861673"/>
            <a:ext cx="3588384" cy="23126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856398"/>
            <a:ext cx="3582000" cy="23211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3520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 &amp; Text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5256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508124"/>
            <a:ext cx="4251321" cy="4890132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636711"/>
            <a:ext cx="4000500" cy="4619756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803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Content Slid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8568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 &amp; Tex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176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alve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5482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Place Picture here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7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6305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875501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898611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4245926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29688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164344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18646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www.elsevier.com/research-intelligence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End slide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105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8244408" y="6448251"/>
            <a:ext cx="941982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1BFAC-DD13-43AF-BE25-3A4DDDC8A985}" type="slidenum">
              <a:rPr lang="en-GB">
                <a:solidFill>
                  <a:srgbClr val="53565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64822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fld id="{6FF143CE-B2F2-4E10-8847-F2E300A111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228056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9729647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53565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941982" cy="365125"/>
          </a:xfrm>
          <a:prstGeom prst="rect">
            <a:avLst/>
          </a:prstGeom>
        </p:spPr>
        <p:txBody>
          <a:bodyPr/>
          <a:lstStyle/>
          <a:p>
            <a:fld id="{6FF143CE-B2F2-4E10-8847-F2E300A111D7}" type="slidenum">
              <a:rPr lang="en-US" smtClean="0">
                <a:solidFill>
                  <a:srgbClr val="53565A"/>
                </a:solidFill>
              </a:rPr>
              <a:pPr/>
              <a:t>‹#›</a:t>
            </a:fld>
            <a:endParaRPr lang="en-US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35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553845"/>
            <a:ext cx="8514275" cy="44479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6249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object (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spect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152000" y="7524000"/>
            <a:ext cx="36000" cy="36000"/>
          </a:xfrm>
          <a:prstGeom prst="rect">
            <a:avLst/>
          </a:prstGeo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98D38558-C875-4E80-9E78-B87198221E89}" type="datetime4">
              <a:rPr lang="en-US" noProof="1" dirty="0" smtClean="0">
                <a:solidFill>
                  <a:prstClr val="white"/>
                </a:solidFill>
              </a:rPr>
              <a:pPr/>
              <a:t>November 19, 2015</a:t>
            </a:fld>
            <a:endParaRPr lang="en-US" noProof="1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5119200" y="63828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1" smtClean="0">
                <a:solidFill>
                  <a:prstClr val="white"/>
                </a:solidFill>
              </a:rPr>
              <a:t>SciVal Analytics</a:t>
            </a:r>
            <a:endParaRPr lang="en-US" noProof="1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31600" y="6382800"/>
            <a:ext cx="36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36C48C-F87C-4E4B-81EF-5027B17D1F61}" type="slidenum">
              <a:rPr lang="en-US" noProof="1" dirty="0" smtClean="0">
                <a:solidFill>
                  <a:prstClr val="white"/>
                </a:solidFill>
              </a:rPr>
              <a:pPr/>
              <a:t>‹#›</a:t>
            </a:fld>
            <a:endParaRPr lang="en-US" noProof="1">
              <a:solidFill>
                <a:prstClr val="white"/>
              </a:solidFill>
            </a:endParaRPr>
          </a:p>
        </p:txBody>
      </p:sp>
      <p:sp>
        <p:nvSpPr>
          <p:cNvPr id="8" name="Tijdelijke aanduiding voor tekst 7"/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0400" y="514800"/>
            <a:ext cx="7704000" cy="44856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noProof="1" smtClean="0"/>
              <a:t>Slide or chapter number #No.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4"/>
          </p:nvPr>
        </p:nvSpPr>
        <p:spPr>
          <a:xfrm>
            <a:off x="770400" y="1620000"/>
            <a:ext cx="7704000" cy="457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xmlns="" val="650656700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62200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51641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9786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13693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18761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255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37634110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419774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www.elsevier.com/scopus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5346343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b" anchorCtr="0"/>
          <a:lstStyle>
            <a:lvl1pPr>
              <a:defRPr b="1" cap="all" baseline="0">
                <a:solidFill>
                  <a:srgbClr val="0063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620616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1F-64BB-4102-8B6F-33DFE304CB3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srgbClr val="5356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787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srgbClr val="53565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1F-64BB-4102-8B6F-33DFE304CB3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5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425885" y="497304"/>
            <a:ext cx="767845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25885" y="1271848"/>
            <a:ext cx="767845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671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425885" y="497304"/>
            <a:ext cx="7703507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947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22782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349305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084735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48230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5802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63175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58507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749" y="2658533"/>
            <a:ext cx="1717200" cy="17172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-1529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1676389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dirty="0" smtClean="0">
                <a:solidFill>
                  <a:srgbClr val="53565A"/>
                </a:solidFill>
                <a:cs typeface="Arial" panose="020B0604020202020204" pitchFamily="34" charset="0"/>
              </a:rPr>
              <a:t>Thank you</a:t>
            </a:r>
            <a:endParaRPr lang="en-US" sz="2400" dirty="0">
              <a:solidFill>
                <a:srgbClr val="53565A"/>
              </a:solidFill>
              <a:latin typeface="NexusSerifOT"/>
              <a:cs typeface="NexusSerifOT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US" sz="1400" dirty="0" smtClean="0">
                <a:solidFill>
                  <a:srgbClr val="FF8200"/>
                </a:solidFill>
                <a:latin typeface="NexusSansOT" pitchFamily="-104" charset="0"/>
              </a:rPr>
              <a:t>Elsevier.com/Scopus</a:t>
            </a:r>
            <a:endParaRPr lang="en-US" sz="1400" dirty="0">
              <a:solidFill>
                <a:srgbClr val="53565A"/>
              </a:solidFill>
              <a:latin typeface="NexusSansOT" pitchFamily="-10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458785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353425" cy="936625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425" cy="5040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394091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3565A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FFFFFF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 smtClean="0"/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108900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705600"/>
            <a:ext cx="2743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5F5F5F"/>
                </a:solidFill>
                <a:latin typeface="+mn-lt"/>
              </a:defRPr>
            </a:lvl1pPr>
          </a:lstStyle>
          <a:p>
            <a:fld id="{A564C09F-ED65-446D-BB4A-1A1F0642278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0789726"/>
      </p:ext>
    </p:extLst>
  </p:cSld>
  <p:clrMapOvr>
    <a:masterClrMapping/>
  </p:clrMapOvr>
  <p:transition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8505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2008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1169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656855"/>
            <a:ext cx="9144000" cy="4748784"/>
          </a:xfrm>
          <a:prstGeom prst="rect">
            <a:avLst/>
          </a:prstGeom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929188" y="2388268"/>
            <a:ext cx="3586162" cy="23431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405452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438274"/>
            <a:ext cx="9144000" cy="14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9743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040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1982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5112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92563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694953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991130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095986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883580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880931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87955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4058508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3565A"/>
                </a:solidFill>
                <a:latin typeface="SimSun"/>
                <a:cs typeface="SimSun"/>
              </a:rPr>
              <a:t>谢谢</a:t>
            </a:r>
            <a:endParaRPr lang="zh-CN" altLang="en-US" sz="2400" dirty="0">
              <a:solidFill>
                <a:srgbClr val="53565A"/>
              </a:solidFill>
              <a:latin typeface="SimSun"/>
              <a:cs typeface="SimSun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rgbClr val="FF8200"/>
                </a:solidFill>
                <a:latin typeface="SimSun"/>
                <a:cs typeface="SimSun"/>
              </a:rPr>
              <a:t>www.elsevier.com/research-intelligence</a:t>
            </a:r>
            <a:endParaRPr lang="zh-CN" altLang="en-US" sz="1400" dirty="0">
              <a:solidFill>
                <a:srgbClr val="53565A"/>
              </a:solidFill>
              <a:latin typeface="SimSun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6488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703469" y="-11603"/>
            <a:ext cx="301739" cy="327933"/>
          </a:xfrm>
          <a:prstGeom prst="rect">
            <a:avLst/>
          </a:prstGeom>
        </p:spPr>
        <p:txBody>
          <a:bodyPr/>
          <a:lstStyle/>
          <a:p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77516" y="497304"/>
            <a:ext cx="8000123" cy="59355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6973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867400" cy="685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1371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A7DC00CE-0100-4D63-9507-905679C73F63}" type="datetime1">
              <a:rPr lang="en-US">
                <a:solidFill>
                  <a:srgbClr val="53565A"/>
                </a:solidFill>
              </a:rPr>
              <a:pPr defTabSz="914400">
                <a:defRPr/>
              </a:pPr>
              <a:t>11/19/2015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416675"/>
            <a:ext cx="5486400" cy="365125"/>
          </a:xfrm>
          <a:prstGeom prst="rect">
            <a:avLst/>
          </a:prstGeom>
        </p:spPr>
        <p:txBody>
          <a:bodyPr/>
          <a:lstStyle>
            <a:lvl1pPr>
              <a:defRPr sz="700" b="1"/>
            </a:lvl1pPr>
          </a:lstStyle>
          <a:p>
            <a:pPr defTabSz="914400">
              <a:defRPr/>
            </a:pPr>
            <a:r>
              <a:rPr lang="en-US" sz="800">
                <a:solidFill>
                  <a:srgbClr val="53565A"/>
                </a:solidFill>
              </a:rPr>
              <a:t>Snowball Metrics Project Partners</a:t>
            </a:r>
            <a:endParaRPr lang="en-US" sz="800" b="0">
              <a:solidFill>
                <a:srgbClr val="53565A"/>
              </a:solidFill>
            </a:endParaRPr>
          </a:p>
          <a:p>
            <a:pPr defTabSz="914400">
              <a:defRPr/>
            </a:pPr>
            <a:r>
              <a:rPr lang="en-US" b="0">
                <a:solidFill>
                  <a:srgbClr val="53565A"/>
                </a:solidFill>
              </a:rPr>
              <a:t>University of Oxford, University College London, University of Cambridge, Imperial Colledge London, University of Bristol, University of Leeds, Queen’s University Belfast, University of St. Andrews, Elsevier  *Ordered according to productivity 2011 (data source: Scopus)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C23E-1427-4651-8D2C-9DE5C77431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684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553845"/>
            <a:ext cx="8514275" cy="44479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9544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198599" y="6511446"/>
            <a:ext cx="6672263" cy="227013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900"/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smtClean="0"/>
              <a:t>Sources &amp; Notes: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45190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45" y="615148"/>
            <a:ext cx="7453992" cy="41864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441" y="76201"/>
            <a:ext cx="458559" cy="209550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3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97398E-F514-4AFF-B74E-9EFDA7887A3E}" type="slidenum">
              <a:rPr lang="en-GB" altLang="en-US" smtClean="0">
                <a:solidFill>
                  <a:srgbClr val="A7A8AA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A7A8AA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8749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92099" y="1271848"/>
            <a:ext cx="8514275" cy="4729942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9534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i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3883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43440" y="1279524"/>
            <a:ext cx="4251321" cy="4651375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775200" y="1408111"/>
            <a:ext cx="4000500" cy="4394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651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4501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656855"/>
            <a:ext cx="9144000" cy="4748784"/>
          </a:xfrm>
          <a:prstGeom prst="rect">
            <a:avLst/>
          </a:prstGeom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4160838" cy="4522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929188" y="2388268"/>
            <a:ext cx="3586162" cy="234315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4923692" y="2405452"/>
            <a:ext cx="3582000" cy="232116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Screenshot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5438274"/>
            <a:ext cx="9144000" cy="14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260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9700" y="1435100"/>
            <a:ext cx="8839200" cy="44577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4449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326610"/>
            <a:ext cx="9144000" cy="493820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160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76950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089275" y="1494886"/>
            <a:ext cx="2806700" cy="2209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6208" y="3872962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13883" y="3890421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76950" y="3890420"/>
            <a:ext cx="2782092" cy="22357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2810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91600" y="5308600"/>
            <a:ext cx="8356600" cy="33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sz="1800" dirty="0" smtClean="0"/>
              <a:t>Click to add footer</a:t>
            </a:r>
            <a:endParaRPr lang="en-GB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2"/>
          </p:nvPr>
        </p:nvSpPr>
        <p:spPr>
          <a:xfrm>
            <a:off x="291600" y="1765300"/>
            <a:ext cx="8356600" cy="32766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53565A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7192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383" y="1390900"/>
            <a:ext cx="2743617" cy="459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292099" y="497304"/>
            <a:ext cx="8514275" cy="593559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292100" y="1279525"/>
            <a:ext cx="5939888" cy="48821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GB" dirty="0" smtClean="0"/>
              <a:t>Click to add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40133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917465" y="1215025"/>
            <a:ext cx="2228028" cy="483652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21072" y="1334264"/>
            <a:ext cx="2304488" cy="5096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2598" y="1215024"/>
            <a:ext cx="2209588" cy="4836526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6842031" y="1215024"/>
            <a:ext cx="2303462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3" descr="Elsevier_W_Research_Information_1b_aw.eps"/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890" y="2658533"/>
            <a:ext cx="1717200" cy="17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57175" y="4709826"/>
            <a:ext cx="5483225" cy="527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add author’s name and job title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18440" y="26612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0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050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6" name="Picture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57175" y="5303344"/>
            <a:ext cx="3508375" cy="4407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/>
            </a:lvl1pPr>
          </a:lstStyle>
          <a:p>
            <a:pPr lvl="0"/>
            <a:r>
              <a:rPr lang="en-US" dirty="0" smtClean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xmlns="" val="43594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7463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7462" y="2658533"/>
            <a:ext cx="916146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4800" y="2658534"/>
            <a:ext cx="1717200" cy="17172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352402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2659666"/>
            <a:ext cx="9178922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63289" y="2658533"/>
            <a:ext cx="1715633" cy="1715633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373931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-8313"/>
            <a:ext cx="6924554" cy="688139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2449" y="2658533"/>
            <a:ext cx="1714500" cy="1714500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811339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499" y="2658532"/>
            <a:ext cx="1714501" cy="1714501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1864507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170" y="-8313"/>
            <a:ext cx="6691477" cy="686631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500" y="2658533"/>
            <a:ext cx="1714500" cy="17145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42715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8313"/>
            <a:ext cx="6866313" cy="686631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2659500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8400" y="2660400"/>
            <a:ext cx="1713600" cy="1713600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7695" y="6438105"/>
            <a:ext cx="1574800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amesc\Documents\Product Information\ERI General\Artfile Archive\Product Logos\Elsevier_Logos_2014\Presentation - Elsevier\Non_Solus_Logo\ELS_NS_Logo_2C_RGB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71266" y="223121"/>
            <a:ext cx="648468" cy="7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</p:spTree>
    <p:extLst>
      <p:ext uri="{BB962C8B-B14F-4D97-AF65-F5344CB8AC3E}">
        <p14:creationId xmlns:p14="http://schemas.microsoft.com/office/powerpoint/2010/main" xmlns="" val="268151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8313"/>
            <a:ext cx="91440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1807" y="1049338"/>
            <a:ext cx="2303462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300564" y="538162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3565A"/>
                </a:solidFill>
                <a:latin typeface="SimSun"/>
                <a:cs typeface="SimSun"/>
              </a:rPr>
              <a:t>谢谢</a:t>
            </a:r>
            <a:endParaRPr lang="zh-CN" altLang="en-US" sz="2400" dirty="0">
              <a:solidFill>
                <a:srgbClr val="53565A"/>
              </a:solidFill>
              <a:latin typeface="SimSun"/>
              <a:cs typeface="SimSun"/>
            </a:endParaRPr>
          </a:p>
        </p:txBody>
      </p:sp>
      <p:sp>
        <p:nvSpPr>
          <p:cNvPr id="20" name="TextBox 21"/>
          <p:cNvSpPr txBox="1">
            <a:spLocks noChangeArrowheads="1"/>
          </p:cNvSpPr>
          <p:nvPr userDrawn="1"/>
        </p:nvSpPr>
        <p:spPr bwMode="auto">
          <a:xfrm>
            <a:off x="300038" y="6321425"/>
            <a:ext cx="4089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rgbClr val="FF8200"/>
                </a:solidFill>
                <a:latin typeface="SimSun"/>
                <a:cs typeface="SimSun"/>
              </a:rPr>
              <a:t>www.elsevier.com/research-intelligence</a:t>
            </a:r>
            <a:endParaRPr lang="zh-CN" altLang="en-US" sz="1400" dirty="0">
              <a:solidFill>
                <a:srgbClr val="53565A"/>
              </a:solidFill>
              <a:latin typeface="SimSun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794500" y="1049338"/>
            <a:ext cx="2368154" cy="509428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2658533"/>
            <a:ext cx="9144000" cy="1714500"/>
          </a:xfrm>
          <a:prstGeom prst="rect">
            <a:avLst/>
          </a:prstGeom>
          <a:solidFill>
            <a:srgbClr val="FF8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8" y="2768138"/>
            <a:ext cx="6511923" cy="150460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Add section header </a:t>
            </a:r>
          </a:p>
        </p:txBody>
      </p:sp>
      <p:pic>
        <p:nvPicPr>
          <p:cNvPr id="14" name="Picture 2" descr="C:\Users\jamesc\Documents\Product Information\ERI General\Artfile Archive\Product Logos\Product Logos\Solution Suite Wordmarks 151 Orange\Ppt and Web\ELS_RI_Wordmark_151_RGB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9099" y="2186256"/>
            <a:ext cx="3453293" cy="26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042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867400" cy="685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1371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A7DC00CE-0100-4D63-9507-905679C73F63}" type="datetime1">
              <a:rPr lang="en-US">
                <a:solidFill>
                  <a:srgbClr val="53565A"/>
                </a:solidFill>
              </a:rPr>
              <a:pPr defTabSz="914400">
                <a:defRPr/>
              </a:pPr>
              <a:t>11/19/2015</a:t>
            </a:fld>
            <a:endParaRPr lang="en-US">
              <a:solidFill>
                <a:srgbClr val="53565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416675"/>
            <a:ext cx="5486400" cy="365125"/>
          </a:xfrm>
          <a:prstGeom prst="rect">
            <a:avLst/>
          </a:prstGeom>
        </p:spPr>
        <p:txBody>
          <a:bodyPr/>
          <a:lstStyle>
            <a:lvl1pPr>
              <a:defRPr sz="700" b="1"/>
            </a:lvl1pPr>
          </a:lstStyle>
          <a:p>
            <a:pPr defTabSz="914400">
              <a:defRPr/>
            </a:pPr>
            <a:r>
              <a:rPr lang="en-US" sz="800">
                <a:solidFill>
                  <a:srgbClr val="53565A"/>
                </a:solidFill>
              </a:rPr>
              <a:t>Snowball Metrics Project Partners</a:t>
            </a:r>
            <a:endParaRPr lang="en-US" sz="800" b="0">
              <a:solidFill>
                <a:srgbClr val="53565A"/>
              </a:solidFill>
            </a:endParaRPr>
          </a:p>
          <a:p>
            <a:pPr defTabSz="914400">
              <a:defRPr/>
            </a:pPr>
            <a:r>
              <a:rPr lang="en-US" b="0">
                <a:solidFill>
                  <a:srgbClr val="53565A"/>
                </a:solidFill>
              </a:rPr>
              <a:t>University of Oxford, University College London, University of Cambridge, Imperial Colledge London, University of Bristol, University of Leeds, Queen’s University Belfast, University of St. Andrews, Elsevier  *Ordered according to productivity 2011 (data source: Scopus)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C23E-1427-4651-8D2C-9DE5C77431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07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45" y="615148"/>
            <a:ext cx="7453992" cy="41864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441" y="76201"/>
            <a:ext cx="458559" cy="209550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3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97398E-F514-4AFF-B74E-9EFDA7887A3E}" type="slidenum">
              <a:rPr lang="en-GB" altLang="en-US" smtClean="0">
                <a:solidFill>
                  <a:srgbClr val="A7A8AA">
                    <a:lumMod val="75000"/>
                  </a:srgb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A7A8AA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5614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7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image" Target="../media/image28.jpeg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96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Relationship Id="rId22" Type="http://schemas.openxmlformats.org/officeDocument/2006/relationships/image" Target="../media/image28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image" Target="../media/image28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19" Type="http://schemas.openxmlformats.org/officeDocument/2006/relationships/image" Target="../media/image29.png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9.pn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19" Type="http://schemas.openxmlformats.org/officeDocument/2006/relationships/image" Target="../media/image30.jpeg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19" Type="http://schemas.openxmlformats.org/officeDocument/2006/relationships/image" Target="../media/image29.png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86.xml"/><Relationship Id="rId21" Type="http://schemas.openxmlformats.org/officeDocument/2006/relationships/image" Target="../media/image29.png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0" Type="http://schemas.openxmlformats.org/officeDocument/2006/relationships/theme" Target="../theme/theme11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Relationship Id="rId22" Type="http://schemas.openxmlformats.org/officeDocument/2006/relationships/image" Target="../media/image30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image" Target="../media/image29.pn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2.xml"/><Relationship Id="rId19" Type="http://schemas.openxmlformats.org/officeDocument/2006/relationships/image" Target="../media/image30.jpeg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image" Target="../media/image28.jpeg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13" Type="http://schemas.openxmlformats.org/officeDocument/2006/relationships/slideLayout" Target="../slideLayouts/slideLayout252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46.xml"/><Relationship Id="rId12" Type="http://schemas.openxmlformats.org/officeDocument/2006/relationships/slideLayout" Target="../slideLayouts/slideLayout251.xml"/><Relationship Id="rId17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41.xml"/><Relationship Id="rId16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5" Type="http://schemas.openxmlformats.org/officeDocument/2006/relationships/slideLayout" Target="../slideLayouts/slideLayout244.xml"/><Relationship Id="rId15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49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Relationship Id="rId14" Type="http://schemas.openxmlformats.org/officeDocument/2006/relationships/slideLayout" Target="../slideLayouts/slideLayout2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5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slideLayout" Target="../slideLayouts/slideLayout279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Relationship Id="rId27" Type="http://schemas.openxmlformats.org/officeDocument/2006/relationships/image" Target="../media/image1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image" Target="../media/image27.jpe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94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297.xml"/><Relationship Id="rId15" Type="http://schemas.openxmlformats.org/officeDocument/2006/relationships/image" Target="../media/image32.png"/><Relationship Id="rId10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08.xml"/><Relationship Id="rId21" Type="http://schemas.openxmlformats.org/officeDocument/2006/relationships/slideLayout" Target="../slideLayouts/slideLayout326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07.xml"/><Relationship Id="rId16" Type="http://schemas.openxmlformats.org/officeDocument/2006/relationships/slideLayout" Target="../slideLayouts/slideLayout321.xml"/><Relationship Id="rId20" Type="http://schemas.openxmlformats.org/officeDocument/2006/relationships/slideLayout" Target="../slideLayouts/slideLayout325.xml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24" Type="http://schemas.openxmlformats.org/officeDocument/2006/relationships/image" Target="../media/image30.jpeg"/><Relationship Id="rId5" Type="http://schemas.openxmlformats.org/officeDocument/2006/relationships/slideLayout" Target="../slideLayouts/slideLayout310.xml"/><Relationship Id="rId15" Type="http://schemas.openxmlformats.org/officeDocument/2006/relationships/slideLayout" Target="../slideLayouts/slideLayout320.xml"/><Relationship Id="rId23" Type="http://schemas.openxmlformats.org/officeDocument/2006/relationships/image" Target="../media/image29.png"/><Relationship Id="rId10" Type="http://schemas.openxmlformats.org/officeDocument/2006/relationships/slideLayout" Target="../slideLayouts/slideLayout315.xml"/><Relationship Id="rId19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slideLayout" Target="../slideLayouts/slideLayout319.xml"/><Relationship Id="rId22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18" Type="http://schemas.openxmlformats.org/officeDocument/2006/relationships/slideLayout" Target="../slideLayouts/slideLayout344.xml"/><Relationship Id="rId3" Type="http://schemas.openxmlformats.org/officeDocument/2006/relationships/slideLayout" Target="../slideLayouts/slideLayout329.xml"/><Relationship Id="rId21" Type="http://schemas.openxmlformats.org/officeDocument/2006/relationships/image" Target="../media/image30.jpeg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17" Type="http://schemas.openxmlformats.org/officeDocument/2006/relationships/slideLayout" Target="../slideLayouts/slideLayout343.xml"/><Relationship Id="rId2" Type="http://schemas.openxmlformats.org/officeDocument/2006/relationships/slideLayout" Target="../slideLayouts/slideLayout328.xml"/><Relationship Id="rId16" Type="http://schemas.openxmlformats.org/officeDocument/2006/relationships/slideLayout" Target="../slideLayouts/slideLayout342.xm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1.xml"/><Relationship Id="rId1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36.xml"/><Relationship Id="rId19" Type="http://schemas.openxmlformats.org/officeDocument/2006/relationships/theme" Target="../theme/theme19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slideLayout" Target="../slideLayouts/slideLayout3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8"/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316275" y="86049"/>
            <a:ext cx="5926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b="1" dirty="0" smtClean="0">
                <a:solidFill>
                  <a:prstClr val="white"/>
                </a:solidFill>
                <a:cs typeface="Arial" pitchFamily="34" charset="0"/>
              </a:rPr>
              <a:t>|     </a:t>
            </a:r>
            <a:fld id="{0458CB15-4049-3E44-A91F-E9E0F94EC727}" type="slidenum">
              <a:rPr lang="en-US" sz="700" b="1" smtClean="0">
                <a:solidFill>
                  <a:prstClr val="white"/>
                </a:solidFill>
                <a:cs typeface="Arial" pitchFamily="34" charset="0"/>
              </a:rPr>
              <a:pPr algn="r"/>
              <a:t>‹#›</a:t>
            </a:fld>
            <a:endParaRPr lang="en-US" sz="700" b="1" dirty="0" err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 flipH="1" flipV="1">
            <a:off x="6522714" y="117710"/>
            <a:ext cx="1933450" cy="1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954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4" r:id="rId3"/>
    <p:sldLayoutId id="2147483753" r:id="rId4"/>
    <p:sldLayoutId id="2147483760" r:id="rId5"/>
    <p:sldLayoutId id="2147483757" r:id="rId6"/>
    <p:sldLayoutId id="2147483759" r:id="rId7"/>
    <p:sldLayoutId id="2147483756" r:id="rId8"/>
    <p:sldLayoutId id="2147483758" r:id="rId9"/>
    <p:sldLayoutId id="2147483769" r:id="rId10"/>
    <p:sldLayoutId id="2147483752" r:id="rId11"/>
    <p:sldLayoutId id="2147483755" r:id="rId12"/>
    <p:sldLayoutId id="2147483764" r:id="rId13"/>
    <p:sldLayoutId id="2147483762" r:id="rId14"/>
    <p:sldLayoutId id="2147483763" r:id="rId15"/>
    <p:sldLayoutId id="2147483765" r:id="rId16"/>
    <p:sldLayoutId id="2147483766" r:id="rId17"/>
    <p:sldLayoutId id="2147483767" r:id="rId18"/>
    <p:sldLayoutId id="2147483768" r:id="rId19"/>
    <p:sldLayoutId id="2147483776" r:id="rId20"/>
    <p:sldLayoutId id="2147484111" r:id="rId21"/>
    <p:sldLayoutId id="2147484158" r:id="rId2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Arial" pitchFamily="34" charset="0"/>
        <a:buChar char="-"/>
        <a:defRPr sz="1800" kern="1200">
          <a:solidFill>
            <a:srgbClr val="53565A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8"/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316275" y="86049"/>
            <a:ext cx="5926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700" b="1" dirty="0" smtClean="0">
                <a:solidFill>
                  <a:prstClr val="white"/>
                </a:solidFill>
                <a:cs typeface="Arial" pitchFamily="34" charset="0"/>
              </a:rPr>
              <a:t>|     </a:t>
            </a:r>
            <a:fld id="{0458CB15-4049-3E44-A91F-E9E0F94EC727}" type="slidenum">
              <a:rPr lang="en-US" sz="700" b="1" smtClean="0">
                <a:solidFill>
                  <a:prstClr val="white"/>
                </a:solidFill>
                <a:cs typeface="Arial" pitchFamily="34" charset="0"/>
              </a:rPr>
              <a:pPr algn="r" defTabSz="914400"/>
              <a:t>‹#›</a:t>
            </a:fld>
            <a:endParaRPr lang="en-US" sz="700" b="1" dirty="0" err="1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89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90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Arial" pitchFamily="34" charset="0"/>
        <a:buChar char="-"/>
        <a:defRPr sz="1800" kern="1200">
          <a:solidFill>
            <a:srgbClr val="53565A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495"/>
            <a:ext cx="9144000" cy="342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700" dirty="0" smtClean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  <a:endParaRPr lang="en-US" sz="700" dirty="0">
              <a:solidFill>
                <a:srgbClr val="FFFFFF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6FD8351F-64BB-4102-8B6F-33DFE304CB37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 txBox="1">
            <a:spLocks/>
          </p:cNvSpPr>
          <p:nvPr/>
        </p:nvSpPr>
        <p:spPr>
          <a:xfrm>
            <a:off x="8531679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700" dirty="0" smtClean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  <a:endParaRPr lang="en-US" sz="700" dirty="0">
              <a:solidFill>
                <a:srgbClr val="FFFFFF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11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header.jpg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0" y="0"/>
            <a:ext cx="91440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375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Title of Slide</a:t>
            </a:r>
          </a:p>
        </p:txBody>
      </p:sp>
      <p:sp>
        <p:nvSpPr>
          <p:cNvPr id="1028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500188"/>
            <a:ext cx="8237538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6913" y="85725"/>
            <a:ext cx="592137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t>|     </a:t>
            </a:r>
            <a:fld id="{38712595-2B16-44AD-93EA-647D282CDFED}" type="slidenum"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700" b="1">
              <a:solidFill>
                <a:srgbClr val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030" name="Picture 5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 rot="10800000" flipH="1" flipV="1">
            <a:off x="6523038" y="117475"/>
            <a:ext cx="1933575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625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6" r:id="rId20"/>
    <p:sldLayoutId id="2147483837" r:id="rId21"/>
    <p:sldLayoutId id="2147483838" r:id="rId2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Arial Bold"/>
          <a:ea typeface="Arial Bold"/>
          <a:cs typeface="Arial Bold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9pPr>
    </p:titleStyle>
    <p:bodyStyle>
      <a:lvl1pPr marL="342900" indent="-255588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80000"/>
        <a:buFont typeface="Arial" pitchFamily="34" charset="0"/>
        <a:buChar char="-"/>
        <a:defRPr sz="2800" kern="1200">
          <a:solidFill>
            <a:srgbClr val="53565A"/>
          </a:solidFill>
          <a:latin typeface="Arial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316275" y="86049"/>
            <a:ext cx="5926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700" b="1" dirty="0" smtClean="0">
                <a:solidFill>
                  <a:prstClr val="white"/>
                </a:solidFill>
                <a:cs typeface="Arial" pitchFamily="34" charset="0"/>
              </a:rPr>
              <a:t>|     </a:t>
            </a:r>
            <a:fld id="{0458CB15-4049-3E44-A91F-E9E0F94EC727}" type="slidenum">
              <a:rPr lang="en-US" sz="700" b="1" smtClean="0">
                <a:solidFill>
                  <a:prstClr val="white"/>
                </a:solidFill>
                <a:cs typeface="Aria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700" b="1" dirty="0" err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 flipH="1" flipV="1">
            <a:off x="6522714" y="117710"/>
            <a:ext cx="1933450" cy="1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054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Arial" pitchFamily="34" charset="0"/>
        <a:buChar char="-"/>
        <a:defRPr sz="1800" kern="1200">
          <a:solidFill>
            <a:srgbClr val="53565A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header.jpg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0" y="0"/>
            <a:ext cx="91440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375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Title of Slide</a:t>
            </a:r>
          </a:p>
        </p:txBody>
      </p:sp>
      <p:sp>
        <p:nvSpPr>
          <p:cNvPr id="1028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500188"/>
            <a:ext cx="8237538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6913" y="85725"/>
            <a:ext cx="592137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t>|     </a:t>
            </a:r>
            <a:fld id="{38712595-2B16-44AD-93EA-647D282CDFED}" type="slidenum"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700" b="1">
              <a:solidFill>
                <a:srgbClr val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030" name="Picture 5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 rot="10800000" flipH="1" flipV="1">
            <a:off x="6523038" y="117475"/>
            <a:ext cx="1933575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9976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  <p:sldLayoutId id="2147483879" r:id="rId17"/>
    <p:sldLayoutId id="2147483880" r:id="rId18"/>
    <p:sldLayoutId id="2147483881" r:id="rId19"/>
    <p:sldLayoutId id="2147483884" r:id="rId2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Arial Bold"/>
          <a:ea typeface="Arial Bold"/>
          <a:cs typeface="Arial Bold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9pPr>
    </p:titleStyle>
    <p:bodyStyle>
      <a:lvl1pPr marL="342900" indent="-255588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80000"/>
        <a:buFont typeface="Arial" pitchFamily="34" charset="0"/>
        <a:buChar char="-"/>
        <a:defRPr sz="2800" kern="1200">
          <a:solidFill>
            <a:srgbClr val="53565A"/>
          </a:solidFill>
          <a:latin typeface="Arial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header.jpg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0" y="0"/>
            <a:ext cx="91440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375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Title of Slide</a:t>
            </a:r>
          </a:p>
        </p:txBody>
      </p:sp>
      <p:sp>
        <p:nvSpPr>
          <p:cNvPr id="1028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500188"/>
            <a:ext cx="8237538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6913" y="85725"/>
            <a:ext cx="592137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t>|     </a:t>
            </a:r>
            <a:fld id="{38712595-2B16-44AD-93EA-647D282CDFED}" type="slidenum"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700" b="1">
              <a:solidFill>
                <a:srgbClr val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030" name="Picture 5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 rot="10800000" flipH="1" flipV="1">
            <a:off x="6523038" y="117475"/>
            <a:ext cx="1933575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2881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7" r:id="rId2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Arial Bold"/>
          <a:ea typeface="Arial Bold"/>
          <a:cs typeface="Arial Bold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9pPr>
    </p:titleStyle>
    <p:bodyStyle>
      <a:lvl1pPr marL="342900" indent="-255588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80000"/>
        <a:buFont typeface="Arial" pitchFamily="34" charset="0"/>
        <a:buChar char="-"/>
        <a:defRPr sz="2800" kern="1200">
          <a:solidFill>
            <a:srgbClr val="53565A"/>
          </a:solidFill>
          <a:latin typeface="Arial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pic>
        <p:nvPicPr>
          <p:cNvPr id="16" name="Picture 15" descr="header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sp>
        <p:nvSpPr>
          <p:cNvPr id="19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FFFFFF"/>
                </a:solidFill>
                <a:latin typeface="SimSun"/>
                <a:cs typeface="SimSun"/>
              </a:rPr>
              <a:t>   </a:t>
            </a:r>
            <a:r>
              <a:rPr lang="en-US" altLang="zh-CN" smtClean="0">
                <a:solidFill>
                  <a:srgbClr val="FFFFFF"/>
                </a:solidFill>
                <a:latin typeface="SimSun"/>
                <a:cs typeface="SimSun"/>
              </a:rPr>
              <a:t>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055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7" r:id="rId1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pic>
        <p:nvPicPr>
          <p:cNvPr id="16" name="Picture 15" descr="header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sp>
        <p:nvSpPr>
          <p:cNvPr id="19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FFFFFF"/>
                </a:solidFill>
                <a:latin typeface="SimSun"/>
                <a:cs typeface="SimSun"/>
              </a:rPr>
              <a:t>   </a:t>
            </a:r>
            <a:r>
              <a:rPr lang="en-US" altLang="zh-CN" smtClean="0">
                <a:solidFill>
                  <a:srgbClr val="FFFFFF"/>
                </a:solidFill>
                <a:latin typeface="SimSun"/>
                <a:cs typeface="SimSun"/>
              </a:rPr>
              <a:t>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876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pic>
        <p:nvPicPr>
          <p:cNvPr id="16" name="Picture 15" descr="header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sp>
        <p:nvSpPr>
          <p:cNvPr id="19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FFFFFF"/>
                </a:solidFill>
                <a:latin typeface="SimSun"/>
                <a:cs typeface="SimSun"/>
              </a:rPr>
              <a:t>   </a:t>
            </a:r>
            <a:r>
              <a:rPr lang="en-US" altLang="zh-CN" smtClean="0">
                <a:solidFill>
                  <a:srgbClr val="FFFFFF"/>
                </a:solidFill>
                <a:latin typeface="SimSun"/>
                <a:cs typeface="SimSun"/>
              </a:rPr>
              <a:t>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437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pic>
        <p:nvPicPr>
          <p:cNvPr id="16" name="Picture 15" descr="header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sp>
        <p:nvSpPr>
          <p:cNvPr id="19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FFFFFF"/>
                </a:solidFill>
                <a:latin typeface="SimSun"/>
                <a:cs typeface="SimSun"/>
              </a:rPr>
              <a:t>   </a:t>
            </a:r>
            <a:r>
              <a:rPr lang="en-US" altLang="zh-CN" smtClean="0">
                <a:solidFill>
                  <a:srgbClr val="FFFFFF"/>
                </a:solidFill>
                <a:latin typeface="SimSun"/>
                <a:cs typeface="SimSun"/>
              </a:rPr>
              <a:t>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14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  <p:sldLayoutId id="2147483985" r:id="rId18"/>
    <p:sldLayoutId id="2147483986" r:id="rId19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pic>
        <p:nvPicPr>
          <p:cNvPr id="16" name="Picture 15" descr="header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sp>
        <p:nvSpPr>
          <p:cNvPr id="19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FFFFFF"/>
                </a:solidFill>
                <a:latin typeface="SimSun"/>
                <a:cs typeface="SimSun"/>
              </a:rPr>
              <a:t>   </a:t>
            </a:r>
            <a:r>
              <a:rPr lang="en-US" altLang="zh-CN" smtClean="0">
                <a:solidFill>
                  <a:srgbClr val="FFFFFF"/>
                </a:solidFill>
                <a:latin typeface="SimSun"/>
                <a:cs typeface="SimSun"/>
              </a:rPr>
              <a:t>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77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header.jp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0" y="0"/>
            <a:ext cx="91440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375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Title of Slide</a:t>
            </a:r>
          </a:p>
        </p:txBody>
      </p:sp>
      <p:sp>
        <p:nvSpPr>
          <p:cNvPr id="1028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500188"/>
            <a:ext cx="8237538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6913" y="85725"/>
            <a:ext cx="592137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t>|     </a:t>
            </a:r>
            <a:fld id="{38712595-2B16-44AD-93EA-647D282CDFED}" type="slidenum">
              <a:rPr lang="en-US" altLang="zh-CN" sz="700" b="1">
                <a:solidFill>
                  <a:srgbClr val="FFFFFF"/>
                </a:solidFill>
                <a:ea typeface="宋体" pitchFamily="2" charset="-122"/>
                <a:cs typeface="Aria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700" b="1">
              <a:solidFill>
                <a:srgbClr val="FFFFFF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1030" name="Picture 5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 rot="10800000" flipH="1" flipV="1">
            <a:off x="6523038" y="117475"/>
            <a:ext cx="1933575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3173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7" r:id="rId20"/>
    <p:sldLayoutId id="2147484028" r:id="rId2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Arial Bold"/>
          <a:ea typeface="Arial Bold"/>
          <a:cs typeface="Arial Bold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 Bold"/>
          <a:ea typeface="Arial Bold"/>
          <a:cs typeface="Arial Bold"/>
        </a:defRPr>
      </a:lvl9pPr>
    </p:titleStyle>
    <p:bodyStyle>
      <a:lvl1pPr marL="342900" indent="-255588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80000"/>
        <a:buFont typeface="Arial" pitchFamily="34" charset="0"/>
        <a:buChar char="-"/>
        <a:defRPr sz="2800" kern="1200">
          <a:solidFill>
            <a:srgbClr val="53565A"/>
          </a:solidFill>
          <a:latin typeface="Arial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8"/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316275" y="86049"/>
            <a:ext cx="5926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700" b="1" dirty="0" smtClean="0">
                <a:solidFill>
                  <a:prstClr val="white"/>
                </a:solidFill>
                <a:cs typeface="Arial" pitchFamily="34" charset="0"/>
              </a:rPr>
              <a:t>|     </a:t>
            </a:r>
            <a:fld id="{0458CB15-4049-3E44-A91F-E9E0F94EC727}" type="slidenum">
              <a:rPr lang="en-US" sz="700" b="1" smtClean="0">
                <a:solidFill>
                  <a:prstClr val="white"/>
                </a:solidFill>
                <a:cs typeface="Arial" pitchFamily="34" charset="0"/>
              </a:rPr>
              <a:pPr algn="r" defTabSz="914400"/>
              <a:t>‹#›</a:t>
            </a:fld>
            <a:endParaRPr lang="en-US" sz="700" b="1" dirty="0" err="1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739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4" r:id="rId14"/>
    <p:sldLayoutId id="2147484045" r:id="rId15"/>
    <p:sldLayoutId id="2147484046" r:id="rId16"/>
    <p:sldLayoutId id="2147484047" r:id="rId1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Arial" pitchFamily="34" charset="0"/>
        <a:buChar char="-"/>
        <a:defRPr sz="1800" kern="1200">
          <a:solidFill>
            <a:srgbClr val="53565A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eader.jp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8"/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316275" y="86049"/>
            <a:ext cx="5926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b="1" dirty="0" smtClean="0">
                <a:solidFill>
                  <a:prstClr val="white"/>
                </a:solidFill>
                <a:cs typeface="Arial" pitchFamily="34" charset="0"/>
              </a:rPr>
              <a:t>|     </a:t>
            </a:r>
            <a:fld id="{0458CB15-4049-3E44-A91F-E9E0F94EC727}" type="slidenum">
              <a:rPr lang="en-US" sz="700" b="1" smtClean="0">
                <a:solidFill>
                  <a:prstClr val="white"/>
                </a:solidFill>
                <a:cs typeface="Arial" pitchFamily="34" charset="0"/>
              </a:rPr>
              <a:pPr algn="r"/>
              <a:t>‹#›</a:t>
            </a:fld>
            <a:endParaRPr lang="en-US" sz="700" b="1" dirty="0" err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 flipH="1" flipV="1">
            <a:off x="6522714" y="117710"/>
            <a:ext cx="1933450" cy="1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53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  <p:sldLayoutId id="2147484066" r:id="rId17"/>
    <p:sldLayoutId id="2147484067" r:id="rId18"/>
    <p:sldLayoutId id="2147484068" r:id="rId19"/>
    <p:sldLayoutId id="2147484071" r:id="rId20"/>
    <p:sldLayoutId id="2147484072" r:id="rId21"/>
    <p:sldLayoutId id="2147484073" r:id="rId22"/>
    <p:sldLayoutId id="2147484074" r:id="rId23"/>
    <p:sldLayoutId id="2147484075" r:id="rId24"/>
    <p:sldLayoutId id="2147484076" r:id="rId25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53565A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Arial" pitchFamily="34" charset="0"/>
        <a:buChar char="-"/>
        <a:defRPr sz="1800" kern="1200">
          <a:solidFill>
            <a:srgbClr val="53565A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Courier New" pitchFamily="49" charset="0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Courier New"/>
        <a:buChar char="o"/>
        <a:defRPr sz="1600" kern="1200">
          <a:solidFill>
            <a:srgbClr val="53565A"/>
          </a:solidFill>
          <a:latin typeface="Arial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495"/>
            <a:ext cx="9144000" cy="342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700" dirty="0" smtClean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  <a:endParaRPr lang="en-US" sz="700" dirty="0">
              <a:solidFill>
                <a:srgbClr val="FFFFFF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6FD8351F-64BB-4102-8B6F-33DFE304CB37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 txBox="1">
            <a:spLocks/>
          </p:cNvSpPr>
          <p:nvPr/>
        </p:nvSpPr>
        <p:spPr>
          <a:xfrm>
            <a:off x="8531679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0852" y="63007"/>
            <a:ext cx="17716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700" dirty="0" smtClean="0">
                <a:solidFill>
                  <a:srgbClr val="FFFFFF"/>
                </a:solidFill>
                <a:cs typeface="Arial" panose="020B0604020202020204" pitchFamily="34" charset="0"/>
              </a:rPr>
              <a:t>Sales Training 101</a:t>
            </a:r>
            <a:endParaRPr lang="en-US" sz="7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700" dirty="0" smtClean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  <a:endParaRPr lang="en-US" sz="700" dirty="0">
              <a:solidFill>
                <a:srgbClr val="FFFFFF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07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894739" y="188211"/>
            <a:ext cx="17716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sz="700" dirty="0" smtClean="0">
                <a:solidFill>
                  <a:srgbClr val="FFFFFF"/>
                </a:solidFill>
                <a:cs typeface="Arial" panose="020B0604020202020204" pitchFamily="34" charset="0"/>
              </a:rPr>
              <a:t>TITLE OF PRESENTATION</a:t>
            </a:r>
            <a:endParaRPr lang="en-US" sz="7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700" dirty="0" smtClean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  <a:endParaRPr lang="en-US" sz="700" dirty="0">
              <a:solidFill>
                <a:srgbClr val="FFFFFF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6" y="-4867"/>
            <a:ext cx="9143244" cy="347443"/>
          </a:xfrm>
          <a:prstGeom prst="rect">
            <a:avLst/>
          </a:prstGeom>
        </p:spPr>
      </p:pic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FDA12B5C-9DCD-49B8-8447-80EC7701C069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 txBox="1">
            <a:spLocks/>
          </p:cNvSpPr>
          <p:nvPr/>
        </p:nvSpPr>
        <p:spPr>
          <a:xfrm>
            <a:off x="8531679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700" dirty="0" smtClean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  <a:endParaRPr lang="en-US" sz="700" dirty="0">
              <a:solidFill>
                <a:srgbClr val="FFFFFF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65300"/>
          <a:stretch/>
        </p:blipFill>
        <p:spPr>
          <a:xfrm>
            <a:off x="6494330" y="26828"/>
            <a:ext cx="2037349" cy="2231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7022"/>
          <a:stretch/>
        </p:blipFill>
        <p:spPr>
          <a:xfrm>
            <a:off x="756" y="-8021"/>
            <a:ext cx="4843960" cy="34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800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7" r:id="rId11"/>
    <p:sldLayoutId id="2147484108" r:id="rId12"/>
    <p:sldLayoutId id="2147484109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pic>
        <p:nvPicPr>
          <p:cNvPr id="16" name="Picture 15" descr="header.jp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sp>
        <p:nvSpPr>
          <p:cNvPr id="19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FFFFFF"/>
                </a:solidFill>
                <a:latin typeface="SimSun"/>
                <a:cs typeface="SimSun"/>
              </a:rPr>
              <a:t>   </a:t>
            </a:r>
            <a:r>
              <a:rPr lang="en-US" altLang="zh-CN" smtClean="0">
                <a:solidFill>
                  <a:srgbClr val="FFFFFF"/>
                </a:solidFill>
                <a:latin typeface="SimSun"/>
                <a:cs typeface="SimSun"/>
              </a:rPr>
              <a:t>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70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  <p:sldLayoutId id="2147484127" r:id="rId12"/>
    <p:sldLayoutId id="2147484128" r:id="rId13"/>
    <p:sldLayoutId id="2147484129" r:id="rId14"/>
    <p:sldLayoutId id="2147484130" r:id="rId15"/>
    <p:sldLayoutId id="2147484131" r:id="rId16"/>
    <p:sldLayoutId id="2147484132" r:id="rId17"/>
    <p:sldLayoutId id="2147484133" r:id="rId18"/>
    <p:sldLayoutId id="2147484134" r:id="rId19"/>
    <p:sldLayoutId id="2147484135" r:id="rId20"/>
    <p:sldLayoutId id="2147484136" r:id="rId2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31679" y="14738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sp>
        <p:nvSpPr>
          <p:cNvPr id="18" name="Slide Number Placeholder 7"/>
          <p:cNvSpPr txBox="1">
            <a:spLocks/>
          </p:cNvSpPr>
          <p:nvPr/>
        </p:nvSpPr>
        <p:spPr>
          <a:xfrm>
            <a:off x="8531679" y="60333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928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/>
            <a:fld id="{DA15E891-66B8-4B28-AB8F-05A4B1DE573C}" type="slidenum">
              <a:rPr lang="en-US" smtClean="0">
                <a:solidFill>
                  <a:srgbClr val="FFFFFF"/>
                </a:solidFill>
              </a:rPr>
              <a:pPr defTabSz="914400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1679" y="65928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700" dirty="0" smtClean="0">
                <a:solidFill>
                  <a:srgbClr val="FFFFFF"/>
                </a:solidFill>
                <a:latin typeface="SimSun"/>
                <a:cs typeface="SimSun"/>
              </a:rPr>
              <a:t> </a:t>
            </a:r>
            <a:r>
              <a:rPr lang="en-US" altLang="zh-CN" sz="700" dirty="0" smtClean="0">
                <a:solidFill>
                  <a:srgbClr val="FFFFFF"/>
                </a:solidFill>
                <a:latin typeface="SimSun"/>
                <a:cs typeface="SimSun"/>
              </a:rPr>
              <a:t>|</a:t>
            </a:r>
            <a:endParaRPr lang="zh-CN" altLang="en-US" sz="700" dirty="0">
              <a:solidFill>
                <a:srgbClr val="FFFFFF"/>
              </a:solidFill>
              <a:latin typeface="SimSun"/>
              <a:cs typeface="SimSu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pic>
        <p:nvPicPr>
          <p:cNvPr id="16" name="Picture 15" descr="header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 flipV="1">
            <a:off x="6306195" y="98521"/>
            <a:ext cx="2294755" cy="174808"/>
          </a:xfrm>
          <a:prstGeom prst="rect">
            <a:avLst/>
          </a:prstGeom>
        </p:spPr>
      </p:pic>
      <p:sp>
        <p:nvSpPr>
          <p:cNvPr id="19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>
                <a:solidFill>
                  <a:srgbClr val="FFFFFF"/>
                </a:solidFill>
                <a:latin typeface="SimSun"/>
                <a:cs typeface="SimSun"/>
              </a:rPr>
              <a:t>   </a:t>
            </a:r>
            <a:r>
              <a:rPr lang="en-US" altLang="zh-CN" smtClean="0">
                <a:solidFill>
                  <a:srgbClr val="FFFFFF"/>
                </a:solidFill>
                <a:latin typeface="SimSun"/>
                <a:cs typeface="SimSun"/>
              </a:rPr>
              <a:t>|   </a:t>
            </a:r>
            <a:fld id="{DA15E891-66B8-4B28-AB8F-05A4B1DE57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698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  <p:sldLayoutId id="2147484149" r:id="rId12"/>
    <p:sldLayoutId id="2147484150" r:id="rId13"/>
    <p:sldLayoutId id="2147484151" r:id="rId14"/>
    <p:sldLayoutId id="2147484152" r:id="rId15"/>
    <p:sldLayoutId id="2147484153" r:id="rId16"/>
    <p:sldLayoutId id="2147484154" r:id="rId17"/>
    <p:sldLayoutId id="2147484156" r:id="rId18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.cheng@elsevier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jpeg"/><Relationship Id="rId18" Type="http://schemas.openxmlformats.org/officeDocument/2006/relationships/image" Target="../media/image49.emf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32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://www.elsevier.com/research-intelligenc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hyperlink" Target="http://baike.baidu.com/view/228933.htm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s://www.elsevier.com/solutions/scopus/content" TargetMode="Externa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257175" y="4947331"/>
            <a:ext cx="5483225" cy="1192211"/>
          </a:xfrm>
        </p:spPr>
        <p:txBody>
          <a:bodyPr>
            <a:no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程赛鹤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Elsevier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科研管理咨询顾问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c.cheng@elsevier.com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2015/11/19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4" y="2781300"/>
            <a:ext cx="7032625" cy="1564363"/>
          </a:xfrm>
        </p:spPr>
        <p:txBody>
          <a:bodyPr anchor="ctr"/>
          <a:lstStyle/>
          <a:p>
            <a:r>
              <a:rPr lang="zh-CN" altLang="en-US" sz="2700" dirty="0" smtClean="0">
                <a:latin typeface="+mn-lt"/>
                <a:cs typeface="Arial" charset="0"/>
              </a:rPr>
              <a:t>利用</a:t>
            </a:r>
            <a:r>
              <a:rPr lang="en-US" altLang="zh-CN" sz="2700" dirty="0" smtClean="0">
                <a:latin typeface="+mn-lt"/>
                <a:cs typeface="Arial" charset="0"/>
              </a:rPr>
              <a:t>Scopus</a:t>
            </a:r>
            <a:r>
              <a:rPr lang="zh-CN" altLang="en-US" sz="2700" dirty="0" smtClean="0">
                <a:latin typeface="+mn-lt"/>
                <a:cs typeface="Arial" charset="0"/>
              </a:rPr>
              <a:t>获取前沿学术信息</a:t>
            </a:r>
            <a:r>
              <a:rPr lang="en-US" altLang="zh-CN" sz="2700" dirty="0" smtClean="0">
                <a:latin typeface="+mn-lt"/>
                <a:cs typeface="Arial" charset="0"/>
              </a:rPr>
              <a:t/>
            </a:r>
            <a:br>
              <a:rPr lang="en-US" altLang="zh-CN" sz="2700" dirty="0" smtClean="0">
                <a:latin typeface="+mn-lt"/>
                <a:cs typeface="Arial" charset="0"/>
              </a:rPr>
            </a:br>
            <a:r>
              <a:rPr lang="en-US" altLang="zh-CN" sz="2700" dirty="0" smtClean="0">
                <a:latin typeface="+mn-lt"/>
                <a:cs typeface="Arial" charset="0"/>
              </a:rPr>
              <a:t>——</a:t>
            </a:r>
            <a:r>
              <a:rPr lang="zh-CN" altLang="en-US" sz="2700" dirty="0" smtClean="0">
                <a:latin typeface="+mn-lt"/>
                <a:cs typeface="Arial" charset="0"/>
              </a:rPr>
              <a:t>协和医科大学</a:t>
            </a:r>
            <a:r>
              <a:rPr lang="en-US" altLang="zh-CN" sz="2700" dirty="0" smtClean="0">
                <a:latin typeface="+mn-lt"/>
                <a:cs typeface="Arial" charset="0"/>
              </a:rPr>
              <a:t>Scopus </a:t>
            </a:r>
            <a:r>
              <a:rPr lang="zh-CN" altLang="en-US" sz="2700" dirty="0">
                <a:latin typeface="+mn-lt"/>
                <a:cs typeface="Arial" charset="0"/>
              </a:rPr>
              <a:t>培训</a:t>
            </a:r>
            <a:endParaRPr lang="en-US" sz="32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51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6618" y="1985165"/>
            <a:ext cx="2455862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3414516" y="5571454"/>
            <a:ext cx="5554571" cy="5847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endParaRPr lang="zh-CN" altLang="en-US" sz="3200" dirty="0">
              <a:solidFill>
                <a:srgbClr val="FA8200"/>
              </a:solidFill>
              <a:latin typeface="SimSun"/>
              <a:cs typeface="SimSun"/>
            </a:endParaRPr>
          </a:p>
        </p:txBody>
      </p: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199055" y="2182465"/>
            <a:ext cx="2422933" cy="2987302"/>
            <a:chOff x="16275869" y="3706519"/>
            <a:chExt cx="6413278" cy="8914972"/>
          </a:xfrm>
        </p:grpSpPr>
        <p:pic>
          <p:nvPicPr>
            <p:cNvPr id="22" name="Picture 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5869" y="4082661"/>
              <a:ext cx="1942975" cy="2525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74319" y="3706519"/>
              <a:ext cx="1903491" cy="2591443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77810" y="9905824"/>
              <a:ext cx="2011337" cy="2715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3462" y="2924804"/>
            <a:ext cx="115728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484741" y="3047580"/>
            <a:ext cx="1346853" cy="1994830"/>
            <a:chOff x="8891700" y="2966044"/>
            <a:chExt cx="1927401" cy="2847666"/>
          </a:xfrm>
        </p:grpSpPr>
        <p:pic>
          <p:nvPicPr>
            <p:cNvPr id="20" name="Picture 1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1700" y="2966044"/>
              <a:ext cx="11430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3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7051" y="4318285"/>
              <a:ext cx="1162050" cy="149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5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7039" y="4537121"/>
            <a:ext cx="2246586" cy="56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6750" y="2975196"/>
            <a:ext cx="1081088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1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185" y="1798348"/>
            <a:ext cx="1684967" cy="38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844" y="1164207"/>
            <a:ext cx="16827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nalytics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9384" y="1966037"/>
            <a:ext cx="2002870" cy="2016224"/>
          </a:xfrm>
          <a:prstGeom prst="rect">
            <a:avLst/>
          </a:prstGeom>
        </p:spPr>
      </p:pic>
      <p:pic>
        <p:nvPicPr>
          <p:cNvPr id="10" name="Picture 9" descr="Content.pn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3635936"/>
            <a:ext cx="1872208" cy="1884689"/>
          </a:xfrm>
          <a:prstGeom prst="rect">
            <a:avLst/>
          </a:prstGeom>
        </p:spPr>
      </p:pic>
      <p:pic>
        <p:nvPicPr>
          <p:cNvPr id="11" name="Picture 10" descr="Tech.png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791314"/>
            <a:ext cx="2262656" cy="227774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5316363" y="909918"/>
            <a:ext cx="3652724" cy="776576"/>
            <a:chOff x="3111203" y="3580042"/>
            <a:chExt cx="4197101" cy="99062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203" y="3580042"/>
              <a:ext cx="4197101" cy="9906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868144" y="4069393"/>
              <a:ext cx="1368152" cy="361478"/>
            </a:xfrm>
            <a:prstGeom prst="rect">
              <a:avLst/>
            </a:prstGeom>
            <a:solidFill>
              <a:srgbClr val="E8A23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599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211418" y="372035"/>
            <a:ext cx="8513763" cy="593725"/>
          </a:xfrm>
        </p:spPr>
        <p:txBody>
          <a:bodyPr/>
          <a:lstStyle/>
          <a:p>
            <a:r>
              <a:rPr lang="zh-CN" altLang="en-US" sz="3200" dirty="0"/>
              <a:t>爱思唯</a:t>
            </a:r>
            <a:r>
              <a:rPr lang="zh-CN" altLang="en-US" sz="3200" dirty="0" smtClean="0"/>
              <a:t>尔致力与用其数据信息来服务科研工作</a:t>
            </a:r>
            <a:endParaRPr lang="zh-CN" alt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760817" y="5628246"/>
            <a:ext cx="2653699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53565A"/>
                </a:solidFill>
              </a:rPr>
              <a:t>Worlds Largest </a:t>
            </a:r>
          </a:p>
          <a:p>
            <a:pPr algn="ctr"/>
            <a:r>
              <a:rPr lang="en-US" b="1" dirty="0" smtClean="0">
                <a:solidFill>
                  <a:srgbClr val="53565A"/>
                </a:solidFill>
              </a:rPr>
              <a:t>Scholarly Publisher</a:t>
            </a:r>
            <a:endParaRPr lang="en-US" b="1" dirty="0">
              <a:solidFill>
                <a:srgbClr val="53565A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42341" y="5628246"/>
            <a:ext cx="2800767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53565A"/>
                </a:solidFill>
              </a:rPr>
              <a:t>Research Data Services</a:t>
            </a:r>
          </a:p>
          <a:p>
            <a:pPr algn="ctr"/>
            <a:r>
              <a:rPr lang="en-US" b="1" dirty="0" smtClean="0">
                <a:solidFill>
                  <a:srgbClr val="53565A"/>
                </a:solidFill>
              </a:rPr>
              <a:t>and Analytics</a:t>
            </a:r>
            <a:endParaRPr lang="en-US" b="1" dirty="0">
              <a:solidFill>
                <a:srgbClr val="53565A"/>
              </a:solidFill>
            </a:endParaRPr>
          </a:p>
        </p:txBody>
      </p:sp>
      <p:sp>
        <p:nvSpPr>
          <p:cNvPr id="33" name="Left-Right Arrow 32"/>
          <p:cNvSpPr/>
          <p:nvPr/>
        </p:nvSpPr>
        <p:spPr>
          <a:xfrm>
            <a:off x="3506120" y="5820395"/>
            <a:ext cx="2044699" cy="262034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2979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8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5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5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847 0.16782 L 8.33333E-7 -1.11111E-6 " pathEditMode="relative" ptsTypes="AA">
                                      <p:cBhvr>
                                        <p:cTn id="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15 6.66667E-6 L -8.33333E-7 6.66667E-6 " pathEditMode="relative" ptsTypes="AA">
                                      <p:cBhvr>
                                        <p:cTn id="6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71 0.03148 L 4.44444E-6 -1.48148E-6 " pathEditMode="relative" ptsTypes="AA">
                                      <p:cBhvr>
                                        <p:cTn id="6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712 -2.22222E-6 L 3.05556E-6 -2.22222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92100" y="304800"/>
            <a:ext cx="8513763" cy="593725"/>
          </a:xfrm>
        </p:spPr>
        <p:txBody>
          <a:bodyPr/>
          <a:lstStyle/>
          <a:p>
            <a:pPr eaLnBrk="1" hangingPunct="1"/>
            <a:r>
              <a:rPr lang="zh-CN" altLang="en-US" sz="3600" dirty="0" smtClean="0"/>
              <a:t>爱思唯尔科研管理系列工具</a:t>
            </a:r>
            <a:endParaRPr lang="en-US" altLang="zh-CN" sz="3600" dirty="0" smtClean="0"/>
          </a:p>
        </p:txBody>
      </p:sp>
      <p:sp>
        <p:nvSpPr>
          <p:cNvPr id="2355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92100" y="1554163"/>
            <a:ext cx="8513763" cy="4448175"/>
          </a:xfrm>
        </p:spPr>
        <p:txBody>
          <a:bodyPr/>
          <a:lstStyle/>
          <a:p>
            <a:pPr eaLnBrk="1" hangingPunct="1"/>
            <a:endParaRPr lang="en-US" altLang="zh-CN" smtClean="0"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" y="838200"/>
            <a:ext cx="887730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6443663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 b="1">
                <a:solidFill>
                  <a:srgbClr val="53565A"/>
                </a:solidFill>
                <a:hlinkClick r:id="rId4"/>
              </a:rPr>
              <a:t>www.elsevier.com/research-intelligence</a:t>
            </a:r>
            <a:endParaRPr lang="en-US" altLang="zh-CN" sz="1600" b="1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4609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2247" y="1913384"/>
            <a:ext cx="4011753" cy="250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48085" y="460541"/>
            <a:ext cx="7678455" cy="593559"/>
          </a:xfrm>
        </p:spPr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包含的内容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054100"/>
            <a:ext cx="5549900" cy="518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Scopus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收录了来自于全球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余家出版社的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22,245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种期刊，包含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5,830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余万条数据。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Scopus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的数据每日更新，收录包括：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包括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个国家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种语言内容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包括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3,780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种开放存取期刊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万篇会议论文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94,900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种书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收录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多种期刊的在编文章（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Article in Press,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早于正式出版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个月）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完整收录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Elsevier, Springer/Kluwer, Nature, Science, ACS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等出版商出版的期刊，自第一卷第一期开始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年以来的记录包括文后参考文献信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息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完整收录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国际汽车工程师学会的全部文献，涉及油气资源、塑料、航空航天、电子、交通、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HVAC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、物理学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42556"/>
            <a:ext cx="39704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Scopus (August 2015)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69781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03" y="469248"/>
            <a:ext cx="8238319" cy="607205"/>
          </a:xfrm>
        </p:spPr>
        <p:txBody>
          <a:bodyPr/>
          <a:lstStyle/>
          <a:p>
            <a:r>
              <a:rPr lang="en-US" altLang="zh-CN" dirty="0"/>
              <a:t>Scopus</a:t>
            </a:r>
            <a:r>
              <a:rPr lang="zh-CN" altLang="en-US" dirty="0"/>
              <a:t>不同学科的内容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14300" y="2020502"/>
            <a:ext cx="1219200" cy="125095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4300" y="2846023"/>
            <a:ext cx="1219200" cy="12509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4300" y="3644554"/>
            <a:ext cx="1219200" cy="12509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300" y="4506606"/>
            <a:ext cx="1219200" cy="100641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04900" y="2020502"/>
            <a:ext cx="2203971" cy="3505220"/>
          </a:xfrm>
          <a:prstGeom prst="roundRect">
            <a:avLst>
              <a:gd name="adj" fmla="val 5176"/>
            </a:avLst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4900" y="2007822"/>
            <a:ext cx="235431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22,245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lang="en-US" altLang="zh-CN" sz="1400" kern="0" dirty="0"/>
              <a:t>Pe</a:t>
            </a:r>
            <a:r>
              <a:rPr lang="en-US" sz="1400" kern="0" dirty="0"/>
              <a:t>er-reviewed journals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362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trade journals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Full metadata, abstracts and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cited references (ref’s post-1995 only)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Pre-1996 cited ref’s expansion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</a:rPr>
              <a:t>&gt;</a:t>
            </a:r>
            <a:r>
              <a:rPr lang="en-US" sz="1400" b="1" kern="0" dirty="0" smtClean="0">
                <a:solidFill>
                  <a:srgbClr val="FF8200"/>
                </a:solidFill>
              </a:rPr>
              <a:t>4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</a:rPr>
              <a:t>M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out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of 12M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Going back to 1823</a:t>
            </a:r>
          </a:p>
          <a:p>
            <a:pPr marL="176213" marR="0" lvl="0" indent="-1762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Funding data from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acknowledgements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" y="2084022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自然科学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11,591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" y="2877022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chemeClr val="tx2"/>
                </a:solidFill>
              </a:rPr>
              <a:t>医学</a:t>
            </a:r>
            <a:endParaRPr lang="en-US" sz="1400" b="1" kern="0" dirty="0" smtClean="0">
              <a:solidFill>
                <a:schemeClr val="tx2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chemeClr val="tx2"/>
                </a:solidFill>
              </a:rPr>
              <a:t>12,862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" y="3735002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社会科学</a:t>
            </a:r>
            <a:endParaRPr kumimoji="0" lang="en-US" altLang="zh-CN" sz="1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9,633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814" y="463174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chemeClr val="tx2"/>
                </a:solidFill>
              </a:rPr>
              <a:t>生命科学</a:t>
            </a:r>
            <a:endParaRPr lang="en-US" sz="1400" b="1" kern="0" dirty="0">
              <a:solidFill>
                <a:schemeClr val="tx2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chemeClr val="tx2"/>
                </a:solidFill>
              </a:rPr>
              <a:t>6,276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04900" y="1525192"/>
            <a:ext cx="2203971" cy="508010"/>
          </a:xfrm>
          <a:prstGeom prst="roundRect">
            <a:avLst>
              <a:gd name="adj" fmla="val 17996"/>
            </a:avLst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400" b="1" kern="0" dirty="0">
                <a:solidFill>
                  <a:srgbClr val="FFFFFF"/>
                </a:solidFill>
              </a:rPr>
              <a:t>期</a:t>
            </a:r>
            <a:r>
              <a:rPr lang="zh-CN" altLang="en-US" sz="1400" b="1" kern="0" dirty="0" smtClean="0">
                <a:solidFill>
                  <a:srgbClr val="FFFFFF"/>
                </a:solidFill>
              </a:rPr>
              <a:t>刊报告</a:t>
            </a:r>
            <a:endParaRPr lang="en-US" sz="1400" b="1" kern="0" dirty="0">
              <a:solidFill>
                <a:srgbClr val="FFFF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56043" y="2007822"/>
            <a:ext cx="2028758" cy="3517900"/>
          </a:xfrm>
          <a:prstGeom prst="roundRect">
            <a:avLst>
              <a:gd name="adj" fmla="val 5176"/>
            </a:avLst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6042" y="1995141"/>
            <a:ext cx="200024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/>
          </a:p>
          <a:p>
            <a:pPr lvl="0" defTabSz="914400">
              <a:defRPr/>
            </a:pPr>
            <a:r>
              <a:rPr lang="en-US" sz="1600" b="1" kern="0" dirty="0" smtClean="0">
                <a:solidFill>
                  <a:schemeClr val="tx2"/>
                </a:solidFill>
              </a:rPr>
              <a:t>85,5K</a:t>
            </a:r>
            <a:r>
              <a:rPr lang="en-US" sz="1400" kern="0" dirty="0" smtClean="0"/>
              <a:t> </a:t>
            </a:r>
            <a:r>
              <a:rPr lang="en-US" sz="1400" kern="0" dirty="0"/>
              <a:t>events</a:t>
            </a:r>
          </a:p>
          <a:p>
            <a:pPr lvl="0" defTabSz="914400">
              <a:defRPr/>
            </a:pPr>
            <a:r>
              <a:rPr lang="en-US" sz="1600" b="1" kern="0" dirty="0" smtClean="0">
                <a:solidFill>
                  <a:schemeClr val="tx2"/>
                </a:solidFill>
              </a:rPr>
              <a:t>7.0M</a:t>
            </a:r>
            <a:r>
              <a:rPr lang="en-US" sz="1400" kern="0" dirty="0" smtClean="0"/>
              <a:t> </a:t>
            </a:r>
            <a:r>
              <a:rPr lang="en-US" sz="1400" kern="0" dirty="0"/>
              <a:t>records (12%)</a:t>
            </a:r>
          </a:p>
          <a:p>
            <a:pPr lvl="0" defTabSz="914400">
              <a:defRPr/>
            </a:pPr>
            <a:endParaRPr lang="en-US" sz="1400" kern="0" dirty="0"/>
          </a:p>
          <a:p>
            <a:pPr lvl="0" defTabSz="914400">
              <a:defRPr/>
            </a:pPr>
            <a:r>
              <a:rPr lang="en-US" sz="1400" kern="0" dirty="0"/>
              <a:t>Conf. expansion (2005 – 2013</a:t>
            </a:r>
            <a:r>
              <a:rPr lang="en-US" sz="1400" kern="0" dirty="0" smtClean="0"/>
              <a:t>)</a:t>
            </a:r>
            <a:endParaRPr lang="en-US" sz="1400" kern="0" dirty="0"/>
          </a:p>
          <a:p>
            <a:pPr lvl="0" defTabSz="914400">
              <a:defRPr/>
            </a:pPr>
            <a:r>
              <a:rPr lang="en-US" sz="1600" b="1" kern="0" dirty="0">
                <a:solidFill>
                  <a:schemeClr val="tx2"/>
                </a:solidFill>
              </a:rPr>
              <a:t>1,017</a:t>
            </a:r>
            <a:r>
              <a:rPr lang="en-US" sz="1400" kern="0" dirty="0"/>
              <a:t> conferences</a:t>
            </a:r>
          </a:p>
          <a:p>
            <a:pPr lvl="0" defTabSz="914400">
              <a:defRPr/>
            </a:pPr>
            <a:r>
              <a:rPr lang="en-US" sz="1600" b="1" kern="0" dirty="0">
                <a:solidFill>
                  <a:schemeClr val="tx2"/>
                </a:solidFill>
              </a:rPr>
              <a:t>6,022</a:t>
            </a:r>
            <a:r>
              <a:rPr lang="en-US" sz="1400" kern="0" dirty="0"/>
              <a:t> conf. events</a:t>
            </a:r>
          </a:p>
          <a:p>
            <a:pPr lvl="0" defTabSz="914400">
              <a:defRPr/>
            </a:pPr>
            <a:r>
              <a:rPr lang="en-US" sz="1600" b="1" kern="0" dirty="0">
                <a:solidFill>
                  <a:schemeClr val="tx2"/>
                </a:solidFill>
              </a:rPr>
              <a:t>410K </a:t>
            </a:r>
            <a:r>
              <a:rPr lang="en-US" sz="1400" kern="0" dirty="0"/>
              <a:t>conf. papers</a:t>
            </a:r>
          </a:p>
          <a:p>
            <a:pPr lvl="0" defTabSz="914400">
              <a:defRPr/>
            </a:pPr>
            <a:r>
              <a:rPr lang="en-US" sz="1600" b="1" kern="0" dirty="0">
                <a:solidFill>
                  <a:schemeClr val="tx2"/>
                </a:solidFill>
              </a:rPr>
              <a:t>5M</a:t>
            </a:r>
            <a:r>
              <a:rPr lang="en-US" sz="1400" kern="0" dirty="0"/>
              <a:t> citations</a:t>
            </a:r>
          </a:p>
          <a:p>
            <a:pPr lvl="0" defTabSz="914400">
              <a:defRPr/>
            </a:pPr>
            <a:endParaRPr lang="en-US" sz="1400" kern="0" dirty="0"/>
          </a:p>
          <a:p>
            <a:pPr lvl="0" defTabSz="914400">
              <a:defRPr/>
            </a:pPr>
            <a:r>
              <a:rPr lang="en-US" sz="1400" kern="0" dirty="0"/>
              <a:t>Mainly Engineering and Physical Sciences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56042" y="1512512"/>
            <a:ext cx="2028759" cy="495310"/>
          </a:xfrm>
          <a:prstGeom prst="roundRect">
            <a:avLst>
              <a:gd name="adj" fmla="val 17996"/>
            </a:avLst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400" b="1" kern="0" dirty="0">
                <a:solidFill>
                  <a:srgbClr val="FFFFFF"/>
                </a:solidFill>
              </a:rPr>
              <a:t>会议论文</a:t>
            </a:r>
            <a:endParaRPr lang="en-US" sz="1400" b="1" kern="0" dirty="0">
              <a:solidFill>
                <a:srgbClr val="FFFF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424718" y="2033202"/>
            <a:ext cx="1716317" cy="3492520"/>
          </a:xfrm>
          <a:prstGeom prst="roundRect">
            <a:avLst>
              <a:gd name="adj" fmla="val 5176"/>
            </a:avLst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84801" y="2084022"/>
            <a:ext cx="18324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/>
            </a:lvl1pPr>
          </a:lstStyle>
          <a:p>
            <a:endParaRPr lang="en-US" dirty="0"/>
          </a:p>
          <a:p>
            <a:r>
              <a:rPr lang="en-US" sz="1600" b="1" dirty="0" smtClean="0">
                <a:solidFill>
                  <a:schemeClr val="tx2"/>
                </a:solidFill>
              </a:rPr>
              <a:t>521</a:t>
            </a:r>
            <a:r>
              <a:rPr lang="en-US" dirty="0" smtClean="0"/>
              <a:t> </a:t>
            </a:r>
            <a:r>
              <a:rPr lang="en-US" dirty="0"/>
              <a:t>book series</a:t>
            </a:r>
          </a:p>
          <a:p>
            <a:r>
              <a:rPr lang="en-US" sz="1600" b="1" dirty="0">
                <a:solidFill>
                  <a:schemeClr val="tx2"/>
                </a:solidFill>
              </a:rPr>
              <a:t>- 28K </a:t>
            </a:r>
            <a:r>
              <a:rPr lang="en-US" dirty="0"/>
              <a:t>Volumes</a:t>
            </a:r>
          </a:p>
          <a:p>
            <a:r>
              <a:rPr lang="en-US" sz="1600" b="1" dirty="0">
                <a:solidFill>
                  <a:schemeClr val="tx2"/>
                </a:solidFill>
              </a:rPr>
              <a:t>- </a:t>
            </a:r>
            <a:r>
              <a:rPr lang="en-US" sz="1600" b="1" dirty="0" smtClean="0">
                <a:solidFill>
                  <a:schemeClr val="tx2"/>
                </a:solidFill>
              </a:rPr>
              <a:t>1.1M </a:t>
            </a:r>
            <a:r>
              <a:rPr lang="en-US" dirty="0"/>
              <a:t>items</a:t>
            </a:r>
          </a:p>
          <a:p>
            <a:endParaRPr lang="en-US" dirty="0"/>
          </a:p>
          <a:p>
            <a:r>
              <a:rPr lang="en-US" sz="1600" b="1" dirty="0" smtClean="0">
                <a:solidFill>
                  <a:schemeClr val="tx2"/>
                </a:solidFill>
              </a:rPr>
              <a:t>94,919 </a:t>
            </a:r>
            <a:r>
              <a:rPr lang="en-US" dirty="0" smtClean="0"/>
              <a:t>stand-alone books</a:t>
            </a:r>
            <a:endParaRPr lang="en-US" dirty="0"/>
          </a:p>
          <a:p>
            <a:r>
              <a:rPr lang="en-US" sz="1600" b="1" dirty="0">
                <a:solidFill>
                  <a:schemeClr val="tx2"/>
                </a:solidFill>
              </a:rPr>
              <a:t>- </a:t>
            </a:r>
            <a:r>
              <a:rPr lang="en-US" sz="1600" b="1" dirty="0" smtClean="0">
                <a:solidFill>
                  <a:schemeClr val="tx2"/>
                </a:solidFill>
              </a:rPr>
              <a:t>765K </a:t>
            </a:r>
            <a:r>
              <a:rPr lang="en-US" dirty="0"/>
              <a:t>items</a:t>
            </a:r>
          </a:p>
          <a:p>
            <a:endParaRPr lang="en-US" b="1" dirty="0"/>
          </a:p>
          <a:p>
            <a:r>
              <a:rPr lang="en-US" dirty="0"/>
              <a:t>Books expansion:</a:t>
            </a:r>
          </a:p>
          <a:p>
            <a:r>
              <a:rPr lang="en-US" dirty="0"/>
              <a:t>120K books by 2015</a:t>
            </a:r>
          </a:p>
          <a:p>
            <a:r>
              <a:rPr lang="en-US" dirty="0"/>
              <a:t>- Focus on Social Sciences and A&amp;H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28343" y="1512512"/>
            <a:ext cx="1716317" cy="520690"/>
          </a:xfrm>
          <a:prstGeom prst="roundRect">
            <a:avLst>
              <a:gd name="adj" fmla="val 17996"/>
            </a:avLst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400" b="1" kern="0" dirty="0" smtClean="0">
                <a:solidFill>
                  <a:srgbClr val="FFFFFF"/>
                </a:solidFill>
              </a:rPr>
              <a:t>书</a:t>
            </a:r>
            <a:endParaRPr lang="en-US" sz="1400" b="1" kern="0" dirty="0">
              <a:solidFill>
                <a:srgbClr val="FFFFFF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7994" y="5010975"/>
            <a:ext cx="300685" cy="476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7184577" y="1508281"/>
            <a:ext cx="1716317" cy="520690"/>
          </a:xfrm>
          <a:prstGeom prst="roundRect">
            <a:avLst>
              <a:gd name="adj" fmla="val 17996"/>
            </a:avLst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400" b="1" kern="0" dirty="0" smtClean="0">
                <a:solidFill>
                  <a:srgbClr val="FFFFFF"/>
                </a:solidFill>
              </a:rPr>
              <a:t>专利</a:t>
            </a:r>
            <a:endParaRPr lang="en-US" sz="1400" b="1" kern="0" dirty="0">
              <a:solidFill>
                <a:srgbClr val="FFFFFF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184577" y="1988742"/>
            <a:ext cx="1716317" cy="3536980"/>
          </a:xfrm>
          <a:prstGeom prst="roundRect">
            <a:avLst>
              <a:gd name="adj" fmla="val 5176"/>
            </a:avLst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84577" y="2284234"/>
            <a:ext cx="1521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600" b="1" kern="0" dirty="0">
                <a:solidFill>
                  <a:schemeClr val="tx2"/>
                </a:solidFill>
              </a:rPr>
              <a:t>24M </a:t>
            </a:r>
            <a:r>
              <a:rPr lang="en-US" sz="1600" kern="0" dirty="0"/>
              <a:t>patents from </a:t>
            </a:r>
            <a:r>
              <a:rPr lang="en-US" sz="1600" b="1" kern="0" dirty="0">
                <a:solidFill>
                  <a:schemeClr val="tx2"/>
                </a:solidFill>
              </a:rPr>
              <a:t>5 </a:t>
            </a:r>
            <a:r>
              <a:rPr lang="en-US" sz="1600" kern="0" dirty="0"/>
              <a:t>major patent </a:t>
            </a:r>
            <a:r>
              <a:rPr lang="en-US" sz="1600" kern="0" dirty="0" smtClean="0"/>
              <a:t>offices</a:t>
            </a:r>
            <a:endParaRPr lang="en-US" sz="1600" b="1" kern="0" dirty="0">
              <a:solidFill>
                <a:schemeClr val="tx2"/>
              </a:solidFill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5600" y="5161970"/>
            <a:ext cx="300685" cy="300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9461" y="5205756"/>
            <a:ext cx="286823" cy="286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2513" y="5140743"/>
            <a:ext cx="355951" cy="355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274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1" grpId="0" animBg="1"/>
      <p:bldP spid="22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1371" y="4170950"/>
            <a:ext cx="3016468" cy="1199283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390" y="1779820"/>
            <a:ext cx="4013610" cy="1963628"/>
          </a:xfrm>
          <a:prstGeom prst="rect">
            <a:avLst/>
          </a:prstGeom>
        </p:spPr>
      </p:pic>
      <p:pic>
        <p:nvPicPr>
          <p:cNvPr id="8" name="Picture 10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840" y="3950855"/>
            <a:ext cx="4302261" cy="149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1371" y="1772816"/>
            <a:ext cx="2486204" cy="19706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2840" y="614604"/>
            <a:ext cx="8238319" cy="636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r>
              <a:rPr lang="zh-CN" altLang="en-US" b="0" dirty="0" smtClean="0">
                <a:solidFill>
                  <a:srgbClr val="C00000"/>
                </a:solidFill>
              </a:rPr>
              <a:t>自</a:t>
            </a:r>
            <a:r>
              <a:rPr lang="en-US" altLang="zh-CN" b="0" dirty="0" smtClean="0">
                <a:solidFill>
                  <a:srgbClr val="C00000"/>
                </a:solidFill>
              </a:rPr>
              <a:t>2015</a:t>
            </a:r>
            <a:r>
              <a:rPr lang="zh-CN" altLang="en-US" b="0" dirty="0" smtClean="0">
                <a:solidFill>
                  <a:srgbClr val="C00000"/>
                </a:solidFill>
              </a:rPr>
              <a:t>年，</a:t>
            </a:r>
            <a:r>
              <a:rPr lang="en-US" altLang="zh-CN" b="0" dirty="0" smtClean="0">
                <a:solidFill>
                  <a:srgbClr val="C00000"/>
                </a:solidFill>
              </a:rPr>
              <a:t>THE</a:t>
            </a:r>
            <a:r>
              <a:rPr lang="zh-CN" altLang="en-US" b="0" dirty="0" smtClean="0">
                <a:solidFill>
                  <a:srgbClr val="C00000"/>
                </a:solidFill>
              </a:rPr>
              <a:t>开始采用</a:t>
            </a:r>
            <a:r>
              <a:rPr lang="en-US" altLang="zh-CN" b="0" dirty="0" smtClean="0">
                <a:solidFill>
                  <a:srgbClr val="C00000"/>
                </a:solidFill>
              </a:rPr>
              <a:t>Scopus</a:t>
            </a:r>
            <a:r>
              <a:rPr lang="zh-CN" altLang="en-US" b="0" dirty="0" smtClean="0">
                <a:solidFill>
                  <a:srgbClr val="C00000"/>
                </a:solidFill>
              </a:rPr>
              <a:t>的数据和</a:t>
            </a:r>
            <a:r>
              <a:rPr lang="en-US" altLang="zh-CN" b="0" dirty="0" err="1" smtClean="0">
                <a:solidFill>
                  <a:srgbClr val="C00000"/>
                </a:solidFill>
              </a:rPr>
              <a:t>SciVal</a:t>
            </a:r>
            <a:r>
              <a:rPr lang="zh-CN" altLang="en-US" b="0" dirty="0" smtClean="0">
                <a:solidFill>
                  <a:srgbClr val="C00000"/>
                </a:solidFill>
              </a:rPr>
              <a:t>的分析指标进行全球学校排名。</a:t>
            </a:r>
            <a:endParaRPr lang="en-US" b="0" dirty="0">
              <a:solidFill>
                <a:srgbClr val="C00000"/>
              </a:solidFill>
            </a:endParaRPr>
          </a:p>
        </p:txBody>
      </p:sp>
      <p:pic>
        <p:nvPicPr>
          <p:cNvPr id="6" name="Picture 6" descr="http://policy.asbmb.org/wp-content/uploads/2015/01/NSF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2506" y="2041925"/>
            <a:ext cx="3591967" cy="36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840" y="2974131"/>
            <a:ext cx="26479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8883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42" y="495881"/>
            <a:ext cx="8238319" cy="418645"/>
          </a:xfrm>
        </p:spPr>
        <p:txBody>
          <a:bodyPr/>
          <a:lstStyle/>
          <a:p>
            <a:r>
              <a:rPr lang="zh-CN" altLang="en-US" dirty="0"/>
              <a:t>为什</a:t>
            </a:r>
            <a:r>
              <a:rPr lang="zh-CN" altLang="en-US" dirty="0" smtClean="0"/>
              <a:t>么要使用</a:t>
            </a:r>
            <a:r>
              <a:rPr lang="en-US" altLang="zh-CN" dirty="0" smtClean="0"/>
              <a:t>Scopus</a:t>
            </a:r>
            <a:r>
              <a:rPr lang="zh-CN" altLang="en-US" dirty="0" smtClean="0"/>
              <a:t>，检索范围广，检索全面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84629" y="914526"/>
            <a:ext cx="4397829" cy="1372608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420914" y="2525713"/>
            <a:ext cx="4397829" cy="137386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420915" y="4122056"/>
            <a:ext cx="4397829" cy="2191657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5283200" y="1407886"/>
            <a:ext cx="1625600" cy="879248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37</a:t>
            </a:r>
            <a:r>
              <a:rPr lang="zh-CN" altLang="en-US" dirty="0" smtClean="0"/>
              <a:t>万篇文章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20915" y="1306286"/>
            <a:ext cx="957942" cy="2945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31257" y="2918102"/>
            <a:ext cx="957942" cy="2945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09485" y="4923339"/>
            <a:ext cx="979714" cy="4034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5261429" y="4778260"/>
            <a:ext cx="1625600" cy="879248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r>
              <a:rPr lang="zh-CN" altLang="en-US" dirty="0" smtClean="0"/>
              <a:t>万篇文章</a:t>
            </a:r>
            <a:endParaRPr lang="en-US" dirty="0"/>
          </a:p>
        </p:txBody>
      </p:sp>
      <p:sp>
        <p:nvSpPr>
          <p:cNvPr id="11" name="Left Arrow 10"/>
          <p:cNvSpPr/>
          <p:nvPr/>
        </p:nvSpPr>
        <p:spPr>
          <a:xfrm>
            <a:off x="5283200" y="3077759"/>
            <a:ext cx="1625600" cy="879248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r>
              <a:rPr lang="zh-CN" altLang="en-US" dirty="0" smtClean="0"/>
              <a:t>万篇文章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3497943" y="2067322"/>
            <a:ext cx="1284515" cy="4396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Scopus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497943" y="3459956"/>
            <a:ext cx="1284515" cy="4396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SD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534229" y="5843359"/>
            <a:ext cx="1284515" cy="43962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PubMed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846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9314582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6165" name="think-cell Slide" r:id="rId4" imgW="360" imgH="360" progId="">
              <p:embed/>
            </p:oleObj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770725" y="3038229"/>
            <a:ext cx="3559422" cy="1106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GB" sz="2800" b="1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Datamining </a:t>
            </a:r>
          </a:p>
          <a:p>
            <a:pPr algn="ctr">
              <a:lnSpc>
                <a:spcPts val="4200"/>
              </a:lnSpc>
            </a:pPr>
            <a:r>
              <a:rPr lang="en-GB" sz="2800" b="1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Brain Science</a:t>
            </a:r>
            <a:endParaRPr lang="en-US" sz="2800" b="1" dirty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833"/>
          <a:stretch/>
        </p:blipFill>
        <p:spPr bwMode="auto">
          <a:xfrm>
            <a:off x="3871354" y="473432"/>
            <a:ext cx="4952014" cy="5940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Placeholder 13"/>
          <p:cNvSpPr txBox="1">
            <a:spLocks/>
          </p:cNvSpPr>
          <p:nvPr/>
        </p:nvSpPr>
        <p:spPr>
          <a:xfrm>
            <a:off x="52994" y="6424550"/>
            <a:ext cx="8953995" cy="3800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56032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53565A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80000"/>
              <a:buFont typeface="Arial" pitchFamily="34" charset="0"/>
              <a:buChar char="-"/>
              <a:defRPr sz="18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90000"/>
              <a:buFont typeface="Courier New" pitchFamily="49" charset="0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900" b="1" i="1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Figure </a:t>
            </a:r>
            <a:r>
              <a:rPr lang="en-US" sz="900" i="1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— Word cloud of concepts from the selected document set where the selection rate was 100%, meaning that no relevant documents that contained these concepts were excluded. </a:t>
            </a:r>
          </a:p>
          <a:p>
            <a:pPr marL="0" indent="0">
              <a:buFont typeface="Arial"/>
              <a:buNone/>
            </a:pPr>
            <a:r>
              <a:rPr lang="en-US" sz="900" i="1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Size of each concept is weighted by the number of occurrences in the selected document set. Source: Scopus.</a:t>
            </a:r>
            <a:endParaRPr lang="en-US" sz="900" i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Content Placeholder 26"/>
          <p:cNvSpPr txBox="1">
            <a:spLocks/>
          </p:cNvSpPr>
          <p:nvPr/>
        </p:nvSpPr>
        <p:spPr>
          <a:xfrm>
            <a:off x="130628" y="4293354"/>
            <a:ext cx="4975759" cy="15120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56032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53565A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80000"/>
              <a:buFont typeface="Arial" pitchFamily="34" charset="0"/>
              <a:buChar char="-"/>
              <a:defRPr sz="18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90000"/>
              <a:buFont typeface="Courier New" pitchFamily="49" charset="0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SzPct val="90000"/>
              <a:buFont typeface="Courier New"/>
              <a:buChar char="o"/>
              <a:defRPr sz="1600" kern="1200">
                <a:solidFill>
                  <a:srgbClr val="53565A"/>
                </a:solidFill>
                <a:latin typeface="Arial"/>
                <a:ea typeface="+mn-ea"/>
                <a:cs typeface="+mn-cs"/>
              </a:defRPr>
            </a:lvl9pPr>
          </a:lstStyle>
          <a:p>
            <a:pPr marL="86868" indent="0" algn="ctr">
              <a:buFont typeface="Arial"/>
              <a:buNone/>
            </a:pPr>
            <a:r>
              <a:rPr lang="en-US" sz="2700" b="1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1.79 Million articles (2009-2013) </a:t>
            </a:r>
          </a:p>
          <a:p>
            <a:pPr marL="86868" indent="0" algn="ctr">
              <a:buFont typeface="Arial"/>
              <a:buNone/>
            </a:pPr>
            <a:r>
              <a:rPr lang="en-US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included for analysis </a:t>
            </a:r>
          </a:p>
          <a:p>
            <a:pPr marL="86868" indent="0" algn="ctr">
              <a:buFont typeface="Arial"/>
              <a:buNone/>
            </a:pPr>
            <a:r>
              <a:rPr lang="en-US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(~16% of world output)</a:t>
            </a:r>
            <a:endParaRPr lang="en-US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pic>
        <p:nvPicPr>
          <p:cNvPr id="5138" name="Picture 18" descr="Brain Science: Mapping the Landscape of Brain and Neuroscience Researc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405" y="473432"/>
            <a:ext cx="2907388" cy="265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0341" y="333531"/>
            <a:ext cx="8514275" cy="593559"/>
          </a:xfrm>
        </p:spPr>
        <p:txBody>
          <a:bodyPr/>
          <a:lstStyle/>
          <a:p>
            <a:r>
              <a:rPr lang="zh-CN" altLang="en-US" dirty="0" smtClean="0"/>
              <a:t>热点</a:t>
            </a:r>
            <a:r>
              <a:rPr lang="en-US" altLang="zh-CN" dirty="0" smtClean="0"/>
              <a:t>/</a:t>
            </a:r>
            <a:r>
              <a:rPr lang="zh-CN" altLang="en-US" dirty="0" smtClean="0"/>
              <a:t>潜力</a:t>
            </a:r>
            <a:r>
              <a:rPr lang="en-US" altLang="zh-CN" dirty="0" smtClean="0"/>
              <a:t>/</a:t>
            </a:r>
            <a:r>
              <a:rPr lang="zh-CN" altLang="en-US" dirty="0" smtClean="0"/>
              <a:t>前沿的科研方向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0732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465">
        <p:fade/>
      </p:transition>
    </mc:Choice>
    <mc:Fallback>
      <p:transition spd="med" advClick="0" advTm="4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241" y="495881"/>
            <a:ext cx="8238319" cy="418645"/>
          </a:xfrm>
        </p:spPr>
        <p:txBody>
          <a:bodyPr/>
          <a:lstStyle/>
          <a:p>
            <a:r>
              <a:rPr lang="zh-CN" altLang="en-US" dirty="0" smtClean="0"/>
              <a:t>研究现状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520984" y="495881"/>
            <a:ext cx="5486400" cy="327850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3520985" y="3334658"/>
            <a:ext cx="5486399" cy="35051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6241" y="974490"/>
            <a:ext cx="3294744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开</a:t>
            </a:r>
            <a:r>
              <a:rPr lang="zh-CN" altLang="en-US" dirty="0">
                <a:solidFill>
                  <a:schemeClr val="bg1"/>
                </a:solidFill>
              </a:rPr>
              <a:t>题报告包括综述、关键技术、</a:t>
            </a:r>
            <a:r>
              <a:rPr lang="zh-CN" altLang="en-US" dirty="0">
                <a:solidFill>
                  <a:schemeClr val="bg1"/>
                </a:solidFill>
                <a:hlinkClick r:id="rId4"/>
              </a:rPr>
              <a:t>可行性分析</a:t>
            </a:r>
            <a:r>
              <a:rPr lang="zh-CN" altLang="en-US" dirty="0">
                <a:solidFill>
                  <a:schemeClr val="bg1"/>
                </a:solidFill>
              </a:rPr>
              <a:t>和时间安排等四个方面 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8" descr="Stem-Cell-Research-4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6241" y="2541040"/>
            <a:ext cx="3034404" cy="304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9507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234" y="1131807"/>
            <a:ext cx="8391099" cy="517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63233" y="537950"/>
            <a:ext cx="8514275" cy="593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r>
              <a:rPr lang="zh-CN" altLang="en-US" dirty="0" smtClean="0"/>
              <a:t>热点</a:t>
            </a:r>
            <a:r>
              <a:rPr lang="en-US" altLang="zh-CN" dirty="0" smtClean="0"/>
              <a:t>/</a:t>
            </a:r>
            <a:r>
              <a:rPr lang="zh-CN" altLang="en-US" dirty="0" smtClean="0"/>
              <a:t>潜力</a:t>
            </a:r>
            <a:r>
              <a:rPr lang="en-US" altLang="zh-CN" dirty="0" smtClean="0"/>
              <a:t>/</a:t>
            </a:r>
            <a:r>
              <a:rPr lang="zh-CN" altLang="en-US" dirty="0" smtClean="0"/>
              <a:t>前沿的科研方向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3976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文</a:t>
            </a:r>
            <a:r>
              <a:rPr lang="zh-CN" altLang="en-US" dirty="0" smtClean="0"/>
              <a:t>章发表</a:t>
            </a:r>
            <a:r>
              <a:rPr lang="en-US" altLang="zh-CN" dirty="0" smtClean="0"/>
              <a:t>-</a:t>
            </a:r>
            <a:r>
              <a:rPr lang="zh-CN" altLang="en-US" dirty="0" smtClean="0"/>
              <a:t>期刊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5559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99" y="401770"/>
            <a:ext cx="8514275" cy="593559"/>
          </a:xfrm>
        </p:spPr>
        <p:txBody>
          <a:bodyPr/>
          <a:lstStyle/>
          <a:p>
            <a:r>
              <a:rPr lang="zh-CN" altLang="en-US" dirty="0" smtClean="0"/>
              <a:t>中国</a:t>
            </a:r>
            <a:r>
              <a:rPr lang="en-US" altLang="zh-CN" dirty="0" smtClean="0"/>
              <a:t>2010-2014</a:t>
            </a:r>
            <a:r>
              <a:rPr lang="zh-CN" altLang="en-US" dirty="0" smtClean="0"/>
              <a:t>年学科发文量及</a:t>
            </a:r>
            <a:r>
              <a:rPr lang="en-US" altLang="zh-CN" dirty="0" smtClean="0"/>
              <a:t>FWCI</a:t>
            </a:r>
            <a:r>
              <a:rPr lang="zh-CN" altLang="en-US" dirty="0" smtClean="0"/>
              <a:t>值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165" y="995329"/>
            <a:ext cx="7735083" cy="560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7028597" y="1302774"/>
            <a:ext cx="27296" cy="521344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33767" y="4631397"/>
            <a:ext cx="2262158" cy="1754326"/>
          </a:xfrm>
          <a:prstGeom prst="rect">
            <a:avLst/>
          </a:prstGeom>
          <a:solidFill>
            <a:srgbClr val="FF8200"/>
          </a:solidFill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发</a:t>
            </a:r>
            <a:r>
              <a:rPr lang="zh-CN" altLang="en-US" dirty="0" smtClean="0">
                <a:solidFill>
                  <a:schemeClr val="bg1"/>
                </a:solidFill>
              </a:rPr>
              <a:t>文量前五的学科：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</a:rPr>
              <a:t>工</a:t>
            </a:r>
            <a:r>
              <a:rPr lang="zh-CN" altLang="en-US" dirty="0" smtClean="0">
                <a:solidFill>
                  <a:schemeClr val="bg1"/>
                </a:solidFill>
              </a:rPr>
              <a:t>程 </a:t>
            </a:r>
            <a:r>
              <a:rPr lang="en-US" altLang="zh-CN" dirty="0" smtClean="0">
                <a:solidFill>
                  <a:schemeClr val="bg1"/>
                </a:solidFill>
              </a:rPr>
              <a:t>79.1</a:t>
            </a:r>
            <a:r>
              <a:rPr lang="zh-CN" altLang="en-US" dirty="0" smtClean="0">
                <a:solidFill>
                  <a:schemeClr val="bg1"/>
                </a:solidFill>
              </a:rPr>
              <a:t>万篇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</a:rPr>
              <a:t>计算</a:t>
            </a:r>
            <a:r>
              <a:rPr lang="zh-CN" altLang="en-US" dirty="0" smtClean="0">
                <a:solidFill>
                  <a:schemeClr val="bg1"/>
                </a:solidFill>
              </a:rPr>
              <a:t>机科学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</a:rPr>
              <a:t>医</a:t>
            </a:r>
            <a:r>
              <a:rPr lang="zh-CN" altLang="en-US" dirty="0" smtClean="0">
                <a:solidFill>
                  <a:schemeClr val="bg1"/>
                </a:solidFill>
              </a:rPr>
              <a:t>学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</a:rPr>
              <a:t>材</a:t>
            </a:r>
            <a:r>
              <a:rPr lang="zh-CN" altLang="en-US" dirty="0" smtClean="0">
                <a:solidFill>
                  <a:schemeClr val="bg1"/>
                </a:solidFill>
              </a:rPr>
              <a:t>料科学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</a:rPr>
              <a:t>物</a:t>
            </a:r>
            <a:r>
              <a:rPr lang="zh-CN" altLang="en-US" dirty="0" smtClean="0">
                <a:solidFill>
                  <a:schemeClr val="bg1"/>
                </a:solidFill>
              </a:rPr>
              <a:t>理 </a:t>
            </a:r>
            <a:r>
              <a:rPr lang="en-US" altLang="zh-CN" dirty="0" smtClean="0">
                <a:solidFill>
                  <a:schemeClr val="bg1"/>
                </a:solidFill>
              </a:rPr>
              <a:t>30.8</a:t>
            </a:r>
            <a:r>
              <a:rPr lang="zh-CN" altLang="en-US" dirty="0" smtClean="0">
                <a:solidFill>
                  <a:schemeClr val="bg1"/>
                </a:solidFill>
              </a:rPr>
              <a:t>万篇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665540" y="2292824"/>
            <a:ext cx="959844" cy="36849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化学</a:t>
            </a:r>
            <a:endParaRPr lang="en-US" dirty="0"/>
          </a:p>
        </p:txBody>
      </p:sp>
      <p:sp>
        <p:nvSpPr>
          <p:cNvPr id="9" name="Left Arrow 8"/>
          <p:cNvSpPr/>
          <p:nvPr/>
        </p:nvSpPr>
        <p:spPr>
          <a:xfrm>
            <a:off x="7665540" y="2885914"/>
            <a:ext cx="959844" cy="36849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化工</a:t>
            </a:r>
            <a:endParaRPr lang="en-US" dirty="0"/>
          </a:p>
        </p:txBody>
      </p:sp>
      <p:sp>
        <p:nvSpPr>
          <p:cNvPr id="10" name="Left Arrow 9"/>
          <p:cNvSpPr/>
          <p:nvPr/>
        </p:nvSpPr>
        <p:spPr>
          <a:xfrm>
            <a:off x="7337969" y="5140070"/>
            <a:ext cx="1287415" cy="36849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人</a:t>
            </a:r>
            <a:r>
              <a:rPr lang="zh-CN" altLang="en-US" dirty="0" smtClean="0"/>
              <a:t>文艺术</a:t>
            </a:r>
            <a:endParaRPr lang="en-US" dirty="0"/>
          </a:p>
        </p:txBody>
      </p:sp>
      <p:sp>
        <p:nvSpPr>
          <p:cNvPr id="11" name="Left Arrow 10"/>
          <p:cNvSpPr/>
          <p:nvPr/>
        </p:nvSpPr>
        <p:spPr>
          <a:xfrm>
            <a:off x="7766796" y="6235545"/>
            <a:ext cx="858588" cy="36849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牙科</a:t>
            </a:r>
            <a:endParaRPr lang="en-US" dirty="0"/>
          </a:p>
        </p:txBody>
      </p:sp>
      <p:sp>
        <p:nvSpPr>
          <p:cNvPr id="12" name="Left Arrow 11"/>
          <p:cNvSpPr/>
          <p:nvPr/>
        </p:nvSpPr>
        <p:spPr>
          <a:xfrm>
            <a:off x="7665539" y="1924334"/>
            <a:ext cx="959845" cy="36849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材料</a:t>
            </a:r>
            <a:endParaRPr lang="en-US" dirty="0"/>
          </a:p>
        </p:txBody>
      </p:sp>
      <p:sp>
        <p:nvSpPr>
          <p:cNvPr id="13" name="Left Arrow 12"/>
          <p:cNvSpPr/>
          <p:nvPr/>
        </p:nvSpPr>
        <p:spPr>
          <a:xfrm>
            <a:off x="7649627" y="2624920"/>
            <a:ext cx="959844" cy="36849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生物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173707" y="1302774"/>
            <a:ext cx="1269242" cy="4304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449942" y="1552334"/>
            <a:ext cx="7866743" cy="4867456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/>
          <a:stretch>
            <a:fillRect/>
          </a:stretch>
        </p:blipFill>
        <p:spPr>
          <a:xfrm>
            <a:off x="566057" y="1552335"/>
            <a:ext cx="7750627" cy="468321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9257" y="2108579"/>
            <a:ext cx="1039071" cy="700586"/>
          </a:xfrm>
          <a:prstGeom prst="round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USA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2633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5885" y="460371"/>
            <a:ext cx="49180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Journal finder -</a:t>
            </a:r>
            <a:r>
              <a:rPr lang="en-US" dirty="0" smtClean="0">
                <a:solidFill>
                  <a:srgbClr val="FF0000"/>
                </a:solidFill>
              </a:rPr>
              <a:t>FREE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http</a:t>
            </a:r>
            <a:r>
              <a:rPr lang="en-US" dirty="0"/>
              <a:t>://journalfinder.elsevier.com/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6878"/>
            <a:ext cx="8086725" cy="3905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399" y="2209798"/>
            <a:ext cx="8086725" cy="44971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2716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99" y="586204"/>
            <a:ext cx="8514275" cy="593559"/>
          </a:xfrm>
        </p:spPr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期</a:t>
            </a:r>
            <a:r>
              <a:rPr lang="zh-CN" altLang="en-US" dirty="0"/>
              <a:t>刊目</a:t>
            </a:r>
            <a:r>
              <a:rPr lang="zh-CN" altLang="en-US" dirty="0" smtClean="0"/>
              <a:t>录下载：</a:t>
            </a:r>
            <a:r>
              <a:rPr lang="en-US" u="sng" dirty="0" smtClean="0">
                <a:hlinkClick r:id="rId2"/>
              </a:rPr>
              <a:t/>
            </a:r>
            <a:br>
              <a:rPr lang="en-US" u="sng" dirty="0" smtClean="0">
                <a:hlinkClick r:id="rId2"/>
              </a:rPr>
            </a:br>
            <a:r>
              <a:rPr lang="en-US" u="sng" dirty="0" smtClean="0">
                <a:hlinkClick r:id="rId2"/>
              </a:rPr>
              <a:t>https</a:t>
            </a:r>
            <a:r>
              <a:rPr lang="en-US" u="sng" dirty="0">
                <a:hlinkClick r:id="rId2"/>
              </a:rPr>
              <a:t>://www.elsevier.com/solutions/scopus/content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1266" name="Picture 1" descr="cid:image003.png@01D0E955.614E55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099" y="1323833"/>
            <a:ext cx="8124825" cy="48101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92099" y="5199797"/>
            <a:ext cx="2246385" cy="93416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52225" y="5133833"/>
            <a:ext cx="2246385" cy="93416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3041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6" y="495881"/>
            <a:ext cx="8238319" cy="418645"/>
          </a:xfrm>
        </p:spPr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医学分类及期刊种类</a:t>
            </a:r>
            <a:r>
              <a:rPr lang="en-US" altLang="zh-CN" dirty="0" smtClean="0"/>
              <a:t>-4975</a:t>
            </a:r>
            <a:r>
              <a:rPr lang="zh-CN" altLang="en-US" dirty="0" smtClean="0"/>
              <a:t>种期刊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32226" y="920649"/>
            <a:ext cx="4259941" cy="5937351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683" y="1028665"/>
            <a:ext cx="3889828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Medicine (miscellaneous)	2701</a:t>
            </a:r>
          </a:p>
          <a:p>
            <a:r>
              <a:rPr lang="en-US" sz="1400" dirty="0">
                <a:solidFill>
                  <a:schemeClr val="bg1"/>
                </a:solidFill>
              </a:rPr>
              <a:t>Anatomy	2702</a:t>
            </a:r>
          </a:p>
          <a:p>
            <a:r>
              <a:rPr lang="en-US" sz="1400" dirty="0">
                <a:solidFill>
                  <a:schemeClr val="bg1"/>
                </a:solidFill>
              </a:rPr>
              <a:t>Anesthesiology and Pain Medicine	2703</a:t>
            </a:r>
          </a:p>
          <a:p>
            <a:r>
              <a:rPr lang="en-US" sz="1400" dirty="0">
                <a:solidFill>
                  <a:schemeClr val="bg1"/>
                </a:solidFill>
              </a:rPr>
              <a:t>Biochemistry, medical	2704</a:t>
            </a:r>
          </a:p>
          <a:p>
            <a:r>
              <a:rPr lang="en-US" sz="1400" dirty="0">
                <a:solidFill>
                  <a:schemeClr val="bg1"/>
                </a:solidFill>
              </a:rPr>
              <a:t>Cardiology and Cardiovascular Medicine	2705</a:t>
            </a:r>
          </a:p>
          <a:p>
            <a:r>
              <a:rPr lang="en-US" sz="1400" dirty="0">
                <a:solidFill>
                  <a:schemeClr val="bg1"/>
                </a:solidFill>
              </a:rPr>
              <a:t>Critical Care and Intensive Care Medicine	2706</a:t>
            </a:r>
          </a:p>
          <a:p>
            <a:r>
              <a:rPr lang="en-US" sz="1400" dirty="0">
                <a:solidFill>
                  <a:schemeClr val="bg1"/>
                </a:solidFill>
              </a:rPr>
              <a:t>Complementary and alternative medicine	2707</a:t>
            </a:r>
          </a:p>
          <a:p>
            <a:r>
              <a:rPr lang="en-US" sz="1400" dirty="0">
                <a:solidFill>
                  <a:schemeClr val="bg1"/>
                </a:solidFill>
              </a:rPr>
              <a:t>Dermatology	2708</a:t>
            </a:r>
          </a:p>
          <a:p>
            <a:r>
              <a:rPr lang="en-US" sz="1400" dirty="0">
                <a:solidFill>
                  <a:schemeClr val="bg1"/>
                </a:solidFill>
              </a:rPr>
              <a:t>Drug guides	2709</a:t>
            </a:r>
          </a:p>
          <a:p>
            <a:r>
              <a:rPr lang="en-US" sz="1400" dirty="0">
                <a:solidFill>
                  <a:schemeClr val="bg1"/>
                </a:solidFill>
              </a:rPr>
              <a:t>Embryology	2710</a:t>
            </a:r>
          </a:p>
          <a:p>
            <a:r>
              <a:rPr lang="en-US" sz="1400" dirty="0">
                <a:solidFill>
                  <a:schemeClr val="bg1"/>
                </a:solidFill>
              </a:rPr>
              <a:t>Emergency Medicine	2711</a:t>
            </a:r>
          </a:p>
          <a:p>
            <a:r>
              <a:rPr lang="en-US" sz="1400" dirty="0">
                <a:solidFill>
                  <a:schemeClr val="bg1"/>
                </a:solidFill>
              </a:rPr>
              <a:t>Endocrinology, Diabetes and Metabolism	2712</a:t>
            </a:r>
          </a:p>
          <a:p>
            <a:r>
              <a:rPr lang="en-US" sz="1400" dirty="0">
                <a:solidFill>
                  <a:schemeClr val="bg1"/>
                </a:solidFill>
              </a:rPr>
              <a:t>Epidemiology	2713</a:t>
            </a:r>
          </a:p>
          <a:p>
            <a:r>
              <a:rPr lang="en-US" sz="1400" dirty="0">
                <a:solidFill>
                  <a:schemeClr val="bg1"/>
                </a:solidFill>
              </a:rPr>
              <a:t>Family Practice	2714</a:t>
            </a:r>
          </a:p>
          <a:p>
            <a:r>
              <a:rPr lang="en-US" sz="1400" dirty="0">
                <a:solidFill>
                  <a:schemeClr val="bg1"/>
                </a:solidFill>
              </a:rPr>
              <a:t>Gastroenterology	2715</a:t>
            </a:r>
          </a:p>
          <a:p>
            <a:r>
              <a:rPr lang="en-US" sz="1400" dirty="0">
                <a:solidFill>
                  <a:schemeClr val="bg1"/>
                </a:solidFill>
              </a:rPr>
              <a:t>Genetics(clinical)	2716</a:t>
            </a:r>
          </a:p>
          <a:p>
            <a:r>
              <a:rPr lang="en-US" sz="1400" dirty="0">
                <a:solidFill>
                  <a:schemeClr val="bg1"/>
                </a:solidFill>
              </a:rPr>
              <a:t>Geriatrics and Gerontology	2717</a:t>
            </a:r>
          </a:p>
          <a:p>
            <a:r>
              <a:rPr lang="en-US" sz="1400" dirty="0">
                <a:solidFill>
                  <a:schemeClr val="bg1"/>
                </a:solidFill>
              </a:rPr>
              <a:t>Health Informatics	2718</a:t>
            </a:r>
          </a:p>
          <a:p>
            <a:r>
              <a:rPr lang="en-US" sz="1400" dirty="0">
                <a:solidFill>
                  <a:schemeClr val="bg1"/>
                </a:solidFill>
              </a:rPr>
              <a:t>Health Policy	2719</a:t>
            </a:r>
          </a:p>
          <a:p>
            <a:r>
              <a:rPr lang="en-US" sz="1400" dirty="0">
                <a:solidFill>
                  <a:schemeClr val="bg1"/>
                </a:solidFill>
              </a:rPr>
              <a:t>Hematology	</a:t>
            </a:r>
            <a:r>
              <a:rPr lang="en-US" sz="1400" dirty="0" smtClean="0">
                <a:solidFill>
                  <a:schemeClr val="bg1"/>
                </a:solidFill>
              </a:rPr>
              <a:t>2720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Hepatology</a:t>
            </a:r>
            <a:r>
              <a:rPr lang="en-US" sz="1400" dirty="0">
                <a:solidFill>
                  <a:schemeClr val="bg1"/>
                </a:solidFill>
              </a:rPr>
              <a:t>	2721</a:t>
            </a:r>
          </a:p>
          <a:p>
            <a:r>
              <a:rPr lang="en-US" sz="1400" dirty="0">
                <a:solidFill>
                  <a:schemeClr val="bg1"/>
                </a:solidFill>
              </a:rPr>
              <a:t>Histology	</a:t>
            </a:r>
            <a:r>
              <a:rPr lang="en-US" sz="1400" dirty="0" smtClean="0">
                <a:solidFill>
                  <a:schemeClr val="bg1"/>
                </a:solidFill>
              </a:rPr>
              <a:t>2722</a:t>
            </a:r>
          </a:p>
          <a:p>
            <a:r>
              <a:rPr lang="en-US" sz="1400" dirty="0">
                <a:solidFill>
                  <a:schemeClr val="bg1"/>
                </a:solidFill>
              </a:rPr>
              <a:t>Immunology and Allergy	2723</a:t>
            </a:r>
          </a:p>
          <a:p>
            <a:r>
              <a:rPr lang="en-US" sz="1400" dirty="0">
                <a:solidFill>
                  <a:schemeClr val="bg1"/>
                </a:solidFill>
              </a:rPr>
              <a:t>Internal Medicine	</a:t>
            </a:r>
            <a:r>
              <a:rPr lang="en-US" sz="1400" dirty="0" smtClean="0">
                <a:solidFill>
                  <a:schemeClr val="bg1"/>
                </a:solidFill>
              </a:rPr>
              <a:t>2724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sz="1400" dirty="0"/>
          </a:p>
        </p:txBody>
      </p:sp>
      <p:sp>
        <p:nvSpPr>
          <p:cNvPr id="10" name="Rounded Rectangle 9"/>
          <p:cNvSpPr/>
          <p:nvPr/>
        </p:nvSpPr>
        <p:spPr>
          <a:xfrm>
            <a:off x="4644568" y="906261"/>
            <a:ext cx="4245432" cy="6000522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796970" y="1057547"/>
            <a:ext cx="394062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Infectious </a:t>
            </a:r>
            <a:r>
              <a:rPr lang="en-US" sz="1400" dirty="0">
                <a:solidFill>
                  <a:schemeClr val="bg1"/>
                </a:solidFill>
              </a:rPr>
              <a:t>Diseases	2725</a:t>
            </a:r>
          </a:p>
          <a:p>
            <a:r>
              <a:rPr lang="en-US" sz="1400" dirty="0">
                <a:solidFill>
                  <a:schemeClr val="bg1"/>
                </a:solidFill>
              </a:rPr>
              <a:t>Microbiology (medical)	2726</a:t>
            </a:r>
          </a:p>
          <a:p>
            <a:r>
              <a:rPr lang="en-US" sz="1400" dirty="0">
                <a:solidFill>
                  <a:schemeClr val="bg1"/>
                </a:solidFill>
              </a:rPr>
              <a:t>Nephrology	2727</a:t>
            </a:r>
          </a:p>
          <a:p>
            <a:r>
              <a:rPr lang="en-US" sz="1400" dirty="0">
                <a:solidFill>
                  <a:schemeClr val="bg1"/>
                </a:solidFill>
              </a:rPr>
              <a:t>Clinical Neurology	2728</a:t>
            </a:r>
          </a:p>
          <a:p>
            <a:r>
              <a:rPr lang="en-US" sz="1400" dirty="0">
                <a:solidFill>
                  <a:schemeClr val="bg1"/>
                </a:solidFill>
              </a:rPr>
              <a:t>Obstetrics and </a:t>
            </a:r>
            <a:r>
              <a:rPr lang="en-US" sz="1400" dirty="0" err="1">
                <a:solidFill>
                  <a:schemeClr val="bg1"/>
                </a:solidFill>
              </a:rPr>
              <a:t>Gynaecology</a:t>
            </a:r>
            <a:r>
              <a:rPr lang="en-US" sz="1400" dirty="0">
                <a:solidFill>
                  <a:schemeClr val="bg1"/>
                </a:solidFill>
              </a:rPr>
              <a:t>	2729</a:t>
            </a:r>
          </a:p>
          <a:p>
            <a:r>
              <a:rPr lang="en-US" sz="1400" dirty="0">
                <a:solidFill>
                  <a:schemeClr val="bg1"/>
                </a:solidFill>
              </a:rPr>
              <a:t>Oncology	2730</a:t>
            </a:r>
          </a:p>
          <a:p>
            <a:r>
              <a:rPr lang="en-US" sz="1400" dirty="0">
                <a:solidFill>
                  <a:schemeClr val="bg1"/>
                </a:solidFill>
              </a:rPr>
              <a:t>Ophthalmology	2731</a:t>
            </a:r>
          </a:p>
          <a:p>
            <a:r>
              <a:rPr lang="en-US" sz="1400" dirty="0">
                <a:solidFill>
                  <a:schemeClr val="bg1"/>
                </a:solidFill>
              </a:rPr>
              <a:t>Orthopedics and Sports Medicine	2732</a:t>
            </a:r>
          </a:p>
          <a:p>
            <a:r>
              <a:rPr lang="en-US" sz="1400" dirty="0">
                <a:solidFill>
                  <a:schemeClr val="bg1"/>
                </a:solidFill>
              </a:rPr>
              <a:t>Otorhinolaryngology	2733</a:t>
            </a:r>
          </a:p>
          <a:p>
            <a:r>
              <a:rPr lang="en-US" sz="1400" dirty="0">
                <a:solidFill>
                  <a:schemeClr val="bg1"/>
                </a:solidFill>
              </a:rPr>
              <a:t>Pathology and Forensic Medicine	2734</a:t>
            </a:r>
          </a:p>
          <a:p>
            <a:r>
              <a:rPr lang="en-US" sz="1400" dirty="0">
                <a:solidFill>
                  <a:schemeClr val="bg1"/>
                </a:solidFill>
              </a:rPr>
              <a:t>Pediatrics, Perinatology, and Child Health	2735</a:t>
            </a:r>
          </a:p>
          <a:p>
            <a:r>
              <a:rPr lang="en-US" sz="1400" dirty="0">
                <a:solidFill>
                  <a:schemeClr val="bg1"/>
                </a:solidFill>
              </a:rPr>
              <a:t>Pharmacology (medical)	2736</a:t>
            </a:r>
          </a:p>
          <a:p>
            <a:r>
              <a:rPr lang="en-US" sz="1400" dirty="0">
                <a:solidFill>
                  <a:schemeClr val="bg1"/>
                </a:solidFill>
              </a:rPr>
              <a:t>Physiology (medical)	2737</a:t>
            </a:r>
          </a:p>
          <a:p>
            <a:r>
              <a:rPr lang="en-US" sz="1400" dirty="0">
                <a:solidFill>
                  <a:schemeClr val="bg1"/>
                </a:solidFill>
              </a:rPr>
              <a:t>Psychiatry and Mental health	2738</a:t>
            </a:r>
          </a:p>
          <a:p>
            <a:r>
              <a:rPr lang="en-US" sz="1400" dirty="0">
                <a:solidFill>
                  <a:schemeClr val="bg1"/>
                </a:solidFill>
              </a:rPr>
              <a:t>Public Health, Environmental and Occupational Health	2739</a:t>
            </a:r>
          </a:p>
          <a:p>
            <a:r>
              <a:rPr lang="en-US" sz="1400" dirty="0">
                <a:solidFill>
                  <a:schemeClr val="bg1"/>
                </a:solidFill>
              </a:rPr>
              <a:t>Pulmonary and Respiratory Medicine	2740</a:t>
            </a:r>
          </a:p>
          <a:p>
            <a:r>
              <a:rPr lang="en-US" sz="1400" dirty="0">
                <a:solidFill>
                  <a:schemeClr val="bg1"/>
                </a:solidFill>
              </a:rPr>
              <a:t>Radiology Nuclear Medicine and imaging	2741</a:t>
            </a:r>
          </a:p>
          <a:p>
            <a:r>
              <a:rPr lang="en-US" sz="1400" dirty="0">
                <a:solidFill>
                  <a:schemeClr val="bg1"/>
                </a:solidFill>
              </a:rPr>
              <a:t>Rehabilitation	2742</a:t>
            </a:r>
          </a:p>
          <a:p>
            <a:r>
              <a:rPr lang="en-US" sz="1400" dirty="0">
                <a:solidFill>
                  <a:schemeClr val="bg1"/>
                </a:solidFill>
              </a:rPr>
              <a:t>Reproductive Medicine	2743</a:t>
            </a:r>
          </a:p>
          <a:p>
            <a:r>
              <a:rPr lang="en-US" sz="1400" dirty="0">
                <a:solidFill>
                  <a:schemeClr val="bg1"/>
                </a:solidFill>
              </a:rPr>
              <a:t>Reviews and References, Medical	2744</a:t>
            </a:r>
          </a:p>
          <a:p>
            <a:r>
              <a:rPr lang="en-US" sz="1400" dirty="0">
                <a:solidFill>
                  <a:schemeClr val="bg1"/>
                </a:solidFill>
              </a:rPr>
              <a:t>Rheumatology	2745</a:t>
            </a:r>
          </a:p>
          <a:p>
            <a:r>
              <a:rPr lang="en-US" sz="1400" dirty="0">
                <a:solidFill>
                  <a:schemeClr val="bg1"/>
                </a:solidFill>
              </a:rPr>
              <a:t>Surgery	2746</a:t>
            </a:r>
          </a:p>
          <a:p>
            <a:r>
              <a:rPr lang="en-US" sz="1400" dirty="0">
                <a:solidFill>
                  <a:schemeClr val="bg1"/>
                </a:solidFill>
              </a:rPr>
              <a:t>Transplantation	2747</a:t>
            </a:r>
          </a:p>
          <a:p>
            <a:r>
              <a:rPr lang="en-US" sz="1400" dirty="0">
                <a:solidFill>
                  <a:schemeClr val="bg1"/>
                </a:solidFill>
              </a:rPr>
              <a:t>Urology	2748</a:t>
            </a:r>
          </a:p>
        </p:txBody>
      </p:sp>
    </p:spTree>
    <p:extLst>
      <p:ext uri="{BB962C8B-B14F-4D97-AF65-F5344CB8AC3E}">
        <p14:creationId xmlns:p14="http://schemas.microsoft.com/office/powerpoint/2010/main" xmlns="" val="344972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6" y="495881"/>
            <a:ext cx="8238319" cy="418645"/>
          </a:xfrm>
        </p:spPr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神经科学，护理学，药学和心理学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32226" y="877358"/>
            <a:ext cx="4100285" cy="231603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683" y="1028665"/>
            <a:ext cx="38898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Neuroscience (miscellaneous)	2801</a:t>
            </a:r>
          </a:p>
          <a:p>
            <a:r>
              <a:rPr lang="en-US" sz="1400" dirty="0">
                <a:solidFill>
                  <a:schemeClr val="bg1"/>
                </a:solidFill>
              </a:rPr>
              <a:t>Behavioral Neuroscience	2802</a:t>
            </a:r>
          </a:p>
          <a:p>
            <a:r>
              <a:rPr lang="en-US" sz="1400" dirty="0">
                <a:solidFill>
                  <a:schemeClr val="bg1"/>
                </a:solidFill>
              </a:rPr>
              <a:t>Biological Psychiatry	2803</a:t>
            </a:r>
          </a:p>
          <a:p>
            <a:r>
              <a:rPr lang="en-US" sz="1400" dirty="0">
                <a:solidFill>
                  <a:schemeClr val="bg1"/>
                </a:solidFill>
              </a:rPr>
              <a:t>Cellular and Molecular Neuroscience	2804</a:t>
            </a:r>
          </a:p>
          <a:p>
            <a:r>
              <a:rPr lang="en-US" sz="1400" dirty="0">
                <a:solidFill>
                  <a:schemeClr val="bg1"/>
                </a:solidFill>
              </a:rPr>
              <a:t>Cognitive Neuroscience	2805</a:t>
            </a:r>
          </a:p>
          <a:p>
            <a:r>
              <a:rPr lang="en-US" sz="1400" dirty="0">
                <a:solidFill>
                  <a:schemeClr val="bg1"/>
                </a:solidFill>
              </a:rPr>
              <a:t>Developmental Neuroscience	2806</a:t>
            </a:r>
          </a:p>
          <a:p>
            <a:r>
              <a:rPr lang="en-US" sz="1400" dirty="0">
                <a:solidFill>
                  <a:schemeClr val="bg1"/>
                </a:solidFill>
              </a:rPr>
              <a:t>Endocrine and Autonomic Systems	2807</a:t>
            </a:r>
          </a:p>
          <a:p>
            <a:r>
              <a:rPr lang="en-US" sz="1400" dirty="0">
                <a:solidFill>
                  <a:schemeClr val="bg1"/>
                </a:solidFill>
              </a:rPr>
              <a:t>Neurology	2808</a:t>
            </a:r>
          </a:p>
          <a:p>
            <a:r>
              <a:rPr lang="en-US" sz="1400" dirty="0">
                <a:solidFill>
                  <a:schemeClr val="bg1"/>
                </a:solidFill>
              </a:rPr>
              <a:t>Sensory Systems	2809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47406" y="1696912"/>
            <a:ext cx="4138034" cy="5161087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Nursing (miscellaneous)	2901</a:t>
            </a:r>
          </a:p>
          <a:p>
            <a:r>
              <a:rPr lang="en-US" sz="1200" dirty="0"/>
              <a:t>Advanced and </a:t>
            </a:r>
            <a:r>
              <a:rPr lang="en-US" sz="1200" dirty="0" err="1"/>
              <a:t>Specialised</a:t>
            </a:r>
            <a:r>
              <a:rPr lang="en-US" sz="1200" dirty="0"/>
              <a:t> Nursing	2902</a:t>
            </a:r>
          </a:p>
          <a:p>
            <a:r>
              <a:rPr lang="en-US" sz="1200" dirty="0"/>
              <a:t>Assessment and Diagnosis	2903</a:t>
            </a:r>
          </a:p>
          <a:p>
            <a:r>
              <a:rPr lang="en-US" sz="1200" dirty="0"/>
              <a:t>Care Planning	2904</a:t>
            </a:r>
          </a:p>
          <a:p>
            <a:r>
              <a:rPr lang="en-US" sz="1200" dirty="0"/>
              <a:t>Community and Home Care	2905</a:t>
            </a:r>
          </a:p>
          <a:p>
            <a:r>
              <a:rPr lang="en-US" sz="1200" dirty="0"/>
              <a:t>Critical Care	2906</a:t>
            </a:r>
          </a:p>
          <a:p>
            <a:r>
              <a:rPr lang="en-US" sz="1200" dirty="0"/>
              <a:t>Emergency	2907</a:t>
            </a:r>
          </a:p>
          <a:p>
            <a:r>
              <a:rPr lang="en-US" sz="1200" dirty="0"/>
              <a:t>Fundamentals and skills	2908</a:t>
            </a:r>
          </a:p>
          <a:p>
            <a:r>
              <a:rPr lang="en-US" sz="1200" dirty="0"/>
              <a:t>Gerontology	2909</a:t>
            </a:r>
          </a:p>
          <a:p>
            <a:r>
              <a:rPr lang="en-US" sz="1200" dirty="0"/>
              <a:t>Issues, ethics and legal aspects	2910</a:t>
            </a:r>
          </a:p>
          <a:p>
            <a:r>
              <a:rPr lang="en-US" sz="1200" dirty="0"/>
              <a:t>Leadership and Management	2911</a:t>
            </a:r>
          </a:p>
          <a:p>
            <a:r>
              <a:rPr lang="en-US" sz="1200" dirty="0"/>
              <a:t>LPN and LVN	2912</a:t>
            </a:r>
          </a:p>
          <a:p>
            <a:r>
              <a:rPr lang="en-US" sz="1200" dirty="0"/>
              <a:t>Maternity and Midwifery	2913</a:t>
            </a:r>
          </a:p>
          <a:p>
            <a:r>
              <a:rPr lang="en-US" sz="1200" dirty="0"/>
              <a:t>Medical–Surgical	2914</a:t>
            </a:r>
          </a:p>
          <a:p>
            <a:r>
              <a:rPr lang="en-US" sz="1200" dirty="0"/>
              <a:t>Nurse Assisting	2915</a:t>
            </a:r>
          </a:p>
          <a:p>
            <a:r>
              <a:rPr lang="en-US" sz="1200" dirty="0"/>
              <a:t>Nutrition and Dietetics	2916</a:t>
            </a:r>
          </a:p>
          <a:p>
            <a:r>
              <a:rPr lang="en-US" sz="1200" dirty="0"/>
              <a:t>Oncology(nursing)	2917</a:t>
            </a:r>
          </a:p>
          <a:p>
            <a:r>
              <a:rPr lang="en-US" sz="1200" dirty="0"/>
              <a:t>Pathophysiology	2918</a:t>
            </a:r>
          </a:p>
          <a:p>
            <a:r>
              <a:rPr lang="en-US" sz="1200" dirty="0"/>
              <a:t>Pediatrics	2919</a:t>
            </a:r>
          </a:p>
          <a:p>
            <a:r>
              <a:rPr lang="en-US" sz="1200" dirty="0"/>
              <a:t>Pharmacology (nursing)	2920</a:t>
            </a:r>
          </a:p>
          <a:p>
            <a:r>
              <a:rPr lang="en-US" sz="1200" dirty="0" err="1"/>
              <a:t>Phychiatric</a:t>
            </a:r>
            <a:r>
              <a:rPr lang="en-US" sz="1200" dirty="0"/>
              <a:t> Mental Health	2921</a:t>
            </a:r>
          </a:p>
          <a:p>
            <a:r>
              <a:rPr lang="en-US" sz="1200" dirty="0"/>
              <a:t>Research and Theory	2922</a:t>
            </a:r>
          </a:p>
          <a:p>
            <a:r>
              <a:rPr lang="en-US" sz="1200" dirty="0"/>
              <a:t>Review and Exam Preparation	2923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2227" y="3308501"/>
            <a:ext cx="4100284" cy="1481214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Pharmacology, Toxicology and Pharmaceutics (miscellaneous)	3001</a:t>
            </a:r>
          </a:p>
          <a:p>
            <a:r>
              <a:rPr lang="en-US" sz="1400" dirty="0"/>
              <a:t>Drug Discovery	3002</a:t>
            </a:r>
          </a:p>
          <a:p>
            <a:r>
              <a:rPr lang="en-US" sz="1400" dirty="0"/>
              <a:t>Pharmaceutical Science	3003</a:t>
            </a:r>
          </a:p>
          <a:p>
            <a:r>
              <a:rPr lang="en-US" sz="1400" dirty="0"/>
              <a:t>Pharmacology	3004</a:t>
            </a:r>
          </a:p>
          <a:p>
            <a:r>
              <a:rPr lang="en-US" sz="1400" dirty="0"/>
              <a:t>Toxicology	3005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2226" y="4912328"/>
            <a:ext cx="4100285" cy="1945671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Psychology (miscellaneous)	3201</a:t>
            </a:r>
          </a:p>
          <a:p>
            <a:r>
              <a:rPr lang="en-US" sz="1400" dirty="0"/>
              <a:t>Applied Psychology	3202</a:t>
            </a:r>
          </a:p>
          <a:p>
            <a:r>
              <a:rPr lang="en-US" sz="1400" dirty="0"/>
              <a:t>Clinical Psychology	3203</a:t>
            </a:r>
          </a:p>
          <a:p>
            <a:r>
              <a:rPr lang="en-US" sz="1400" dirty="0"/>
              <a:t>Developmental and Educational Psychology	3204</a:t>
            </a:r>
          </a:p>
          <a:p>
            <a:r>
              <a:rPr lang="en-US" sz="1400" dirty="0"/>
              <a:t>Experimental and Cognitive Psychology	3205</a:t>
            </a:r>
          </a:p>
          <a:p>
            <a:r>
              <a:rPr lang="en-US" sz="1400" dirty="0"/>
              <a:t>Neuropsychology and Physiological Psychology	3206</a:t>
            </a:r>
          </a:p>
          <a:p>
            <a:r>
              <a:rPr lang="en-US" sz="1400" dirty="0"/>
              <a:t>Social Psychology	3207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2675" y="807473"/>
            <a:ext cx="3787496" cy="923330"/>
          </a:xfrm>
          <a:prstGeom prst="rect">
            <a:avLst/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神经科学</a:t>
            </a:r>
            <a:r>
              <a:rPr lang="en-US" altLang="zh-CN" dirty="0" smtClean="0">
                <a:solidFill>
                  <a:schemeClr val="bg1"/>
                </a:solidFill>
              </a:rPr>
              <a:t>489</a:t>
            </a:r>
            <a:r>
              <a:rPr lang="zh-CN" altLang="en-US" dirty="0" smtClean="0">
                <a:solidFill>
                  <a:schemeClr val="bg1"/>
                </a:solidFill>
              </a:rPr>
              <a:t>种</a:t>
            </a:r>
            <a:r>
              <a:rPr lang="en-US" altLang="zh-CN" dirty="0" smtClean="0">
                <a:solidFill>
                  <a:schemeClr val="bg1"/>
                </a:solidFill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</a:rPr>
              <a:t> 护理学 </a:t>
            </a:r>
            <a:r>
              <a:rPr lang="en-US" altLang="zh-CN" dirty="0" smtClean="0">
                <a:solidFill>
                  <a:schemeClr val="bg1"/>
                </a:solidFill>
              </a:rPr>
              <a:t>519</a:t>
            </a:r>
            <a:r>
              <a:rPr lang="zh-CN" altLang="en-US" dirty="0" smtClean="0">
                <a:solidFill>
                  <a:schemeClr val="bg1"/>
                </a:solidFill>
              </a:rPr>
              <a:t>种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药</a:t>
            </a:r>
            <a:r>
              <a:rPr lang="zh-CN" altLang="en-US" dirty="0" smtClean="0">
                <a:solidFill>
                  <a:schemeClr val="bg1"/>
                </a:solidFill>
              </a:rPr>
              <a:t>学 </a:t>
            </a:r>
            <a:r>
              <a:rPr lang="en-US" altLang="zh-CN" dirty="0" smtClean="0">
                <a:solidFill>
                  <a:schemeClr val="bg1"/>
                </a:solidFill>
              </a:rPr>
              <a:t>693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心理</a:t>
            </a:r>
            <a:r>
              <a:rPr lang="zh-CN" altLang="en-US" dirty="0" smtClean="0">
                <a:solidFill>
                  <a:schemeClr val="bg1"/>
                </a:solidFill>
              </a:rPr>
              <a:t>学 </a:t>
            </a:r>
            <a:r>
              <a:rPr lang="en-US" altLang="zh-CN" dirty="0" smtClean="0">
                <a:solidFill>
                  <a:schemeClr val="bg1"/>
                </a:solidFill>
              </a:rPr>
              <a:t>1045</a:t>
            </a:r>
            <a:r>
              <a:rPr lang="zh-CN" altLang="en-US" dirty="0" smtClean="0">
                <a:solidFill>
                  <a:schemeClr val="bg1"/>
                </a:solidFill>
              </a:rPr>
              <a:t>种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789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SJR</a:t>
            </a:r>
            <a:r>
              <a:rPr lang="zh-CN" altLang="en-US" dirty="0"/>
              <a:t>官网查</a:t>
            </a:r>
            <a:r>
              <a:rPr lang="zh-CN" altLang="en-US" dirty="0" smtClean="0"/>
              <a:t>询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期刊指标数据及分区情况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914400"/>
            <a:ext cx="4442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http://www.scimagojr.com/journalrank.php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83732"/>
            <a:ext cx="8034338" cy="39809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7570" y="5486400"/>
            <a:ext cx="85116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Four</a:t>
            </a:r>
            <a:r>
              <a:rPr lang="en-US" dirty="0" smtClean="0"/>
              <a:t> </a:t>
            </a:r>
            <a:r>
              <a:rPr lang="en-US" dirty="0"/>
              <a:t>years of data are needed to calculate a SJR. For example, if Scopus has complete citation data for a journal starting from 1996, the first SJR value available is for 1999.</a:t>
            </a:r>
          </a:p>
        </p:txBody>
      </p:sp>
      <p:sp>
        <p:nvSpPr>
          <p:cNvPr id="5" name="Rectangle 4"/>
          <p:cNvSpPr/>
          <p:nvPr/>
        </p:nvSpPr>
        <p:spPr>
          <a:xfrm>
            <a:off x="6731000" y="3848100"/>
            <a:ext cx="1760538" cy="5969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1863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71" y="495881"/>
            <a:ext cx="8238319" cy="418645"/>
          </a:xfrm>
        </p:spPr>
        <p:txBody>
          <a:bodyPr/>
          <a:lstStyle/>
          <a:p>
            <a:r>
              <a:rPr lang="zh-CN" altLang="en-US" dirty="0" smtClean="0"/>
              <a:t>期刊检索和查询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6571" y="954384"/>
            <a:ext cx="5486402" cy="1925047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326571" y="2953653"/>
            <a:ext cx="5486400" cy="316048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02971" y="1335314"/>
            <a:ext cx="696686" cy="87085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26571" y="3004455"/>
            <a:ext cx="1313543" cy="2177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89428" y="4533896"/>
            <a:ext cx="2503715" cy="4807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ular Callout 8"/>
          <p:cNvSpPr/>
          <p:nvPr/>
        </p:nvSpPr>
        <p:spPr>
          <a:xfrm>
            <a:off x="5923290" y="954384"/>
            <a:ext cx="2641600" cy="1364343"/>
          </a:xfrm>
          <a:prstGeom prst="wedgeRoundRectCallou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输入期刊的名称和</a:t>
            </a:r>
            <a:r>
              <a:rPr lang="en-US" altLang="zh-CN" dirty="0" smtClean="0"/>
              <a:t>ISSN</a:t>
            </a:r>
            <a:r>
              <a:rPr lang="zh-CN" altLang="en-US" dirty="0" smtClean="0"/>
              <a:t>号都可以进行检索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5923290" y="3650340"/>
            <a:ext cx="2641600" cy="1364343"/>
          </a:xfrm>
          <a:prstGeom prst="wedgeRoundRectCallou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可以查看期刊的各项指数，以及浏览每年的发文数量，关注此期刊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991429" y="2953653"/>
            <a:ext cx="1364342" cy="5007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316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Scopus </a:t>
            </a:r>
            <a:r>
              <a:rPr lang="zh-CN" altLang="en-US" dirty="0" smtClean="0"/>
              <a:t>检索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6383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/>
          <p:nvPr/>
        </p:nvPicPr>
        <p:blipFill>
          <a:blip r:embed="rId2"/>
          <a:stretch>
            <a:fillRect/>
          </a:stretch>
        </p:blipFill>
        <p:spPr>
          <a:xfrm>
            <a:off x="246743" y="1158439"/>
            <a:ext cx="4920343" cy="688930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3"/>
          <a:stretch>
            <a:fillRect/>
          </a:stretch>
        </p:blipFill>
        <p:spPr>
          <a:xfrm>
            <a:off x="246743" y="1847369"/>
            <a:ext cx="6937828" cy="286401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143CE-B2F2-4E10-8847-F2E300A111D7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290285" y="5155911"/>
            <a:ext cx="7078819" cy="86156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/>
          <a:stretch>
            <a:fillRect/>
          </a:stretch>
        </p:blipFill>
        <p:spPr>
          <a:xfrm>
            <a:off x="4634505" y="1158439"/>
            <a:ext cx="4276090" cy="999490"/>
          </a:xfrm>
          <a:prstGeom prst="rect">
            <a:avLst/>
          </a:prstGeom>
        </p:spPr>
      </p:pic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110679" y="562076"/>
            <a:ext cx="8229600" cy="562074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Scopus </a:t>
            </a:r>
            <a:r>
              <a:rPr lang="zh-CN" altLang="en-US" dirty="0" smtClean="0"/>
              <a:t>检索界面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369104" y="1484303"/>
            <a:ext cx="1750604" cy="621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61258" y="1847369"/>
            <a:ext cx="3454399" cy="2337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293257" y="5155911"/>
            <a:ext cx="1277257" cy="7223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299190" y="2105423"/>
            <a:ext cx="2380343" cy="253189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633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495881"/>
            <a:ext cx="8238319" cy="418645"/>
          </a:xfrm>
        </p:spPr>
        <p:txBody>
          <a:bodyPr/>
          <a:lstStyle/>
          <a:p>
            <a:r>
              <a:rPr lang="en-US" dirty="0" smtClean="0"/>
              <a:t>Scopus </a:t>
            </a:r>
            <a:r>
              <a:rPr lang="zh-CN" altLang="en-US" dirty="0" smtClean="0"/>
              <a:t>检索语言</a:t>
            </a:r>
            <a:r>
              <a:rPr lang="en-US" altLang="zh-CN" dirty="0" smtClean="0"/>
              <a:t>-</a:t>
            </a:r>
            <a:r>
              <a:rPr lang="zh-CN" altLang="en-US" dirty="0"/>
              <a:t>布尔运算符及检索式相关解</a:t>
            </a:r>
            <a:r>
              <a:rPr lang="zh-CN" altLang="en-US" dirty="0" smtClean="0"/>
              <a:t>释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5185264"/>
              </p:ext>
            </p:extLst>
          </p:nvPr>
        </p:nvGraphicFramePr>
        <p:xfrm>
          <a:off x="355599" y="947183"/>
          <a:ext cx="8432800" cy="573675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24351"/>
                <a:gridCol w="6808449"/>
              </a:tblGrid>
              <a:tr h="533400">
                <a:tc>
                  <a:txBody>
                    <a:bodyPr/>
                    <a:lstStyle/>
                    <a:p>
                      <a:r>
                        <a:rPr lang="en-US" altLang="zh-CN" sz="2000" b="0" dirty="0" smtClean="0">
                          <a:latin typeface="Century Gothic" panose="020B0502020202020204" pitchFamily="34" charset="0"/>
                        </a:rPr>
                        <a:t>AND</a:t>
                      </a:r>
                      <a:endParaRPr lang="en-US" sz="20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zh-CN" altLang="en-US" sz="2000" b="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默认算符，要求多一个检索词同时出现在文章中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67903"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OR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检索词中的任意一个或多个出现在文章中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467903"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And not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后面所跟的词不出现在文章中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683605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通配符*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取代此种的任意个字符如</a:t>
                      </a:r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transplant</a:t>
                      </a:r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*可以检索</a:t>
                      </a:r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transplant,</a:t>
                      </a:r>
                      <a:r>
                        <a:rPr lang="en-US" altLang="zh-CN" sz="2000" baseline="0" dirty="0" smtClean="0">
                          <a:latin typeface="Century Gothic" panose="020B0502020202020204" pitchFamily="34" charset="0"/>
                        </a:rPr>
                        <a:t> transplanted, transplanting….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467903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通配符？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取代单词中的</a:t>
                      </a:r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1</a:t>
                      </a:r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个字母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769080"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W/n</a:t>
                      </a:r>
                    </a:p>
                    <a:p>
                      <a:r>
                        <a:rPr lang="en-US" sz="2000" dirty="0" smtClean="0">
                          <a:latin typeface="Century Gothic" panose="020B0502020202020204" pitchFamily="34" charset="0"/>
                        </a:rPr>
                        <a:t>Pre/n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两词相隔不超过</a:t>
                      </a:r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n</a:t>
                      </a:r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个词，词序不定</a:t>
                      </a:r>
                      <a:endParaRPr lang="en-US" altLang="zh-CN" sz="2000" dirty="0" smtClean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zh-CN" altLang="en-US" sz="2000" baseline="0" dirty="0" smtClean="0">
                          <a:latin typeface="Century Gothic" panose="020B0502020202020204" pitchFamily="34" charset="0"/>
                        </a:rPr>
                        <a:t>两词相隔不超过</a:t>
                      </a:r>
                      <a:r>
                        <a:rPr lang="en-US" altLang="zh-CN" sz="2000" baseline="0" dirty="0" smtClean="0">
                          <a:latin typeface="Century Gothic" panose="020B0502020202020204" pitchFamily="34" charset="0"/>
                        </a:rPr>
                        <a:t>n</a:t>
                      </a:r>
                      <a:r>
                        <a:rPr lang="zh-CN" altLang="en-US" sz="2000" baseline="0" dirty="0" smtClean="0">
                          <a:latin typeface="Century Gothic" panose="020B0502020202020204" pitchFamily="34" charset="0"/>
                        </a:rPr>
                        <a:t>个词，词序一定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683605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“”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宽松词语检索，标点符号，连词符，停用字符等会被自动忽略“</a:t>
                      </a:r>
                      <a:r>
                        <a:rPr lang="en-US" altLang="zh-CN" sz="2000" dirty="0" smtClean="0">
                          <a:latin typeface="Century Gothic" panose="020B0502020202020204" pitchFamily="34" charset="0"/>
                        </a:rPr>
                        <a:t>heart-attack”</a:t>
                      </a:r>
                    </a:p>
                  </a:txBody>
                  <a:tcPr/>
                </a:tc>
              </a:tr>
              <a:tr h="68360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entury Gothic" panose="020B0502020202020204" pitchFamily="34" charset="0"/>
                        </a:rPr>
                        <a:t>  {}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精确短语检索，所有符号将被作为检索词进行严格匹配</a:t>
                      </a:r>
                      <a:endParaRPr lang="en-US" altLang="zh-CN" sz="20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683605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latin typeface="Century Gothic" panose="020B0502020202020204" pitchFamily="34" charset="0"/>
                        </a:rPr>
                        <a:t>（）</a:t>
                      </a:r>
                      <a:endParaRPr lang="en-US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TITLE-ABS-KEY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acquired  immunodeficiency syndrome 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en-US" dirty="0" smtClean="0"/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，意思为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acquired 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immunodeficiency </a:t>
                      </a:r>
                      <a:r>
                        <a:rPr lang="en-US" altLang="zh-CN" sz="20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syndrome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即在标题，摘要和关键词中包含有四个词的文献都将被检索出来。</a:t>
                      </a:r>
                      <a:endParaRPr lang="en-US" altLang="zh-CN" sz="20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38716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495881"/>
            <a:ext cx="8238319" cy="418645"/>
          </a:xfrm>
        </p:spPr>
        <p:txBody>
          <a:bodyPr/>
          <a:lstStyle/>
          <a:p>
            <a:r>
              <a:rPr lang="zh-CN" altLang="en-US" dirty="0"/>
              <a:t>举</a:t>
            </a:r>
            <a:r>
              <a:rPr lang="zh-CN" altLang="en-US" dirty="0" smtClean="0"/>
              <a:t>例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Stem Cell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0052367"/>
              </p:ext>
            </p:extLst>
          </p:nvPr>
        </p:nvGraphicFramePr>
        <p:xfrm>
          <a:off x="355599" y="978832"/>
          <a:ext cx="7634514" cy="405120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544838"/>
                <a:gridCol w="3718077"/>
                <a:gridCol w="1371599"/>
              </a:tblGrid>
              <a:tr h="480440"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smtClean="0"/>
                        <a:t>Stem Cells (ALL)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smtClean="0"/>
                        <a:t>TITLE-ABS-KEY(“stem cell*”)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331,380</a:t>
                      </a:r>
                      <a:endParaRPr lang="en-US" dirty="0"/>
                    </a:p>
                  </a:txBody>
                  <a:tcPr/>
                </a:tc>
              </a:tr>
              <a:tr h="530389"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smtClean="0"/>
                        <a:t>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smtClean="0"/>
                        <a:t>TITLE-ABS-KEY(“embryonic stem*”)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35,973</a:t>
                      </a:r>
                      <a:endParaRPr lang="en-US" dirty="0"/>
                    </a:p>
                  </a:txBody>
                  <a:tcPr/>
                </a:tc>
              </a:tr>
              <a:tr h="2930682"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err="1" smtClean="0"/>
                        <a:t>iPS</a:t>
                      </a:r>
                      <a:r>
                        <a:rPr lang="en-US" sz="1800" u="none" strike="noStrike" kern="1200" baseline="0" dirty="0" smtClean="0"/>
                        <a:t> &amp;</a:t>
                      </a:r>
                    </a:p>
                    <a:p>
                      <a:r>
                        <a:rPr lang="en-US" sz="1800" u="none" strike="noStrike" kern="1200" baseline="0" dirty="0" smtClean="0"/>
                        <a:t>Regenerative</a:t>
                      </a:r>
                    </a:p>
                    <a:p>
                      <a:r>
                        <a:rPr lang="en-US" sz="1800" u="none" strike="noStrike" kern="1200" baseline="0" dirty="0" smtClean="0"/>
                        <a:t>Medicine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smtClean="0"/>
                        <a:t>(TITLE-ABS-KEY(“induced pluripotent”)) and (TITLE-ABS-KEY((“regenerative</a:t>
                      </a:r>
                    </a:p>
                    <a:p>
                      <a:r>
                        <a:rPr lang="en-US" sz="1800" u="none" strike="noStrike" kern="1200" baseline="0" dirty="0" smtClean="0"/>
                        <a:t>medicine”) OR (“regenerative therapy”) or (“cell therapy”) or (“tissue</a:t>
                      </a:r>
                    </a:p>
                    <a:p>
                      <a:r>
                        <a:rPr lang="en-US" sz="1800" u="none" strike="noStrike" kern="1200" baseline="0" dirty="0" smtClean="0"/>
                        <a:t>engineering”) or (“cell </a:t>
                      </a:r>
                      <a:r>
                        <a:rPr lang="en-US" sz="1800" kern="1200" dirty="0" smtClean="0"/>
                        <a:t>transplantation</a:t>
                      </a:r>
                      <a:r>
                        <a:rPr lang="en-US" sz="1800" u="none" strike="noStrike" kern="1200" baseline="0" dirty="0" smtClean="0"/>
                        <a:t>”) or (“cell transplant”)))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3,390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55599" y="5369840"/>
            <a:ext cx="8427004" cy="3693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《</a:t>
            </a:r>
            <a:r>
              <a:rPr lang="zh-CN" altLang="en-US" b="1" dirty="0" smtClean="0">
                <a:solidFill>
                  <a:schemeClr val="bg1"/>
                </a:solidFill>
              </a:rPr>
              <a:t>美</a:t>
            </a:r>
            <a:r>
              <a:rPr lang="zh-CN" altLang="en-US" b="1" dirty="0">
                <a:solidFill>
                  <a:schemeClr val="bg1"/>
                </a:solidFill>
              </a:rPr>
              <a:t>国医学主题词</a:t>
            </a:r>
            <a:r>
              <a:rPr lang="en-US" altLang="zh-CN" b="1" dirty="0">
                <a:solidFill>
                  <a:schemeClr val="bg1"/>
                </a:solidFill>
              </a:rPr>
              <a:t>》</a:t>
            </a:r>
            <a:r>
              <a:rPr lang="zh-CN" altLang="en-US" b="1" dirty="0">
                <a:solidFill>
                  <a:schemeClr val="bg1"/>
                </a:solidFill>
              </a:rPr>
              <a:t>网站</a:t>
            </a:r>
            <a:r>
              <a:rPr lang="zh-CN" altLang="en-US" b="1" dirty="0" smtClean="0">
                <a:solidFill>
                  <a:schemeClr val="bg1"/>
                </a:solidFill>
              </a:rPr>
              <a:t>：</a:t>
            </a:r>
            <a:r>
              <a:rPr lang="en-US" b="1" dirty="0">
                <a:solidFill>
                  <a:schemeClr val="bg1"/>
                </a:solidFill>
              </a:rPr>
              <a:t> https://www.nlm.nih.gov/mesh/MBrowser.html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645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案</a:t>
            </a:r>
            <a:r>
              <a:rPr lang="zh-CN" altLang="en-US" dirty="0" smtClean="0"/>
              <a:t>例二：</a:t>
            </a:r>
            <a:r>
              <a:rPr lang="en-US" altLang="zh-CN" dirty="0" smtClean="0"/>
              <a:t>AIDS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8973130"/>
              </p:ext>
            </p:extLst>
          </p:nvPr>
        </p:nvGraphicFramePr>
        <p:xfrm>
          <a:off x="355599" y="1217310"/>
          <a:ext cx="7743372" cy="340556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581124"/>
                <a:gridCol w="3771092"/>
                <a:gridCol w="1391156"/>
              </a:tblGrid>
              <a:tr h="348427">
                <a:tc>
                  <a:txBody>
                    <a:bodyPr/>
                    <a:lstStyle/>
                    <a:p>
                      <a:r>
                        <a:rPr lang="en-US" altLang="zh-CN" b="0" dirty="0" smtClean="0"/>
                        <a:t>AIDS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kern="1200" baseline="0" dirty="0" smtClean="0"/>
                        <a:t>TITLE-ABS-KEY(</a:t>
                      </a:r>
                      <a:r>
                        <a:rPr lang="zh-CN" altLang="en-US" sz="1800" b="0" u="none" strike="noStrike" kern="1200" baseline="0" dirty="0" smtClean="0"/>
                        <a:t>“</a:t>
                      </a:r>
                      <a:r>
                        <a:rPr lang="en-US" altLang="zh-CN" sz="1800" b="0" u="none" strike="noStrike" kern="1200" baseline="0" dirty="0" smtClean="0"/>
                        <a:t>AIDS</a:t>
                      </a:r>
                      <a:r>
                        <a:rPr lang="zh-CN" altLang="en-US" sz="1800" b="0" u="none" strike="noStrike" kern="1200" baseline="0" dirty="0" smtClean="0"/>
                        <a:t>”）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245,746</a:t>
                      </a:r>
                      <a:endParaRPr lang="en-US" b="0" dirty="0"/>
                    </a:p>
                  </a:txBody>
                  <a:tcPr/>
                </a:tc>
              </a:tr>
              <a:tr h="663146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acquired  immunodeficiency  syndrome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smtClean="0"/>
                        <a:t>TITLE-ABS-KEY({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acquired  immunodeficiency  syndrome})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87,093 </a:t>
                      </a:r>
                      <a:endParaRPr lang="en-US" dirty="0"/>
                    </a:p>
                  </a:txBody>
                  <a:tcPr/>
                </a:tc>
              </a:tr>
              <a:tr h="2125403"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 smtClean="0"/>
                        <a:t>AIDS&amp;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radiology</a:t>
                      </a:r>
                      <a:endParaRPr lang="en-US" sz="1800" u="none" strike="noStrike" kern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TITLE-ABS-KEY ( { acquired immunodeficiency syndrome} )  AND  TITLE-ABS-KEY ( radiologist  OR  radiologic  OR  radio  OR  radiology  OR  "medical </a:t>
                      </a:r>
                      <a:r>
                        <a:rPr lang="en-US" dirty="0" err="1" smtClean="0"/>
                        <a:t>imag</a:t>
                      </a:r>
                      <a:r>
                        <a:rPr lang="en-US" dirty="0" smtClean="0"/>
                        <a:t>*" )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440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513" y="495881"/>
            <a:ext cx="8238319" cy="418645"/>
          </a:xfrm>
        </p:spPr>
        <p:txBody>
          <a:bodyPr/>
          <a:lstStyle/>
          <a:p>
            <a:r>
              <a:rPr lang="en-US" altLang="zh-CN" dirty="0" smtClean="0"/>
              <a:t>Scopus</a:t>
            </a:r>
            <a:r>
              <a:rPr lang="zh-CN" altLang="en-US" dirty="0" smtClean="0"/>
              <a:t>主要搜索功能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68513" y="914526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</a:rPr>
              <a:t>Document search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8513" y="2045732"/>
            <a:ext cx="3439886" cy="870857"/>
          </a:xfrm>
          <a:prstGeom prst="round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Author search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8513" y="3185103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</a:rPr>
              <a:t>Affiliation search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68513" y="4338989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</a:rPr>
              <a:t>Advanced search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8513" y="5507389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Journal </a:t>
            </a:r>
            <a:r>
              <a:rPr lang="en-US" altLang="zh-CN" dirty="0" smtClean="0">
                <a:solidFill>
                  <a:prstClr val="white"/>
                </a:solidFill>
              </a:rPr>
              <a:t>analyzer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991428" y="1002065"/>
            <a:ext cx="696686" cy="695778"/>
          </a:xfrm>
          <a:prstGeom prst="rightArrow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955142" y="5594928"/>
            <a:ext cx="696686" cy="695778"/>
          </a:xfrm>
          <a:prstGeom prst="rightArrow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947885" y="3192486"/>
            <a:ext cx="696686" cy="695778"/>
          </a:xfrm>
          <a:prstGeom prst="rightArrow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904342" y="4426528"/>
            <a:ext cx="696686" cy="695778"/>
          </a:xfrm>
          <a:prstGeom prst="rightArrow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904342" y="2155043"/>
            <a:ext cx="696686" cy="695778"/>
          </a:xfrm>
          <a:prstGeom prst="rightArrow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66946" y="914526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</a:rPr>
              <a:t>文献查询，全文下载，文献</a:t>
            </a:r>
            <a:r>
              <a:rPr lang="en-US" altLang="zh-CN" dirty="0" smtClean="0">
                <a:solidFill>
                  <a:prstClr val="white"/>
                </a:solidFill>
              </a:rPr>
              <a:t>index</a:t>
            </a:r>
            <a:r>
              <a:rPr lang="zh-CN" altLang="en-US" dirty="0" smtClean="0">
                <a:solidFill>
                  <a:prstClr val="white"/>
                </a:solidFill>
              </a:rPr>
              <a:t>，文献分析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66946" y="2155043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</a:rPr>
              <a:t>学</a:t>
            </a:r>
            <a:r>
              <a:rPr lang="zh-CN" altLang="en-US" dirty="0" smtClean="0">
                <a:solidFill>
                  <a:prstClr val="white"/>
                </a:solidFill>
              </a:rPr>
              <a:t>者查询，学者指数分析，学者人名清理及数据反馈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066946" y="3192486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</a:rPr>
              <a:t>机构查询，机构分析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66946" y="4397170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</a:rPr>
              <a:t>Scopus</a:t>
            </a:r>
            <a:r>
              <a:rPr lang="zh-CN" altLang="en-US" dirty="0" smtClean="0">
                <a:solidFill>
                  <a:prstClr val="white"/>
                </a:solidFill>
              </a:rPr>
              <a:t>学科分类，组合查询，机构加领域分析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66946" y="5572498"/>
            <a:ext cx="3439886" cy="870857"/>
          </a:xfrm>
          <a:prstGeom prst="round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</a:rPr>
              <a:t>期刊查询，期刊对比，指数，</a:t>
            </a:r>
            <a:r>
              <a:rPr lang="en-US" altLang="zh-CN" dirty="0" err="1" smtClean="0">
                <a:solidFill>
                  <a:prstClr val="white"/>
                </a:solidFill>
              </a:rPr>
              <a:t>Scimago</a:t>
            </a:r>
            <a:r>
              <a:rPr lang="zh-CN" altLang="en-US" dirty="0" smtClean="0">
                <a:solidFill>
                  <a:prstClr val="white"/>
                </a:solidFill>
              </a:rPr>
              <a:t>期刊指数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6280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780" y="1123849"/>
            <a:ext cx="8901525" cy="333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14" y="495881"/>
            <a:ext cx="8238319" cy="418645"/>
          </a:xfrm>
        </p:spPr>
        <p:txBody>
          <a:bodyPr/>
          <a:lstStyle/>
          <a:p>
            <a:r>
              <a:rPr lang="zh-CN" altLang="en-US" dirty="0"/>
              <a:t>文</a:t>
            </a:r>
            <a:r>
              <a:rPr lang="zh-CN" altLang="en-US" dirty="0" smtClean="0"/>
              <a:t>献检索和分析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701962" y="1240971"/>
            <a:ext cx="1364343" cy="609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592287" y="1240971"/>
            <a:ext cx="849085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4780" y="1850571"/>
            <a:ext cx="1344706" cy="260882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5486399" y="945182"/>
            <a:ext cx="1973944" cy="2102818"/>
          </a:xfrm>
          <a:prstGeom prst="rightArrow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按照时间或者被引次数排序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>
          <a:xfrm>
            <a:off x="0" y="4604537"/>
            <a:ext cx="1760925" cy="2253463"/>
          </a:xfrm>
          <a:prstGeom prst="upArrow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时间，作者，机构，文献类型，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语言</a:t>
            </a:r>
            <a:endParaRPr lang="en-US" dirty="0"/>
          </a:p>
        </p:txBody>
      </p:sp>
      <p:sp>
        <p:nvSpPr>
          <p:cNvPr id="10" name="Up Arrow 9"/>
          <p:cNvSpPr/>
          <p:nvPr/>
        </p:nvSpPr>
        <p:spPr>
          <a:xfrm>
            <a:off x="3280229" y="1665514"/>
            <a:ext cx="1473199" cy="1357086"/>
          </a:xfrm>
          <a:prstGeom prst="upArrow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分析检索结果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760925" y="4459394"/>
            <a:ext cx="5486400" cy="2342515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4"/>
          <a:stretch>
            <a:fillRect/>
          </a:stretch>
        </p:blipFill>
        <p:spPr>
          <a:xfrm>
            <a:off x="4016829" y="3392594"/>
            <a:ext cx="3256915" cy="3409315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5"/>
          <a:stretch>
            <a:fillRect/>
          </a:stretch>
        </p:blipFill>
        <p:spPr>
          <a:xfrm>
            <a:off x="5874748" y="3715385"/>
            <a:ext cx="3171190" cy="3142615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6"/>
          <a:stretch>
            <a:fillRect/>
          </a:stretch>
        </p:blipFill>
        <p:spPr>
          <a:xfrm>
            <a:off x="5335724" y="4604537"/>
            <a:ext cx="3876040" cy="207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6980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632" y="4037281"/>
            <a:ext cx="8692545" cy="2688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0" y="22111"/>
            <a:ext cx="7703507" cy="593559"/>
          </a:xfrm>
        </p:spPr>
        <p:txBody>
          <a:bodyPr/>
          <a:lstStyle/>
          <a:p>
            <a:r>
              <a:rPr lang="zh-CN" altLang="en-US" dirty="0"/>
              <a:t>查</a:t>
            </a:r>
            <a:r>
              <a:rPr lang="zh-CN" altLang="en-US" dirty="0" smtClean="0"/>
              <a:t>找知名学者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53200" y="3991429"/>
            <a:ext cx="2319877" cy="6514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63277" y="4807858"/>
            <a:ext cx="2209800" cy="8789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3277" y="6168571"/>
            <a:ext cx="2209800" cy="5576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9314" y="4642854"/>
            <a:ext cx="4195128" cy="8789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233" y="615670"/>
            <a:ext cx="73342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702" y="2749637"/>
            <a:ext cx="87153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8632" y="3018971"/>
            <a:ext cx="1074057" cy="578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724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如何查找领域专家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1447" y="4180562"/>
            <a:ext cx="6248400" cy="2556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entagon 3"/>
          <p:cNvSpPr/>
          <p:nvPr/>
        </p:nvSpPr>
        <p:spPr>
          <a:xfrm>
            <a:off x="381000" y="1250515"/>
            <a:ext cx="3200400" cy="762000"/>
          </a:xfrm>
          <a:prstGeom prst="homePlat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dirty="0">
                <a:solidFill>
                  <a:schemeClr val="bg1"/>
                </a:solidFill>
              </a:rPr>
              <a:t>Define research </a:t>
            </a:r>
            <a:r>
              <a:rPr lang="en-US" altLang="zh-CN" dirty="0" smtClean="0">
                <a:solidFill>
                  <a:schemeClr val="bg1"/>
                </a:solidFill>
              </a:rPr>
              <a:t>Area</a:t>
            </a:r>
          </a:p>
          <a:p>
            <a:pPr algn="ctr" defTabSz="914400"/>
            <a:r>
              <a:rPr lang="zh-CN" altLang="en-US" dirty="0">
                <a:solidFill>
                  <a:schemeClr val="bg1"/>
                </a:solidFill>
              </a:rPr>
              <a:t>定</a:t>
            </a:r>
            <a:r>
              <a:rPr lang="zh-CN" altLang="en-US" dirty="0" smtClean="0">
                <a:solidFill>
                  <a:schemeClr val="bg1"/>
                </a:solidFill>
              </a:rPr>
              <a:t>义领域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581400" y="1250515"/>
            <a:ext cx="2667000" cy="762000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dirty="0" smtClean="0">
                <a:solidFill>
                  <a:schemeClr val="bg1"/>
                </a:solidFill>
              </a:rPr>
              <a:t>Target Affiliation</a:t>
            </a:r>
          </a:p>
          <a:p>
            <a:pPr algn="ctr" defTabSz="914400"/>
            <a:r>
              <a:rPr lang="zh-CN" altLang="en-US" dirty="0">
                <a:solidFill>
                  <a:schemeClr val="bg1"/>
                </a:solidFill>
              </a:rPr>
              <a:t>确</a:t>
            </a:r>
            <a:r>
              <a:rPr lang="zh-CN" altLang="en-US" dirty="0" smtClean="0">
                <a:solidFill>
                  <a:schemeClr val="bg1"/>
                </a:solidFill>
              </a:rPr>
              <a:t>定机构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6248400" y="1250515"/>
            <a:ext cx="2667000" cy="762000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dirty="0" smtClean="0">
                <a:solidFill>
                  <a:schemeClr val="bg1"/>
                </a:solidFill>
              </a:rPr>
              <a:t>Target Mentor</a:t>
            </a:r>
          </a:p>
          <a:p>
            <a:pPr algn="ctr" defTabSz="914400"/>
            <a:r>
              <a:rPr lang="zh-CN" altLang="en-US" dirty="0">
                <a:solidFill>
                  <a:schemeClr val="bg1"/>
                </a:solidFill>
              </a:rPr>
              <a:t>确</a:t>
            </a:r>
            <a:r>
              <a:rPr lang="zh-CN" altLang="en-US" dirty="0" smtClean="0">
                <a:solidFill>
                  <a:schemeClr val="bg1"/>
                </a:solidFill>
              </a:rPr>
              <a:t>定导师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7162800" y="2209800"/>
            <a:ext cx="838200" cy="838200"/>
          </a:xfrm>
          <a:prstGeom prst="down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Pentagon 11"/>
          <p:cNvSpPr/>
          <p:nvPr/>
        </p:nvSpPr>
        <p:spPr>
          <a:xfrm rot="10800000">
            <a:off x="5981700" y="3182874"/>
            <a:ext cx="2933700" cy="771275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03482" y="3307411"/>
            <a:ext cx="1556836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 defTabSz="914400"/>
            <a:r>
              <a:rPr lang="en-US" dirty="0" smtClean="0">
                <a:solidFill>
                  <a:schemeClr val="bg1"/>
                </a:solidFill>
              </a:rPr>
              <a:t>Author profile</a:t>
            </a:r>
          </a:p>
          <a:p>
            <a:pPr algn="ctr" defTabSz="914400"/>
            <a:r>
              <a:rPr lang="zh-CN" altLang="en-US" dirty="0" smtClean="0">
                <a:solidFill>
                  <a:schemeClr val="bg1"/>
                </a:solidFill>
              </a:rPr>
              <a:t>看简历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 rot="10800000">
            <a:off x="2957183" y="3182873"/>
            <a:ext cx="3086101" cy="771275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3806" y="3337793"/>
            <a:ext cx="1992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dirty="0" smtClean="0">
                <a:solidFill>
                  <a:schemeClr val="bg1"/>
                </a:solidFill>
              </a:rPr>
              <a:t>Research interest</a:t>
            </a:r>
          </a:p>
          <a:p>
            <a:pPr algn="ctr" defTabSz="914400"/>
            <a:r>
              <a:rPr lang="zh-CN" altLang="en-US" dirty="0">
                <a:solidFill>
                  <a:schemeClr val="bg1"/>
                </a:solidFill>
              </a:rPr>
              <a:t>研</a:t>
            </a:r>
            <a:r>
              <a:rPr lang="zh-CN" altLang="en-US" dirty="0" smtClean="0">
                <a:solidFill>
                  <a:schemeClr val="bg1"/>
                </a:solidFill>
              </a:rPr>
              <a:t>究领域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 rot="10800000">
            <a:off x="381000" y="3212848"/>
            <a:ext cx="2705100" cy="771275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3383845"/>
            <a:ext cx="2108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dirty="0" smtClean="0">
                <a:solidFill>
                  <a:schemeClr val="bg1"/>
                </a:solidFill>
              </a:rPr>
              <a:t>Follow and contact</a:t>
            </a:r>
          </a:p>
          <a:p>
            <a:pPr algn="ctr" defTabSz="914400"/>
            <a:r>
              <a:rPr lang="zh-CN" altLang="en-US" dirty="0">
                <a:solidFill>
                  <a:schemeClr val="bg1"/>
                </a:solidFill>
              </a:rPr>
              <a:t>跟</a:t>
            </a:r>
            <a:r>
              <a:rPr lang="zh-CN" altLang="en-US" dirty="0" smtClean="0">
                <a:solidFill>
                  <a:schemeClr val="bg1"/>
                </a:solidFill>
              </a:rPr>
              <a:t>踪并联系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Up-Down Arrow 18"/>
          <p:cNvSpPr/>
          <p:nvPr/>
        </p:nvSpPr>
        <p:spPr>
          <a:xfrm>
            <a:off x="1259770" y="2010948"/>
            <a:ext cx="698466" cy="960851"/>
          </a:xfrm>
          <a:prstGeom prst="upDown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542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2" grpId="0" animBg="1"/>
      <p:bldP spid="13" grpId="0" animBg="1"/>
      <p:bldP spid="14" grpId="0" animBg="1"/>
      <p:bldP spid="16" grpId="0"/>
      <p:bldP spid="18" grpId="0" animBg="1"/>
      <p:bldP spid="17" grpId="0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查</a:t>
            </a:r>
            <a:r>
              <a:rPr lang="zh-CN" altLang="en-US" dirty="0" smtClean="0"/>
              <a:t>找目标机构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940" y="1251466"/>
            <a:ext cx="72390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1940" y="882134"/>
            <a:ext cx="486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dirty="0" smtClean="0">
                <a:solidFill>
                  <a:srgbClr val="53565A"/>
                </a:solidFill>
              </a:rPr>
              <a:t>Search the research area in Advanced search</a:t>
            </a:r>
            <a:endParaRPr lang="en-US" dirty="0">
              <a:solidFill>
                <a:srgbClr val="53565A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785" y="3886200"/>
            <a:ext cx="225742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2851" y="3886200"/>
            <a:ext cx="21050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4648200"/>
            <a:ext cx="762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15" y="1224484"/>
            <a:ext cx="72866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38800" y="1676400"/>
            <a:ext cx="16764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93" y="2817019"/>
            <a:ext cx="8733326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95600" y="3886200"/>
            <a:ext cx="914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400" y="2362200"/>
            <a:ext cx="9442415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-52025" y="3549038"/>
            <a:ext cx="2947625" cy="3267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1835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机构检索</a:t>
            </a:r>
            <a:r>
              <a:rPr lang="en-US" dirty="0"/>
              <a:t>Peking Union Medical College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9657" y="2377439"/>
            <a:ext cx="5486400" cy="210312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791199" y="1231264"/>
            <a:ext cx="3133090" cy="474281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159657" y="4487590"/>
            <a:ext cx="5486400" cy="237041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/>
          <a:stretch>
            <a:fillRect/>
          </a:stretch>
        </p:blipFill>
        <p:spPr>
          <a:xfrm>
            <a:off x="159657" y="1231264"/>
            <a:ext cx="5486400" cy="11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8629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7703507" cy="593559"/>
          </a:xfrm>
        </p:spPr>
        <p:txBody>
          <a:bodyPr/>
          <a:lstStyle/>
          <a:p>
            <a:r>
              <a:rPr lang="zh-CN" altLang="en-US" dirty="0"/>
              <a:t>查</a:t>
            </a:r>
            <a:r>
              <a:rPr lang="zh-CN" altLang="en-US" dirty="0" smtClean="0"/>
              <a:t>找作者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914400"/>
            <a:ext cx="9000056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57600" y="1219200"/>
            <a:ext cx="1371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9143999" cy="4054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3505200"/>
            <a:ext cx="2514600" cy="2209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331924" y="3612355"/>
            <a:ext cx="381000" cy="23336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316788" y="3891418"/>
            <a:ext cx="381000" cy="23336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552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7703507" cy="593559"/>
          </a:xfrm>
        </p:spPr>
        <p:txBody>
          <a:bodyPr/>
          <a:lstStyle/>
          <a:p>
            <a:r>
              <a:rPr lang="zh-CN" altLang="en-US" dirty="0" smtClean="0"/>
              <a:t>作者简历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4943" y="867236"/>
            <a:ext cx="447774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910130"/>
            <a:ext cx="4495799" cy="250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399" y="2363118"/>
            <a:ext cx="3200399" cy="447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1577" y="2262735"/>
            <a:ext cx="3200400" cy="438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399" y="3581400"/>
            <a:ext cx="3733801" cy="175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71577" y="3567308"/>
            <a:ext cx="3733801" cy="175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0" y="5319908"/>
            <a:ext cx="2133601" cy="8242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0145" y="5473874"/>
            <a:ext cx="2133601" cy="8242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6172200" y="283877"/>
            <a:ext cx="3124200" cy="1252505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srgbClr val="FF0000"/>
                </a:solidFill>
              </a:rPr>
              <a:t>Better one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1577" y="2262735"/>
            <a:ext cx="1257823" cy="328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2570" y="54079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53565A"/>
                </a:solidFill>
              </a:rPr>
              <a:t>岑可法</a:t>
            </a:r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23325" y="54079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53565A"/>
                </a:solidFill>
              </a:rPr>
              <a:t>唐本忠</a:t>
            </a:r>
            <a:endParaRPr lang="en-US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4397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</a:t>
            </a:r>
            <a:r>
              <a:rPr lang="zh-CN" altLang="en-US" dirty="0" smtClean="0"/>
              <a:t>者检索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57199" y="1275080"/>
            <a:ext cx="6191804" cy="220109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457198" y="3476170"/>
            <a:ext cx="6191805" cy="84518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457199" y="4393926"/>
            <a:ext cx="6219373" cy="2169886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6782531" y="1640117"/>
            <a:ext cx="2039258" cy="1233714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</a:t>
            </a:r>
            <a:r>
              <a:rPr lang="zh-CN" altLang="en-US" dirty="0" smtClean="0"/>
              <a:t>入姓和名直接进行检索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6676572" y="4862011"/>
            <a:ext cx="2278744" cy="1495245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查看作者影响力及所有发文历史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>
            <a:off x="6649004" y="3160212"/>
            <a:ext cx="2306312" cy="1233714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点击作者姓名进入作者简历页面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1948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91923"/>
            <a:ext cx="854392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466" y="284745"/>
            <a:ext cx="7703507" cy="593559"/>
          </a:xfrm>
        </p:spPr>
        <p:txBody>
          <a:bodyPr/>
          <a:lstStyle/>
          <a:p>
            <a:r>
              <a:rPr lang="zh-CN" altLang="en-US" dirty="0" smtClean="0"/>
              <a:t>研究方向解读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4189" y="1537722"/>
            <a:ext cx="933450" cy="4286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4121" y="1472408"/>
            <a:ext cx="6286500" cy="5095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747657" y="2177143"/>
            <a:ext cx="1959429" cy="12046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73870" y="4045857"/>
            <a:ext cx="1959429" cy="1469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466" y="3825040"/>
            <a:ext cx="5945689" cy="274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73870" y="990599"/>
            <a:ext cx="3049046" cy="203132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defTabSz="914400"/>
            <a:r>
              <a:rPr lang="en-US" b="1" dirty="0" smtClean="0">
                <a:solidFill>
                  <a:srgbClr val="FFFFFF"/>
                </a:solidFill>
              </a:rPr>
              <a:t>Research area:</a:t>
            </a:r>
          </a:p>
          <a:p>
            <a:pPr marL="342900" indent="-342900" defTabSz="91440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</a:rPr>
              <a:t>Aggregation-induce</a:t>
            </a:r>
          </a:p>
          <a:p>
            <a:pPr marL="342900" indent="-342900" defTabSz="91440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</a:rPr>
              <a:t>Emission</a:t>
            </a:r>
          </a:p>
          <a:p>
            <a:pPr marL="342900" indent="-342900" defTabSz="91440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</a:rPr>
              <a:t>Imaging</a:t>
            </a:r>
            <a:endParaRPr lang="en-US" b="1" dirty="0">
              <a:solidFill>
                <a:srgbClr val="FFFFFF"/>
              </a:solidFill>
            </a:endParaRPr>
          </a:p>
          <a:p>
            <a:pPr marL="342900" indent="-342900" defTabSz="91440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</a:rPr>
              <a:t>Fluorescence(polymer)</a:t>
            </a:r>
          </a:p>
          <a:p>
            <a:pPr marL="342900" indent="-342900" defTabSz="91440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</a:rPr>
              <a:t>luminescence</a:t>
            </a:r>
          </a:p>
          <a:p>
            <a:pPr defTabSz="914400"/>
            <a:endParaRPr lang="en-US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9690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 animBg="1"/>
      <p:bldP spid="15" grpId="1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56" y="729341"/>
            <a:ext cx="8610599" cy="32198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56" y="276216"/>
            <a:ext cx="7703507" cy="593559"/>
          </a:xfrm>
        </p:spPr>
        <p:txBody>
          <a:bodyPr/>
          <a:lstStyle/>
          <a:p>
            <a:r>
              <a:rPr lang="zh-CN" altLang="en-US" dirty="0"/>
              <a:t>下</a:t>
            </a:r>
            <a:r>
              <a:rPr lang="zh-CN" altLang="en-US" dirty="0" smtClean="0"/>
              <a:t>载</a:t>
            </a:r>
            <a:r>
              <a:rPr lang="en-US" altLang="zh-CN" dirty="0" smtClean="0"/>
              <a:t>51</a:t>
            </a:r>
            <a:r>
              <a:rPr lang="zh-CN" altLang="en-US" dirty="0" smtClean="0"/>
              <a:t>篇原文及分析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495082" y="714696"/>
            <a:ext cx="1153282" cy="4217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49669"/>
            <a:ext cx="8610599" cy="33581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19400" y="3810000"/>
            <a:ext cx="1295400" cy="304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7999" y="3810000"/>
            <a:ext cx="1066801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1736" y="3544425"/>
            <a:ext cx="2838450" cy="8096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4305299" y="3821163"/>
            <a:ext cx="419101" cy="293637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74164" y="980319"/>
            <a:ext cx="869429" cy="3123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94872" y="1768839"/>
            <a:ext cx="4110427" cy="7045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261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 smtClean="0"/>
              <a:t>推荐资源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1434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3" y="495881"/>
            <a:ext cx="8238319" cy="418645"/>
          </a:xfrm>
        </p:spPr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爱思唯尔官方网站</a:t>
            </a:r>
            <a:r>
              <a:rPr lang="en-US" altLang="zh-CN" dirty="0" smtClean="0"/>
              <a:t>Elsevier.com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1123849"/>
            <a:ext cx="8715375" cy="3343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6153" name="Picture 9" descr="World of Resear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814" y="4501701"/>
            <a:ext cx="1433840" cy="241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Brain Science: Mapping the Landscape of Brain and Neuroscience Resear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8914" y="4573831"/>
            <a:ext cx="2272805" cy="228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Mapping Gend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0576" y="4479066"/>
            <a:ext cx="2396426" cy="240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www.elsevier.com/__data/assets/image/0010/116929/sustain-report-cover-sm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3998" y="4489900"/>
            <a:ext cx="2679452" cy="239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Comparative Benchmarking of European and US Research Collaboration and Researcher Mobilit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7807" y="4546537"/>
            <a:ext cx="2215171" cy="222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454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smtClean="0"/>
              <a:t>Elsevier </a:t>
            </a:r>
            <a:r>
              <a:rPr lang="en-US" dirty="0"/>
              <a:t>Publishing Campus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https://www.publishingcampus.elsevier.com/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51155"/>
            <a:ext cx="8372475" cy="5276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575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6868" indent="0"/>
            <a:r>
              <a:rPr lang="en-US" altLang="zh-CN" dirty="0" smtClean="0"/>
              <a:t>3.</a:t>
            </a:r>
            <a:r>
              <a:rPr lang="zh-CN" altLang="en-US" dirty="0" smtClean="0"/>
              <a:t>在线培训课程 </a:t>
            </a:r>
            <a:r>
              <a:rPr lang="en-US" altLang="zh-CN" dirty="0" smtClean="0"/>
              <a:t>China.elsevier.com</a:t>
            </a:r>
            <a:r>
              <a:rPr lang="en-US" dirty="0">
                <a:solidFill>
                  <a:schemeClr val="accent3"/>
                </a:solidFill>
              </a:rPr>
              <a:t/>
            </a:r>
            <a:br>
              <a:rPr lang="en-US" dirty="0">
                <a:solidFill>
                  <a:schemeClr val="accent3"/>
                </a:solidFill>
              </a:rPr>
            </a:br>
            <a:r>
              <a:rPr lang="en-US" altLang="zh-CN" dirty="0" smtClean="0"/>
              <a:t>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099" y="1190074"/>
            <a:ext cx="79057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6253268"/>
              </p:ext>
            </p:extLst>
          </p:nvPr>
        </p:nvGraphicFramePr>
        <p:xfrm>
          <a:off x="292099" y="2439986"/>
          <a:ext cx="8374229" cy="4042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5632"/>
                <a:gridCol w="3875965"/>
                <a:gridCol w="982638"/>
                <a:gridCol w="2169994"/>
              </a:tblGrid>
              <a:tr h="33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9/24/2015</a:t>
                      </a: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19:00-20:00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Scopus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五千五百万条记录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, 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还在继续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程赛鹤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爱思唯尔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10/15/2015 </a:t>
                      </a:r>
                      <a:endParaRPr lang="en-US" sz="16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19:00-20:00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就要找到“它”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检索的全与准，选题具体是根本！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谢亚南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东北师范大学图书馆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324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10/29/2015</a:t>
                      </a: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19:00-20:00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Scopus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数据库在科研中的多层次应用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樊亚芳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中国科学技术大学图书馆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11/12/2015 </a:t>
                      </a:r>
                      <a:endParaRPr lang="en-US" sz="16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15:00-16:00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利用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Scopus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分析图书馆订购的馆藏评价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万跃华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浙江工业大学 图书馆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11/26/2015 </a:t>
                      </a:r>
                      <a:endParaRPr lang="en-US" sz="16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19:00-20:00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Scopus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文摘索引库</a:t>
                      </a:r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您的科研加速助推器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何葭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北京航空航天图书馆 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12/10/2015 </a:t>
                      </a:r>
                      <a:endParaRPr lang="en-US" sz="16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15:00-16:00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Scopus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</a:t>
                      </a:r>
                      <a:r>
                        <a:rPr lang="en-US" altLang="zh-CN" sz="1600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SciVal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在人才评价中的实践应用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陈振英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浙江大学 图书馆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12/24/2015 </a:t>
                      </a:r>
                      <a:endParaRPr lang="en-US" sz="16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15:00-16:00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Scopus </a:t>
                      </a:r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用量分析研究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何天瑶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爱思唯尔 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1/7/2016 </a:t>
                      </a:r>
                      <a:endParaRPr lang="en-US" sz="1600" u="none" strike="noStrike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19:00-20:00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Scopus  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新知与应用实例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何天瑶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爱思唯尔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295" marR="9295" marT="929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44265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642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Q&amp;A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0038" y="6550223"/>
            <a:ext cx="2024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www.scopus.com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147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h1e4TiH0C9PHkCOHSxNA"/>
</p:tagLst>
</file>

<file path=ppt/theme/theme1.xml><?xml version="1.0" encoding="utf-8"?>
<a:theme xmlns:a="http://schemas.openxmlformats.org/drawingml/2006/main" name="Elsevier Content Slides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 Content Slides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Elesvier Research Intelligence Master Slide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Elesvier Research Intelligence Master Slide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Elesvier Research Intelligence Master Slide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3_Elesvier Research Intelligence Master Slide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3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7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Elesvier Research Intelligence Master Slide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2_Elsevier Content Slides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3_Elsevier Content Slides">
  <a:themeElements>
    <a:clrScheme name="Elsevier Colours">
      <a:dk1>
        <a:srgbClr val="53565A"/>
      </a:dk1>
      <a:lt1>
        <a:sysClr val="window" lastClr="FFFFFF"/>
      </a:lt1>
      <a:dk2>
        <a:srgbClr val="FF8200"/>
      </a:dk2>
      <a:lt2>
        <a:srgbClr val="A7A8AA"/>
      </a:lt2>
      <a:accent1>
        <a:srgbClr val="007398"/>
      </a:accent1>
      <a:accent2>
        <a:srgbClr val="FF8200"/>
      </a:accent2>
      <a:accent3>
        <a:srgbClr val="53565A"/>
      </a:accent3>
      <a:accent4>
        <a:srgbClr val="00966C"/>
      </a:accent4>
      <a:accent5>
        <a:srgbClr val="41B6E6"/>
      </a:accent5>
      <a:accent6>
        <a:srgbClr val="CBC793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8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9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0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1_Office Theme">
  <a:themeElements>
    <a:clrScheme name="Elsevier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007398"/>
      </a:hlink>
      <a:folHlink>
        <a:srgbClr val="53565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21947</TotalTime>
  <Words>1608</Words>
  <Application>Microsoft Office PowerPoint</Application>
  <PresentationFormat>全屏显示(4:3)</PresentationFormat>
  <Paragraphs>370</Paragraphs>
  <Slides>40</Slides>
  <Notes>6</Notes>
  <HiddenSlides>0</HiddenSlides>
  <MMClips>0</MMClips>
  <ScaleCrop>false</ScaleCrop>
  <HeadingPairs>
    <vt:vector size="6" baseType="variant">
      <vt:variant>
        <vt:lpstr>主题</vt:lpstr>
      </vt:variant>
      <vt:variant>
        <vt:i4>19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60" baseType="lpstr">
      <vt:lpstr>Elsevier Content Slides</vt:lpstr>
      <vt:lpstr>1_Elsevier Content Slides</vt:lpstr>
      <vt:lpstr>2_Office Theme</vt:lpstr>
      <vt:lpstr>Elesvier Research Intelligence Master Slide</vt:lpstr>
      <vt:lpstr>1_Elesvier Research Intelligence Master Slide</vt:lpstr>
      <vt:lpstr>2_Elesvier Research Intelligence Master Slide</vt:lpstr>
      <vt:lpstr>3_Elesvier Research Intelligence Master Slide</vt:lpstr>
      <vt:lpstr>3_Office Theme</vt:lpstr>
      <vt:lpstr>4_Office Theme</vt:lpstr>
      <vt:lpstr>5_Office Theme</vt:lpstr>
      <vt:lpstr>6_Office Theme</vt:lpstr>
      <vt:lpstr>7_Office Theme</vt:lpstr>
      <vt:lpstr>4_Elesvier Research Intelligence Master Slide</vt:lpstr>
      <vt:lpstr>2_Elsevier Content Slides</vt:lpstr>
      <vt:lpstr>3_Elsevier Content Slides</vt:lpstr>
      <vt:lpstr>8_Office Theme</vt:lpstr>
      <vt:lpstr>9_Office Theme</vt:lpstr>
      <vt:lpstr>10_Office Theme</vt:lpstr>
      <vt:lpstr>11_Office Theme</vt:lpstr>
      <vt:lpstr>think-cell Slide</vt:lpstr>
      <vt:lpstr>利用Scopus获取前沿学术信息 ——协和医科大学Scopus 培训</vt:lpstr>
      <vt:lpstr>爱思唯尔致力与用其数据信息来服务科研工作</vt:lpstr>
      <vt:lpstr>爱思唯尔科研管理系列工具</vt:lpstr>
      <vt:lpstr>Scopus包含的内容</vt:lpstr>
      <vt:lpstr>Scopus不同学科的内容</vt:lpstr>
      <vt:lpstr>幻灯片 5</vt:lpstr>
      <vt:lpstr>为什么要使用Scopus，检索范围广，检索全面</vt:lpstr>
      <vt:lpstr>热点/潜力/前沿的科研方向</vt:lpstr>
      <vt:lpstr>研究现状</vt:lpstr>
      <vt:lpstr>幻灯片 9</vt:lpstr>
      <vt:lpstr>幻灯片 10</vt:lpstr>
      <vt:lpstr>中国2010-2014年学科发文量及FWCI值</vt:lpstr>
      <vt:lpstr>Journal finder -FREE http://journalfinder.elsevier.com/</vt:lpstr>
      <vt:lpstr>Scopus期刊目录下载： https://www.elsevier.com/solutions/scopus/content </vt:lpstr>
      <vt:lpstr>Scopus医学分类及期刊种类-4975种期刊</vt:lpstr>
      <vt:lpstr>Scopus神经科学，护理学，药学和心理学</vt:lpstr>
      <vt:lpstr>SJR官网查询——期刊指标数据及分区情况</vt:lpstr>
      <vt:lpstr>期刊检索和查询</vt:lpstr>
      <vt:lpstr>幻灯片 18</vt:lpstr>
      <vt:lpstr>Scopus 检索界面</vt:lpstr>
      <vt:lpstr>Scopus 检索语言-布尔运算符及检索式相关解释</vt:lpstr>
      <vt:lpstr>举例1：Stem Cell</vt:lpstr>
      <vt:lpstr>案例二：AIDS</vt:lpstr>
      <vt:lpstr>Scopus主要搜索功能</vt:lpstr>
      <vt:lpstr>文献检索和分析</vt:lpstr>
      <vt:lpstr>查找知名学者</vt:lpstr>
      <vt:lpstr>如何查找领域专家</vt:lpstr>
      <vt:lpstr>查找目标机构</vt:lpstr>
      <vt:lpstr>机构检索Peking Union Medical College</vt:lpstr>
      <vt:lpstr>查找作者</vt:lpstr>
      <vt:lpstr>作者简历</vt:lpstr>
      <vt:lpstr>作者检索</vt:lpstr>
      <vt:lpstr>研究方向解读</vt:lpstr>
      <vt:lpstr>下载51篇原文及分析</vt:lpstr>
      <vt:lpstr>幻灯片 34</vt:lpstr>
      <vt:lpstr>1.爱思唯尔官方网站Elsevier.com</vt:lpstr>
      <vt:lpstr>2. Elsevier Publishing Campus https://www.publishingcampus.elsevier.com/ </vt:lpstr>
      <vt:lpstr>3.在线培训课程 China.elsevier.com  </vt:lpstr>
      <vt:lpstr>幻灯片 38</vt:lpstr>
      <vt:lpstr>幻灯片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James, Christopher D (ELS-AMS)</dc:creator>
  <cp:lastModifiedBy>dell</cp:lastModifiedBy>
  <cp:revision>426</cp:revision>
  <cp:lastPrinted>2014-05-05T10:52:25Z</cp:lastPrinted>
  <dcterms:created xsi:type="dcterms:W3CDTF">2014-02-05T16:49:45Z</dcterms:created>
  <dcterms:modified xsi:type="dcterms:W3CDTF">2015-11-19T05:03:19Z</dcterms:modified>
</cp:coreProperties>
</file>