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 bookmarkIdSeed="3">
  <p:sldMasterIdLst>
    <p:sldMasterId id="2147483654" r:id="rId4"/>
  </p:sldMasterIdLst>
  <p:notesMasterIdLst>
    <p:notesMasterId r:id="rId33"/>
  </p:notesMasterIdLst>
  <p:handoutMasterIdLst>
    <p:handoutMasterId r:id="rId34"/>
  </p:handoutMasterIdLst>
  <p:sldIdLst>
    <p:sldId id="837" r:id="rId5"/>
    <p:sldId id="925" r:id="rId6"/>
    <p:sldId id="1003" r:id="rId7"/>
    <p:sldId id="999" r:id="rId8"/>
    <p:sldId id="1000" r:id="rId9"/>
    <p:sldId id="1001" r:id="rId10"/>
    <p:sldId id="1002" r:id="rId11"/>
    <p:sldId id="1004" r:id="rId12"/>
    <p:sldId id="966" r:id="rId13"/>
    <p:sldId id="974" r:id="rId14"/>
    <p:sldId id="967" r:id="rId15"/>
    <p:sldId id="930" r:id="rId16"/>
    <p:sldId id="931" r:id="rId17"/>
    <p:sldId id="955" r:id="rId18"/>
    <p:sldId id="819" r:id="rId19"/>
    <p:sldId id="976" r:id="rId20"/>
    <p:sldId id="987" r:id="rId21"/>
    <p:sldId id="977" r:id="rId22"/>
    <p:sldId id="988" r:id="rId23"/>
    <p:sldId id="979" r:id="rId24"/>
    <p:sldId id="993" r:id="rId25"/>
    <p:sldId id="995" r:id="rId26"/>
    <p:sldId id="1005" r:id="rId27"/>
    <p:sldId id="981" r:id="rId28"/>
    <p:sldId id="1007" r:id="rId29"/>
    <p:sldId id="1008" r:id="rId30"/>
    <p:sldId id="1006" r:id="rId31"/>
    <p:sldId id="919" r:id="rId32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389"/>
    <a:srgbClr val="00264D"/>
    <a:srgbClr val="031D45"/>
    <a:srgbClr val="E9E9ED"/>
    <a:srgbClr val="F3F3F3"/>
    <a:srgbClr val="F4F4F4"/>
    <a:srgbClr val="0092D2"/>
    <a:srgbClr val="FD1414"/>
    <a:srgbClr val="80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1119" autoAdjust="0"/>
  </p:normalViewPr>
  <p:slideViewPr>
    <p:cSldViewPr>
      <p:cViewPr varScale="1">
        <p:scale>
          <a:sx n="103" d="100"/>
          <a:sy n="103" d="100"/>
        </p:scale>
        <p:origin x="-1374" y="-84"/>
      </p:cViewPr>
      <p:guideLst>
        <p:guide orient="horz" pos="1451"/>
        <p:guide orient="horz" pos="1043"/>
        <p:guide orient="horz" pos="1133"/>
        <p:guide pos="112"/>
        <p:guide pos="5646"/>
        <p:guide pos="375"/>
        <p:guide pos="2311"/>
      </p:guideLst>
    </p:cSldViewPr>
  </p:slideViewPr>
  <p:outlineViewPr>
    <p:cViewPr>
      <p:scale>
        <a:sx n="33" d="100"/>
        <a:sy n="33" d="100"/>
      </p:scale>
      <p:origin x="0" y="7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0" y="-90"/>
      </p:cViewPr>
      <p:guideLst>
        <p:guide orient="horz" pos="2928"/>
        <p:guide pos="2208"/>
      </p:guideLst>
    </p:cSldViewPr>
  </p:notes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060" y="1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059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060" y="8831059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</a:lstStyle>
          <a:p>
            <a:fld id="{06DE2C12-0691-4C55-AB2F-AA6962007C7E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2595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060" y="1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388" y="4417017"/>
            <a:ext cx="5218129" cy="418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Textformatierung des Masters zu bearbeiten.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059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060" y="8831059"/>
            <a:ext cx="3038341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</a:lstStyle>
          <a:p>
            <a:fld id="{F1ACDAD5-292F-4015-8644-C73E6DB417AF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335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pitchFamily="-65" charset="-128"/>
        <a:cs typeface="ヒラギノ角ゴ Pro W3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Geneva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9934" indent="-288436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53744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15242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76740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38237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99735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61233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922730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1D56C8F9-F54B-43B3-AF7A-E856BDDFBE99}" type="slidenum">
              <a:rPr lang="en-US" altLang="zh-CN" sz="1200">
                <a:solidFill>
                  <a:schemeClr val="tx1"/>
                </a:solidFill>
                <a:latin typeface="Times" pitchFamily="-108" charset="0"/>
                <a:ea typeface="宋体" pitchFamily="2" charset="-122"/>
              </a:rPr>
              <a:pPr>
                <a:defRPr/>
              </a:pPr>
              <a:t>3</a:t>
            </a:fld>
            <a:endParaRPr lang="en-US" altLang="zh-CN" sz="1200">
              <a:solidFill>
                <a:schemeClr val="tx1"/>
              </a:solidFill>
              <a:latin typeface="Times" pitchFamily="-108" charset="0"/>
              <a:ea typeface="宋体" pitchFamily="2" charset="-122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77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078" y="4417711"/>
            <a:ext cx="5219281" cy="41808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latin typeface="Times" pitchFamily="-108" charset="0"/>
              <a:ea typeface="宋体" pitchFamily="2" charset="-122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9934" indent="-288436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53744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15242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76740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38237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99735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61233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922730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1D56C8F9-F54B-43B3-AF7A-E856BDDFBE99}" type="slidenum">
              <a:rPr lang="en-US" altLang="zh-CN" sz="1200">
                <a:solidFill>
                  <a:schemeClr val="tx1"/>
                </a:solidFill>
                <a:latin typeface="Times" pitchFamily="-108" charset="0"/>
                <a:ea typeface="宋体" pitchFamily="2" charset="-122"/>
              </a:rPr>
              <a:pPr>
                <a:defRPr/>
              </a:pPr>
              <a:t>8</a:t>
            </a:fld>
            <a:endParaRPr lang="en-US" altLang="zh-CN" sz="1200">
              <a:solidFill>
                <a:schemeClr val="tx1"/>
              </a:solidFill>
              <a:latin typeface="Times" pitchFamily="-108" charset="0"/>
              <a:ea typeface="宋体" pitchFamily="2" charset="-122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77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078" y="4417711"/>
            <a:ext cx="5219281" cy="41808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latin typeface="Times" pitchFamily="-108" charset="0"/>
              <a:ea typeface="宋体" pitchFamily="2" charset="-122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9934" indent="-288436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53744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15242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76740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38237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99735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61233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922730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1D56C8F9-F54B-43B3-AF7A-E856BDDFBE99}" type="slidenum">
              <a:rPr lang="en-US" altLang="zh-CN" sz="1200">
                <a:solidFill>
                  <a:schemeClr val="tx1"/>
                </a:solidFill>
                <a:latin typeface="Times" pitchFamily="-108" charset="0"/>
                <a:ea typeface="宋体" pitchFamily="2" charset="-122"/>
              </a:rPr>
              <a:pPr>
                <a:defRPr/>
              </a:pPr>
              <a:t>13</a:t>
            </a:fld>
            <a:endParaRPr lang="en-US" altLang="zh-CN" sz="1200">
              <a:solidFill>
                <a:schemeClr val="tx1"/>
              </a:solidFill>
              <a:latin typeface="Times" pitchFamily="-108" charset="0"/>
              <a:ea typeface="宋体" pitchFamily="2" charset="-122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77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078" y="4417711"/>
            <a:ext cx="5219281" cy="41808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latin typeface="Times" pitchFamily="-108" charset="0"/>
              <a:ea typeface="宋体" pitchFamily="2" charset="-122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CDAD5-292F-4015-8644-C73E6DB417AF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CDAD5-292F-4015-8644-C73E6DB417AF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9934" indent="-288436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53744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15242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76740" indent="-230749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38237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99735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61233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922730" indent="-23074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1D56C8F9-F54B-43B3-AF7A-E856BDDFBE99}" type="slidenum">
              <a:rPr lang="en-US" altLang="zh-CN" sz="1200">
                <a:solidFill>
                  <a:schemeClr val="tx1"/>
                </a:solidFill>
                <a:latin typeface="Times" pitchFamily="-108" charset="0"/>
                <a:ea typeface="宋体" pitchFamily="2" charset="-122"/>
              </a:rPr>
              <a:pPr>
                <a:defRPr/>
              </a:pPr>
              <a:t>23</a:t>
            </a:fld>
            <a:endParaRPr lang="en-US" altLang="zh-CN" sz="1200">
              <a:solidFill>
                <a:schemeClr val="tx1"/>
              </a:solidFill>
              <a:latin typeface="Times" pitchFamily="-108" charset="0"/>
              <a:ea typeface="宋体" pitchFamily="2" charset="-122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77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078" y="4417711"/>
            <a:ext cx="5219281" cy="41808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latin typeface="Times" pitchFamily="-108" charset="0"/>
              <a:ea typeface="宋体" pitchFamily="2" charset="-122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>
            <a:off x="179388" y="179388"/>
            <a:ext cx="8783637" cy="6524625"/>
          </a:xfrm>
          <a:prstGeom prst="rect">
            <a:avLst/>
          </a:prstGeom>
          <a:gradFill flip="none" rotWithShape="1">
            <a:gsLst>
              <a:gs pos="100000">
                <a:srgbClr val="0D4389"/>
              </a:gs>
              <a:gs pos="10000">
                <a:srgbClr val="031D45"/>
              </a:gs>
            </a:gsLst>
            <a:lin ang="180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>
            <a:lvl1pPr>
              <a:defRPr sz="1600">
                <a:solidFill>
                  <a:schemeClr val="tx2"/>
                </a:solidFill>
                <a:latin typeface="Arial" charset="0"/>
                <a:ea typeface="Geneva" charset="0"/>
                <a:cs typeface="Geneva" charset="0"/>
              </a:defRPr>
            </a:lvl1pPr>
            <a:lvl2pPr marL="37931725" indent="-37474525"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2pPr>
            <a:lvl3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3pPr>
            <a:lvl4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4pPr>
            <a:lvl5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9pPr>
          </a:lstStyle>
          <a:p>
            <a:pPr>
              <a:defRPr/>
            </a:pPr>
            <a:endParaRPr lang="de-DE" smtClean="0"/>
          </a:p>
        </p:txBody>
      </p:sp>
      <p:pic>
        <p:nvPicPr>
          <p:cNvPr id="5" name="Bild 11" descr="ppt_screen_Horse.gif"/>
          <p:cNvPicPr>
            <a:picLocks noChangeAspect="1"/>
          </p:cNvPicPr>
          <p:nvPr userDrawn="1"/>
        </p:nvPicPr>
        <p:blipFill>
          <a:blip r:embed="rId2" cstate="screen">
            <a:alphaModFix amt="8000"/>
            <a:duotone>
              <a:prstClr val="black"/>
              <a:srgbClr val="0092D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4332288" cy="5173663"/>
          </a:xfrm>
          <a:prstGeom prst="rect">
            <a:avLst/>
          </a:prstGeom>
          <a:noFill/>
          <a:ln>
            <a:noFill/>
          </a:ln>
          <a:extLst/>
        </p:spPr>
      </p:pic>
      <p:grpSp>
        <p:nvGrpSpPr>
          <p:cNvPr id="6" name="Gruppierung 13"/>
          <p:cNvGrpSpPr>
            <a:grpSpLocks/>
          </p:cNvGrpSpPr>
          <p:nvPr userDrawn="1"/>
        </p:nvGrpSpPr>
        <p:grpSpPr bwMode="auto">
          <a:xfrm>
            <a:off x="3779838" y="2905125"/>
            <a:ext cx="5183187" cy="1008063"/>
            <a:chOff x="3779912" y="2905125"/>
            <a:chExt cx="5183113" cy="1008000"/>
          </a:xfrm>
        </p:grpSpPr>
        <p:sp>
          <p:nvSpPr>
            <p:cNvPr id="7" name="Abgerundetes Rechteck 6"/>
            <p:cNvSpPr/>
            <p:nvPr userDrawn="1"/>
          </p:nvSpPr>
          <p:spPr bwMode="auto">
            <a:xfrm>
              <a:off x="3779912" y="2905125"/>
              <a:ext cx="4732269" cy="1008000"/>
            </a:xfrm>
            <a:prstGeom prst="roundRect">
              <a:avLst>
                <a:gd name="adj" fmla="val 4341"/>
              </a:avLst>
            </a:prstGeom>
            <a:gradFill flip="none" rotWithShape="1">
              <a:gsLst>
                <a:gs pos="0">
                  <a:schemeClr val="bg2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de-DE">
                <a:latin typeface="Arial" charset="0"/>
                <a:ea typeface="Geneva" charset="0"/>
                <a:cs typeface="Geneva" charset="0"/>
              </a:endParaRPr>
            </a:p>
          </p:txBody>
        </p:sp>
        <p:sp>
          <p:nvSpPr>
            <p:cNvPr id="8" name="Abgerundetes Rechteck 7"/>
            <p:cNvSpPr/>
            <p:nvPr userDrawn="1"/>
          </p:nvSpPr>
          <p:spPr bwMode="auto">
            <a:xfrm>
              <a:off x="8088325" y="2905125"/>
              <a:ext cx="874700" cy="100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bg2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de-DE">
                <a:latin typeface="Arial" charset="0"/>
                <a:ea typeface="Geneva" charset="0"/>
                <a:cs typeface="Geneva" charset="0"/>
              </a:endParaRPr>
            </a:p>
          </p:txBody>
        </p:sp>
      </p:grpSp>
      <p:pic>
        <p:nvPicPr>
          <p:cNvPr id="9" name="Bild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119438"/>
            <a:ext cx="1998663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5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064000" y="4149080"/>
            <a:ext cx="4540448" cy="470898"/>
          </a:xfrm>
        </p:spPr>
        <p:txBody>
          <a:bodyPr/>
          <a:lstStyle>
            <a:lvl1pPr>
              <a:defRPr sz="3400" b="0" i="0" spc="3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de-DE" dirty="0" err="1" smtClean="0"/>
              <a:t>Pharma</a:t>
            </a:r>
            <a:endParaRPr lang="de-DE" dirty="0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64000" y="5334000"/>
            <a:ext cx="4540448" cy="471264"/>
          </a:xfrm>
        </p:spPr>
        <p:txBody>
          <a:bodyPr/>
          <a:lstStyle>
            <a:lvl1pPr marL="0" indent="0">
              <a:buFont typeface="Times" charset="0"/>
              <a:buNone/>
              <a:defRPr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>
            <a:off x="179388" y="179388"/>
            <a:ext cx="8783637" cy="6524625"/>
          </a:xfrm>
          <a:prstGeom prst="rect">
            <a:avLst/>
          </a:prstGeom>
          <a:gradFill flip="none" rotWithShape="1">
            <a:gsLst>
              <a:gs pos="100000">
                <a:srgbClr val="0D4389"/>
              </a:gs>
              <a:gs pos="10000">
                <a:srgbClr val="031D45"/>
              </a:gs>
            </a:gsLst>
            <a:lin ang="180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>
            <a:lvl1pPr>
              <a:defRPr sz="1600">
                <a:solidFill>
                  <a:schemeClr val="tx2"/>
                </a:solidFill>
                <a:latin typeface="Arial" charset="0"/>
                <a:ea typeface="Geneva" charset="0"/>
                <a:cs typeface="Geneva" charset="0"/>
              </a:defRPr>
            </a:lvl1pPr>
            <a:lvl2pPr marL="37931725" indent="-37474525"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2pPr>
            <a:lvl3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3pPr>
            <a:lvl4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4pPr>
            <a:lvl5pPr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  <a:ea typeface="Geneva" charset="0"/>
              </a:defRPr>
            </a:lvl9pPr>
          </a:lstStyle>
          <a:p>
            <a:pPr>
              <a:defRPr/>
            </a:pPr>
            <a:endParaRPr lang="de-DE" smtClean="0"/>
          </a:p>
        </p:txBody>
      </p:sp>
      <p:pic>
        <p:nvPicPr>
          <p:cNvPr id="5" name="Bild 11" descr="ppt_screen_Horse.gif"/>
          <p:cNvPicPr>
            <a:picLocks noChangeAspect="1"/>
          </p:cNvPicPr>
          <p:nvPr userDrawn="1"/>
        </p:nvPicPr>
        <p:blipFill>
          <a:blip r:embed="rId2" cstate="screen">
            <a:alphaModFix amt="8000"/>
            <a:duotone>
              <a:prstClr val="black"/>
              <a:srgbClr val="0092D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4332288" cy="517366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925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64000" y="4149080"/>
            <a:ext cx="4540448" cy="479619"/>
          </a:xfrm>
        </p:spPr>
        <p:txBody>
          <a:bodyPr/>
          <a:lstStyle>
            <a:lvl1pPr>
              <a:defRPr sz="3400" b="0" i="0" spc="3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64000" y="5334000"/>
            <a:ext cx="4540448" cy="471264"/>
          </a:xfrm>
        </p:spPr>
        <p:txBody>
          <a:bodyPr/>
          <a:lstStyle>
            <a:lvl1pPr marL="0" indent="0">
              <a:buFont typeface="Times" charset="0"/>
              <a:buNone/>
              <a:defRPr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1119188"/>
            <a:ext cx="7861300" cy="296235"/>
          </a:xfrm>
        </p:spPr>
        <p:txBody>
          <a:bodyPr/>
          <a:lstStyle>
            <a:lvl1pPr>
              <a:defRPr b="0" i="0" spc="10">
                <a:solidFill>
                  <a:schemeClr val="accent4"/>
                </a:solidFill>
                <a:latin typeface="Cambria"/>
                <a:cs typeface="Cambria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Calibri"/>
                <a:cs typeface="Calibri"/>
              </a:defRPr>
            </a:lvl1pPr>
            <a:lvl2pPr>
              <a:defRPr b="0" i="0">
                <a:latin typeface="Calibri"/>
                <a:cs typeface="Calibri"/>
              </a:defRPr>
            </a:lvl2pPr>
            <a:lvl3pPr>
              <a:defRPr b="0" i="0">
                <a:latin typeface="Calibri"/>
                <a:cs typeface="Calibri"/>
              </a:defRPr>
            </a:lvl3pPr>
            <a:lvl4pPr>
              <a:defRPr b="0" i="0">
                <a:latin typeface="Calibri"/>
                <a:cs typeface="Calibri"/>
              </a:defRPr>
            </a:lvl4pPr>
            <a:lvl5pPr>
              <a:defRPr b="0" i="0">
                <a:latin typeface="Calibri"/>
                <a:cs typeface="Calibri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79575"/>
            <a:ext cx="3848100" cy="1862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10100" y="1679575"/>
            <a:ext cx="3848100" cy="1862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92875" y="1119188"/>
            <a:ext cx="1965325" cy="2422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96900" y="1119188"/>
            <a:ext cx="5743575" cy="2422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1119188"/>
            <a:ext cx="7861300" cy="2889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609600" y="1679575"/>
            <a:ext cx="3848100" cy="1862138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10100" y="1679575"/>
            <a:ext cx="3848100" cy="18621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6900" y="1119188"/>
            <a:ext cx="7861300" cy="2889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609600" y="1679575"/>
            <a:ext cx="7848600" cy="1862138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596900" y="1119188"/>
            <a:ext cx="8305800" cy="2889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09600" y="1679575"/>
            <a:ext cx="4076700" cy="781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38700" y="1679575"/>
            <a:ext cx="4076700" cy="781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09600" y="2613025"/>
            <a:ext cx="4076700" cy="7826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38700" y="2613025"/>
            <a:ext cx="4076700" cy="7826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496411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0954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39762" y="770255"/>
            <a:ext cx="7861300" cy="2968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 smtClean="0"/>
              <a:t>Aerospace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Aeronotics</a:t>
            </a:r>
            <a:endParaRPr lang="de-DE" dirty="0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57338"/>
            <a:ext cx="7848600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1028" name="Abgerundetes Rechteck 13"/>
          <p:cNvSpPr>
            <a:spLocks noChangeArrowheads="1"/>
          </p:cNvSpPr>
          <p:nvPr/>
        </p:nvSpPr>
        <p:spPr bwMode="auto">
          <a:xfrm>
            <a:off x="0" y="0"/>
            <a:ext cx="323850" cy="371475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/>
          <a:lstStyle/>
          <a:p>
            <a:endParaRPr lang="de-DE"/>
          </a:p>
        </p:txBody>
      </p:sp>
      <p:sp>
        <p:nvSpPr>
          <p:cNvPr id="16" name="Abgerundetes Rechteck 15"/>
          <p:cNvSpPr/>
          <p:nvPr userDrawn="1"/>
        </p:nvSpPr>
        <p:spPr bwMode="auto">
          <a:xfrm>
            <a:off x="177800" y="162718"/>
            <a:ext cx="8785225" cy="541337"/>
          </a:xfrm>
          <a:prstGeom prst="roundRect">
            <a:avLst>
              <a:gd name="adj" fmla="val 5556"/>
            </a:avLst>
          </a:prstGeom>
          <a:gradFill flip="none" rotWithShape="1">
            <a:gsLst>
              <a:gs pos="0">
                <a:schemeClr val="bg2">
                  <a:lumMod val="90000"/>
                  <a:alpha val="39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de-DE">
              <a:latin typeface="Arial" charset="0"/>
              <a:ea typeface="Geneva" charset="0"/>
              <a:cs typeface="Geneva" charset="0"/>
            </a:endParaRPr>
          </a:p>
        </p:txBody>
      </p:sp>
      <p:pic>
        <p:nvPicPr>
          <p:cNvPr id="1031" name="Bild 11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95275"/>
            <a:ext cx="1016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Gerade Verbindung 3"/>
          <p:cNvCxnSpPr/>
          <p:nvPr/>
        </p:nvCxnSpPr>
        <p:spPr bwMode="auto">
          <a:xfrm>
            <a:off x="7235825" y="260350"/>
            <a:ext cx="0" cy="360363"/>
          </a:xfrm>
          <a:prstGeom prst="line">
            <a:avLst/>
          </a:prstGeom>
          <a:solidFill>
            <a:srgbClr val="D1DDE9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3" name="Abgerundetes Rechteck 6"/>
          <p:cNvSpPr>
            <a:spLocks noChangeArrowheads="1"/>
          </p:cNvSpPr>
          <p:nvPr/>
        </p:nvSpPr>
        <p:spPr bwMode="auto">
          <a:xfrm>
            <a:off x="0" y="0"/>
            <a:ext cx="323850" cy="765175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/>
          <a:lstStyle/>
          <a:p>
            <a:endParaRPr lang="de-DE"/>
          </a:p>
        </p:txBody>
      </p:sp>
      <p:sp>
        <p:nvSpPr>
          <p:cNvPr id="17" name="Abgerundetes Rechteck 16"/>
          <p:cNvSpPr/>
          <p:nvPr/>
        </p:nvSpPr>
        <p:spPr bwMode="auto">
          <a:xfrm>
            <a:off x="177800" y="179388"/>
            <a:ext cx="107950" cy="541337"/>
          </a:xfrm>
          <a:prstGeom prst="roundRect">
            <a:avLst>
              <a:gd name="adj" fmla="val 11856"/>
            </a:avLst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84000">
                <a:schemeClr val="tx2">
                  <a:lumMod val="90000"/>
                  <a:lumOff val="10000"/>
                </a:schemeClr>
              </a:gs>
            </a:gsLst>
            <a:lin ang="684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de-DE">
              <a:latin typeface="Arial" charset="0"/>
              <a:ea typeface="Geneva" charset="0"/>
              <a:cs typeface="Genev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9" r:id="rId15"/>
    <p:sldLayoutId id="2147483990" r:id="rId16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spc="10" baseline="0">
          <a:solidFill>
            <a:schemeClr val="tx2"/>
          </a:solidFill>
          <a:latin typeface="Cambria"/>
          <a:ea typeface="ヒラギノ角ゴ Pro W3" pitchFamily="-65" charset="-128"/>
          <a:cs typeface="Cambria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Cambria" charset="0"/>
          <a:ea typeface="ヒラギノ角ゴ Pro W3" pitchFamily="-65" charset="-128"/>
          <a:cs typeface="Cambria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Cambria" charset="0"/>
          <a:ea typeface="ヒラギノ角ゴ Pro W3" pitchFamily="-65" charset="-128"/>
          <a:cs typeface="Cambria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Cambria" charset="0"/>
          <a:ea typeface="ヒラギノ角ゴ Pro W3" pitchFamily="-65" charset="-128"/>
          <a:cs typeface="Cambria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Cambria" charset="0"/>
          <a:ea typeface="ヒラギノ角ゴ Pro W3" pitchFamily="-65" charset="-128"/>
          <a:cs typeface="Cambria" pitchFamily="18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30000"/>
        <a:buFont typeface="Arial" pitchFamily="34" charset="0"/>
        <a:buChar char="•"/>
        <a:defRPr sz="1600">
          <a:solidFill>
            <a:schemeClr val="tx2"/>
          </a:solidFill>
          <a:latin typeface="Calibri"/>
          <a:ea typeface="ヒラギノ角ゴ Pro W3" pitchFamily="-65" charset="-128"/>
          <a:cs typeface="ヒラギノ角ゴ Pro W3" pitchFamily="-65" charset="-128"/>
        </a:defRPr>
      </a:lvl1pPr>
      <a:lvl2pPr marL="371475" indent="-179388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30000"/>
        <a:buFont typeface="Lucida Grande" charset="0"/>
        <a:buChar char="–"/>
        <a:defRPr sz="1600">
          <a:solidFill>
            <a:schemeClr val="tx2"/>
          </a:solidFill>
          <a:latin typeface="Calibri"/>
          <a:ea typeface="ヒラギノ角ゴ Pro W3" charset="-128"/>
          <a:cs typeface="ヒラギノ角ゴ Pro W3" charset="0"/>
        </a:defRPr>
      </a:lvl2pPr>
      <a:lvl3pPr marL="563563" indent="-190500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Arial" pitchFamily="34" charset="0"/>
        <a:buChar char="•"/>
        <a:defRPr sz="1600">
          <a:solidFill>
            <a:schemeClr val="tx2"/>
          </a:solidFill>
          <a:latin typeface="Calibri"/>
          <a:ea typeface="ＭＳ Ｐゴシック" charset="0"/>
          <a:cs typeface="Geneva" charset="-128"/>
        </a:defRPr>
      </a:lvl3pPr>
      <a:lvl4pPr marL="760413" indent="-195263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30000"/>
        <a:buFont typeface="Lucida Grande" charset="0"/>
        <a:buChar char="–"/>
        <a:defRPr sz="1600">
          <a:solidFill>
            <a:schemeClr val="tx2"/>
          </a:solidFill>
          <a:latin typeface="Calibri"/>
          <a:ea typeface="Geneva" charset="-128"/>
          <a:cs typeface="Geneva" charset="0"/>
        </a:defRPr>
      </a:lvl4pPr>
      <a:lvl5pPr marL="941388" indent="-174625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Arial" pitchFamily="34" charset="0"/>
        <a:buChar char="•"/>
        <a:defRPr sz="1600">
          <a:solidFill>
            <a:schemeClr val="tx2"/>
          </a:solidFill>
          <a:latin typeface="Calibri"/>
          <a:ea typeface="Geneva" charset="-128"/>
          <a:cs typeface="Geneva" charset="0"/>
        </a:defRPr>
      </a:lvl5pPr>
      <a:lvl6pPr marL="1398588" indent="-174625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Times" charset="0"/>
        <a:buChar char="•"/>
        <a:defRPr sz="1600">
          <a:solidFill>
            <a:schemeClr val="tx2"/>
          </a:solidFill>
          <a:latin typeface="+mn-lt"/>
          <a:ea typeface="ヒラギノ角ゴ Pro W3" charset="-128"/>
        </a:defRPr>
      </a:lvl6pPr>
      <a:lvl7pPr marL="1855788" indent="-174625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Times" charset="0"/>
        <a:buChar char="•"/>
        <a:defRPr sz="1600">
          <a:solidFill>
            <a:schemeClr val="tx2"/>
          </a:solidFill>
          <a:latin typeface="+mn-lt"/>
          <a:ea typeface="ヒラギノ角ゴ Pro W3" charset="-128"/>
        </a:defRPr>
      </a:lvl7pPr>
      <a:lvl8pPr marL="2312988" indent="-174625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Times" charset="0"/>
        <a:buChar char="•"/>
        <a:defRPr sz="1600">
          <a:solidFill>
            <a:schemeClr val="tx2"/>
          </a:solidFill>
          <a:latin typeface="+mn-lt"/>
          <a:ea typeface="ヒラギノ角ゴ Pro W3" charset="-128"/>
        </a:defRPr>
      </a:lvl8pPr>
      <a:lvl9pPr marL="2770188" indent="-174625" algn="l" rtl="0" eaLnBrk="0" fontAlgn="base" hangingPunct="0">
        <a:lnSpc>
          <a:spcPct val="120000"/>
        </a:lnSpc>
        <a:spcBef>
          <a:spcPct val="40000"/>
        </a:spcBef>
        <a:spcAft>
          <a:spcPct val="0"/>
        </a:spcAft>
        <a:buClr>
          <a:schemeClr val="accent2"/>
        </a:buClr>
        <a:buSzPct val="120000"/>
        <a:buFont typeface="Times" charset="0"/>
        <a:buChar char="•"/>
        <a:defRPr sz="1600">
          <a:solidFill>
            <a:schemeClr val="tx2"/>
          </a:solidFill>
          <a:latin typeface="+mn-lt"/>
          <a:ea typeface="ヒラギノ角ゴ Pro W3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Charles.Wang@springer.com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9072" y="4123944"/>
            <a:ext cx="7543744" cy="470898"/>
          </a:xfrm>
        </p:spPr>
        <p:txBody>
          <a:bodyPr/>
          <a:lstStyle/>
          <a:p>
            <a:r>
              <a:rPr lang="en-US" dirty="0" smtClean="0">
                <a:latin typeface="宋体" pitchFamily="2" charset="-122"/>
                <a:ea typeface="宋体" pitchFamily="2" charset="-122"/>
              </a:rPr>
              <a:t> </a:t>
            </a:r>
            <a:r>
              <a:rPr lang="en-US" b="1" dirty="0" smtClean="0">
                <a:latin typeface="宋体" pitchFamily="2" charset="-122"/>
                <a:ea typeface="宋体" pitchFamily="2" charset="-122"/>
              </a:rPr>
              <a:t>Springer</a:t>
            </a:r>
            <a:r>
              <a:rPr lang="zh-CN" altLang="en-US" b="1" dirty="0" smtClean="0">
                <a:latin typeface="宋体" pitchFamily="2" charset="-122"/>
                <a:ea typeface="宋体" pitchFamily="2" charset="-122"/>
              </a:rPr>
              <a:t>医学类电子图书介绍</a:t>
            </a:r>
            <a:r>
              <a:rPr lang="zh-CN" altLang="en-US" b="1" dirty="0">
                <a:latin typeface="宋体" pitchFamily="2" charset="-122"/>
                <a:ea typeface="宋体" pitchFamily="2" charset="-122"/>
              </a:rPr>
              <a:t>和</a:t>
            </a:r>
            <a:r>
              <a:rPr lang="zh-CN" altLang="en-US" b="1" dirty="0" smtClean="0">
                <a:latin typeface="宋体" pitchFamily="2" charset="-122"/>
                <a:ea typeface="宋体" pitchFamily="2" charset="-122"/>
              </a:rPr>
              <a:t>使用</a:t>
            </a:r>
            <a:endParaRPr lang="en-US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0" y="5334000"/>
            <a:ext cx="4540448" cy="1477328"/>
          </a:xfrm>
        </p:spPr>
        <p:txBody>
          <a:bodyPr/>
          <a:lstStyle/>
          <a:p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王剑</a:t>
            </a:r>
            <a:endParaRPr lang="en-US" altLang="zh-CN" dirty="0" smtClean="0">
              <a:latin typeface="宋体" pitchFamily="2" charset="-122"/>
              <a:ea typeface="宋体" pitchFamily="2" charset="-122"/>
            </a:endParaRPr>
          </a:p>
          <a:p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客户经理（政府市场）</a:t>
            </a:r>
            <a:endParaRPr lang="en-US" altLang="zh-CN" dirty="0" smtClean="0">
              <a:latin typeface="宋体" pitchFamily="2" charset="-122"/>
              <a:ea typeface="宋体" pitchFamily="2" charset="-122"/>
            </a:endParaRPr>
          </a:p>
          <a:p>
            <a:r>
              <a:rPr lang="en-US" dirty="0" smtClean="0">
                <a:latin typeface="宋体" pitchFamily="2" charset="-122"/>
                <a:ea typeface="宋体" pitchFamily="2" charset="-122"/>
              </a:rPr>
              <a:t>2015</a:t>
            </a:r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年</a:t>
            </a:r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7</a:t>
            </a:r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月</a:t>
            </a:r>
            <a:r>
              <a:rPr lang="en-US" altLang="zh-CN" dirty="0" smtClean="0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日</a:t>
            </a:r>
            <a:endParaRPr lang="en-US" altLang="zh-CN" dirty="0" smtClean="0">
              <a:latin typeface="宋体" pitchFamily="2" charset="-122"/>
              <a:ea typeface="宋体" pitchFamily="2" charset="-122"/>
            </a:endParaRPr>
          </a:p>
          <a:p>
            <a:endParaRPr lang="en-US" dirty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557338"/>
            <a:ext cx="7848600" cy="3988784"/>
          </a:xfrm>
        </p:spPr>
        <p:txBody>
          <a:bodyPr/>
          <a:lstStyle/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公司简介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电子图书简介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电子图书的使用</a:t>
            </a:r>
            <a:endParaRPr lang="en-US" altLang="zh-CN" sz="2400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pPr marL="0" indent="0">
              <a:buNone/>
            </a:pPr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	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－平台简介</a:t>
            </a:r>
            <a:endParaRPr lang="en-US" altLang="zh-CN" sz="2400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pPr marL="0" indent="0">
              <a:buNone/>
            </a:pPr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	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－检索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pPr marL="0" indent="0">
              <a:buNone/>
            </a:pPr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	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－图书的浏览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cs typeface="Calibri" pitchFamily="34" charset="0"/>
              </a:rPr>
              <a:t>优秀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医学图书</a:t>
            </a:r>
            <a:endParaRPr lang="en-US" altLang="zh-CN" sz="2400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 smtClean="0">
                <a:ea typeface="宋体" pitchFamily="2" charset="-122"/>
              </a:rPr>
              <a:t>主要内容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7247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420938"/>
            <a:ext cx="7993062" cy="3114675"/>
          </a:xfrm>
        </p:spPr>
        <p:txBody>
          <a:bodyPr/>
          <a:lstStyle/>
          <a:p>
            <a:pPr algn="ctr" eaLnBrk="1" hangingPunct="1">
              <a:lnSpc>
                <a:spcPct val="155000"/>
              </a:lnSpc>
              <a:defRPr/>
            </a:pPr>
            <a:r>
              <a:rPr lang="zh-CN" altLang="de-DE" sz="4400" dirty="0" smtClean="0"/>
              <a:t/>
            </a:r>
            <a:br>
              <a:rPr lang="zh-CN" altLang="de-DE" sz="4400" dirty="0" smtClean="0"/>
            </a:br>
            <a: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zh-CN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916238" y="4705350"/>
            <a:ext cx="5689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r>
              <a:rPr lang="en-US" altLang="zh-CN" sz="1800" b="1"/>
              <a:t>                                                     </a:t>
            </a:r>
          </a:p>
          <a:p>
            <a:pPr algn="ctr">
              <a:spcBef>
                <a:spcPct val="50000"/>
              </a:spcBef>
            </a:pPr>
            <a:endParaRPr lang="en-US" altLang="zh-CN" sz="1800" b="1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22300" y="4562475"/>
            <a:ext cx="8281988" cy="89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90500" indent="-1905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120000"/>
            </a:pPr>
            <a:r>
              <a:rPr lang="zh-CN" altLang="en-US" sz="4400" b="1" dirty="0"/>
              <a:t>   </a:t>
            </a:r>
            <a:r>
              <a:rPr lang="en-US" altLang="zh-CN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Springer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公司简介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6611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1557338"/>
            <a:ext cx="7848600" cy="295466"/>
          </a:xfrm>
        </p:spPr>
        <p:txBody>
          <a:bodyPr/>
          <a:lstStyle/>
          <a:p>
            <a:r>
              <a:rPr lang="de-DE" altLang="zh-CN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Springer </a:t>
            </a:r>
            <a:r>
              <a:rPr lang="zh-CN" altLang="en-US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于</a:t>
            </a:r>
            <a:r>
              <a:rPr lang="en-US" altLang="zh-CN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1842</a:t>
            </a:r>
            <a:r>
              <a:rPr lang="zh-CN" altLang="en-US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年始建于柏林，拥有</a:t>
            </a:r>
            <a:r>
              <a:rPr lang="en-US" altLang="zh-CN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170</a:t>
            </a:r>
            <a:r>
              <a:rPr lang="zh-CN" altLang="en-US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余年的历史</a:t>
            </a:r>
            <a:r>
              <a:rPr lang="en-US" altLang="zh-CN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……</a:t>
            </a:r>
          </a:p>
        </p:txBody>
      </p:sp>
      <p:pic>
        <p:nvPicPr>
          <p:cNvPr id="9220" name="Picture 3" descr="springe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071688"/>
            <a:ext cx="4071938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Oval 4"/>
          <p:cNvSpPr>
            <a:spLocks noChangeArrowheads="1"/>
          </p:cNvSpPr>
          <p:nvPr/>
        </p:nvSpPr>
        <p:spPr bwMode="auto">
          <a:xfrm>
            <a:off x="3213100" y="3908425"/>
            <a:ext cx="363538" cy="330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zh-CN" altLang="en-US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 flipV="1">
            <a:off x="3397250" y="4235450"/>
            <a:ext cx="0" cy="722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1714500" y="4857750"/>
            <a:ext cx="3286125" cy="708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zh-CN">
                <a:latin typeface="Arial" pitchFamily="34" charset="0"/>
                <a:ea typeface="MS PGothic" pitchFamily="34" charset="-128"/>
              </a:rPr>
              <a:t>Founded:     Breite Straße</a:t>
            </a:r>
            <a:br>
              <a:rPr lang="de-DE" altLang="zh-CN">
                <a:latin typeface="Arial" pitchFamily="34" charset="0"/>
                <a:ea typeface="MS PGothic" pitchFamily="34" charset="-128"/>
              </a:rPr>
            </a:br>
            <a:r>
              <a:rPr lang="de-DE" altLang="zh-CN">
                <a:latin typeface="Arial" pitchFamily="34" charset="0"/>
                <a:ea typeface="MS PGothic" pitchFamily="34" charset="-128"/>
              </a:rPr>
              <a:t>Today: Heidelberger Platz</a:t>
            </a:r>
          </a:p>
        </p:txBody>
      </p:sp>
      <p:pic>
        <p:nvPicPr>
          <p:cNvPr id="9224" name="Picture 5" descr="springer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038" y="1636713"/>
            <a:ext cx="2433637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 descr="Springer HQ Berlin at N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4452938"/>
            <a:ext cx="24384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历史沿革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0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4716463" y="3021013"/>
            <a:ext cx="1441450" cy="34321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pic>
        <p:nvPicPr>
          <p:cNvPr id="10244" name="Picture 4" descr="abb_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7625" y="4941888"/>
            <a:ext cx="722313" cy="1063625"/>
          </a:xfrm>
        </p:spPr>
      </p:pic>
      <p:pic>
        <p:nvPicPr>
          <p:cNvPr id="10245" name="Picture 5" descr="0,11963,1-0-16-125933-0,0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288" y="1604963"/>
            <a:ext cx="1223962" cy="815975"/>
          </a:xfrm>
        </p:spPr>
      </p:pic>
      <p:pic>
        <p:nvPicPr>
          <p:cNvPr id="10246" name="Picture 6" descr="0,11963,1-0-16-123575-0,0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73238"/>
            <a:ext cx="808037" cy="1081087"/>
          </a:xfrm>
        </p:spPr>
      </p:pic>
      <p:sp>
        <p:nvSpPr>
          <p:cNvPr id="10247" name="Line 7"/>
          <p:cNvSpPr>
            <a:spLocks noChangeShapeType="1"/>
          </p:cNvSpPr>
          <p:nvPr/>
        </p:nvSpPr>
        <p:spPr bwMode="auto">
          <a:xfrm flipH="1">
            <a:off x="2627313" y="3021013"/>
            <a:ext cx="1441450" cy="34321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10248" name="Group 8"/>
          <p:cNvGrpSpPr>
            <a:grpSpLocks/>
          </p:cNvGrpSpPr>
          <p:nvPr/>
        </p:nvGrpSpPr>
        <p:grpSpPr bwMode="auto">
          <a:xfrm flipV="1">
            <a:off x="4067175" y="2805113"/>
            <a:ext cx="649288" cy="215900"/>
            <a:chOff x="2562" y="3339"/>
            <a:chExt cx="544" cy="227"/>
          </a:xfrm>
        </p:grpSpPr>
        <p:sp>
          <p:nvSpPr>
            <p:cNvPr id="10310" name="Line 9"/>
            <p:cNvSpPr>
              <a:spLocks noChangeShapeType="1"/>
            </p:cNvSpPr>
            <p:nvPr/>
          </p:nvSpPr>
          <p:spPr bwMode="auto">
            <a:xfrm>
              <a:off x="2562" y="3339"/>
              <a:ext cx="272" cy="22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311" name="Line 10"/>
            <p:cNvSpPr>
              <a:spLocks noChangeShapeType="1"/>
            </p:cNvSpPr>
            <p:nvPr/>
          </p:nvSpPr>
          <p:spPr bwMode="auto">
            <a:xfrm flipH="1">
              <a:off x="2834" y="3339"/>
              <a:ext cx="272" cy="22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10249" name="Line 11"/>
          <p:cNvSpPr>
            <a:spLocks noChangeShapeType="1"/>
          </p:cNvSpPr>
          <p:nvPr/>
        </p:nvSpPr>
        <p:spPr bwMode="auto">
          <a:xfrm flipV="1">
            <a:off x="4384675" y="2373313"/>
            <a:ext cx="0" cy="431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10250" name="Oval 12"/>
          <p:cNvSpPr>
            <a:spLocks noChangeArrowheads="1"/>
          </p:cNvSpPr>
          <p:nvPr/>
        </p:nvSpPr>
        <p:spPr bwMode="auto">
          <a:xfrm flipV="1">
            <a:off x="4291013" y="251618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1" name="Oval 13"/>
          <p:cNvSpPr>
            <a:spLocks noChangeArrowheads="1"/>
          </p:cNvSpPr>
          <p:nvPr/>
        </p:nvSpPr>
        <p:spPr bwMode="auto">
          <a:xfrm flipV="1">
            <a:off x="3959225" y="294322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2" name="Oval 14"/>
          <p:cNvSpPr>
            <a:spLocks noChangeArrowheads="1"/>
          </p:cNvSpPr>
          <p:nvPr/>
        </p:nvSpPr>
        <p:spPr bwMode="auto">
          <a:xfrm flipV="1">
            <a:off x="4611688" y="294957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3" name="Oval 15"/>
          <p:cNvSpPr>
            <a:spLocks noChangeArrowheads="1"/>
          </p:cNvSpPr>
          <p:nvPr/>
        </p:nvSpPr>
        <p:spPr bwMode="auto">
          <a:xfrm flipV="1">
            <a:off x="3814763" y="321627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4" name="Oval 16"/>
          <p:cNvSpPr>
            <a:spLocks noChangeArrowheads="1"/>
          </p:cNvSpPr>
          <p:nvPr/>
        </p:nvSpPr>
        <p:spPr bwMode="auto">
          <a:xfrm flipV="1">
            <a:off x="4745038" y="3213100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5" name="Oval 17"/>
          <p:cNvSpPr>
            <a:spLocks noChangeArrowheads="1"/>
          </p:cNvSpPr>
          <p:nvPr/>
        </p:nvSpPr>
        <p:spPr bwMode="auto">
          <a:xfrm flipV="1">
            <a:off x="3706813" y="3484563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6" name="Oval 18"/>
          <p:cNvSpPr>
            <a:spLocks noChangeArrowheads="1"/>
          </p:cNvSpPr>
          <p:nvPr/>
        </p:nvSpPr>
        <p:spPr bwMode="auto">
          <a:xfrm flipV="1">
            <a:off x="3602038" y="378618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7" name="Oval 19"/>
          <p:cNvSpPr>
            <a:spLocks noChangeArrowheads="1"/>
          </p:cNvSpPr>
          <p:nvPr/>
        </p:nvSpPr>
        <p:spPr bwMode="auto">
          <a:xfrm flipV="1">
            <a:off x="3476625" y="405923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8" name="Oval 20"/>
          <p:cNvSpPr>
            <a:spLocks noChangeArrowheads="1"/>
          </p:cNvSpPr>
          <p:nvPr/>
        </p:nvSpPr>
        <p:spPr bwMode="auto">
          <a:xfrm flipV="1">
            <a:off x="5073650" y="407352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59" name="Oval 21"/>
          <p:cNvSpPr>
            <a:spLocks noChangeArrowheads="1"/>
          </p:cNvSpPr>
          <p:nvPr/>
        </p:nvSpPr>
        <p:spPr bwMode="auto">
          <a:xfrm flipV="1">
            <a:off x="3338513" y="4360863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0" name="Oval 22"/>
          <p:cNvSpPr>
            <a:spLocks noChangeArrowheads="1"/>
          </p:cNvSpPr>
          <p:nvPr/>
        </p:nvSpPr>
        <p:spPr bwMode="auto">
          <a:xfrm flipV="1">
            <a:off x="3221038" y="468153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1" name="Oval 23"/>
          <p:cNvSpPr>
            <a:spLocks noChangeArrowheads="1"/>
          </p:cNvSpPr>
          <p:nvPr/>
        </p:nvSpPr>
        <p:spPr bwMode="auto">
          <a:xfrm flipV="1">
            <a:off x="2976563" y="520223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2" name="Oval 24"/>
          <p:cNvSpPr>
            <a:spLocks noChangeArrowheads="1"/>
          </p:cNvSpPr>
          <p:nvPr/>
        </p:nvSpPr>
        <p:spPr bwMode="auto">
          <a:xfrm flipV="1">
            <a:off x="2751138" y="5710238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3" name="Oval 25"/>
          <p:cNvSpPr>
            <a:spLocks noChangeArrowheads="1"/>
          </p:cNvSpPr>
          <p:nvPr/>
        </p:nvSpPr>
        <p:spPr bwMode="auto">
          <a:xfrm flipV="1">
            <a:off x="2555875" y="630872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4" name="Oval 26"/>
          <p:cNvSpPr>
            <a:spLocks noChangeArrowheads="1"/>
          </p:cNvSpPr>
          <p:nvPr/>
        </p:nvSpPr>
        <p:spPr bwMode="auto">
          <a:xfrm flipV="1">
            <a:off x="6011863" y="6308725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5" name="Oval 27"/>
          <p:cNvSpPr>
            <a:spLocks noChangeArrowheads="1"/>
          </p:cNvSpPr>
          <p:nvPr/>
        </p:nvSpPr>
        <p:spPr bwMode="auto">
          <a:xfrm flipV="1">
            <a:off x="5272088" y="4521200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66" name="Text Box 28"/>
          <p:cNvSpPr txBox="1">
            <a:spLocks noChangeArrowheads="1"/>
          </p:cNvSpPr>
          <p:nvPr/>
        </p:nvSpPr>
        <p:spPr bwMode="auto">
          <a:xfrm>
            <a:off x="387350" y="6303963"/>
            <a:ext cx="16764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施普林格公司在柏林成立</a:t>
            </a:r>
          </a:p>
        </p:txBody>
      </p:sp>
      <p:sp>
        <p:nvSpPr>
          <p:cNvPr id="10267" name="Text Box 29"/>
          <p:cNvSpPr txBox="1">
            <a:spLocks noChangeArrowheads="1"/>
          </p:cNvSpPr>
          <p:nvPr/>
        </p:nvSpPr>
        <p:spPr bwMode="auto">
          <a:xfrm>
            <a:off x="2081213" y="6303963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1842</a:t>
            </a:r>
          </a:p>
        </p:txBody>
      </p:sp>
      <p:sp>
        <p:nvSpPr>
          <p:cNvPr id="10268" name="Text Box 30"/>
          <p:cNvSpPr txBox="1">
            <a:spLocks noChangeArrowheads="1"/>
          </p:cNvSpPr>
          <p:nvPr/>
        </p:nvSpPr>
        <p:spPr bwMode="auto">
          <a:xfrm>
            <a:off x="931863" y="5708650"/>
            <a:ext cx="1273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维也纳办事处成立</a:t>
            </a:r>
          </a:p>
        </p:txBody>
      </p:sp>
      <p:sp>
        <p:nvSpPr>
          <p:cNvPr id="10269" name="Text Box 31"/>
          <p:cNvSpPr txBox="1">
            <a:spLocks noChangeArrowheads="1"/>
          </p:cNvSpPr>
          <p:nvPr/>
        </p:nvSpPr>
        <p:spPr bwMode="auto">
          <a:xfrm>
            <a:off x="2317750" y="5708650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1924</a:t>
            </a:r>
          </a:p>
        </p:txBody>
      </p:sp>
      <p:sp>
        <p:nvSpPr>
          <p:cNvPr id="10270" name="Text Box 32"/>
          <p:cNvSpPr txBox="1">
            <a:spLocks noChangeArrowheads="1"/>
          </p:cNvSpPr>
          <p:nvPr/>
        </p:nvSpPr>
        <p:spPr bwMode="auto">
          <a:xfrm>
            <a:off x="1211263" y="5202238"/>
            <a:ext cx="12192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海德堡办公楼启用</a:t>
            </a:r>
          </a:p>
        </p:txBody>
      </p:sp>
      <p:sp>
        <p:nvSpPr>
          <p:cNvPr id="10271" name="Text Box 33"/>
          <p:cNvSpPr txBox="1">
            <a:spLocks noChangeArrowheads="1"/>
          </p:cNvSpPr>
          <p:nvPr/>
        </p:nvSpPr>
        <p:spPr bwMode="auto">
          <a:xfrm>
            <a:off x="2543175" y="5202238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1946</a:t>
            </a:r>
          </a:p>
        </p:txBody>
      </p:sp>
      <p:sp>
        <p:nvSpPr>
          <p:cNvPr id="10272" name="Text Box 34"/>
          <p:cNvSpPr txBox="1">
            <a:spLocks noChangeArrowheads="1"/>
          </p:cNvSpPr>
          <p:nvPr/>
        </p:nvSpPr>
        <p:spPr bwMode="auto">
          <a:xfrm>
            <a:off x="1554163" y="4681538"/>
            <a:ext cx="1120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纽约办事处成立</a:t>
            </a:r>
          </a:p>
        </p:txBody>
      </p:sp>
      <p:sp>
        <p:nvSpPr>
          <p:cNvPr id="10273" name="Text Box 35"/>
          <p:cNvSpPr txBox="1">
            <a:spLocks noChangeArrowheads="1"/>
          </p:cNvSpPr>
          <p:nvPr/>
        </p:nvSpPr>
        <p:spPr bwMode="auto">
          <a:xfrm>
            <a:off x="2787650" y="4681538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1964</a:t>
            </a:r>
          </a:p>
        </p:txBody>
      </p:sp>
      <p:sp>
        <p:nvSpPr>
          <p:cNvPr id="10274" name="Text Box 36"/>
          <p:cNvSpPr txBox="1">
            <a:spLocks noChangeArrowheads="1"/>
          </p:cNvSpPr>
          <p:nvPr/>
        </p:nvSpPr>
        <p:spPr bwMode="auto">
          <a:xfrm>
            <a:off x="1725613" y="4360863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伦敦办事处成立</a:t>
            </a:r>
          </a:p>
        </p:txBody>
      </p:sp>
      <p:sp>
        <p:nvSpPr>
          <p:cNvPr id="10275" name="Text Box 37"/>
          <p:cNvSpPr txBox="1">
            <a:spLocks noChangeArrowheads="1"/>
          </p:cNvSpPr>
          <p:nvPr/>
        </p:nvSpPr>
        <p:spPr bwMode="auto">
          <a:xfrm>
            <a:off x="2905125" y="4360863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1973</a:t>
            </a:r>
          </a:p>
        </p:txBody>
      </p:sp>
      <p:sp>
        <p:nvSpPr>
          <p:cNvPr id="10276" name="Text Box 38"/>
          <p:cNvSpPr txBox="1">
            <a:spLocks noChangeArrowheads="1"/>
          </p:cNvSpPr>
          <p:nvPr/>
        </p:nvSpPr>
        <p:spPr bwMode="auto">
          <a:xfrm>
            <a:off x="1766888" y="4057650"/>
            <a:ext cx="116363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收购日本的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EBS </a:t>
            </a:r>
          </a:p>
        </p:txBody>
      </p:sp>
      <p:sp>
        <p:nvSpPr>
          <p:cNvPr id="10277" name="Text Box 39"/>
          <p:cNvSpPr txBox="1">
            <a:spLocks noChangeArrowheads="1"/>
          </p:cNvSpPr>
          <p:nvPr/>
        </p:nvSpPr>
        <p:spPr bwMode="auto">
          <a:xfrm>
            <a:off x="3043238" y="4057650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1978</a:t>
            </a:r>
          </a:p>
        </p:txBody>
      </p:sp>
      <p:sp>
        <p:nvSpPr>
          <p:cNvPr id="10278" name="Text Box 40"/>
          <p:cNvSpPr txBox="1">
            <a:spLocks noChangeArrowheads="1"/>
          </p:cNvSpPr>
          <p:nvPr/>
        </p:nvSpPr>
        <p:spPr bwMode="auto">
          <a:xfrm>
            <a:off x="1782763" y="3784600"/>
            <a:ext cx="1273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在东京成立办事处</a:t>
            </a:r>
          </a:p>
        </p:txBody>
      </p:sp>
      <p:sp>
        <p:nvSpPr>
          <p:cNvPr id="10279" name="Text Box 41"/>
          <p:cNvSpPr txBox="1">
            <a:spLocks noChangeArrowheads="1"/>
          </p:cNvSpPr>
          <p:nvPr/>
        </p:nvSpPr>
        <p:spPr bwMode="auto">
          <a:xfrm>
            <a:off x="3168650" y="3784600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1983</a:t>
            </a:r>
          </a:p>
        </p:txBody>
      </p:sp>
      <p:sp>
        <p:nvSpPr>
          <p:cNvPr id="10280" name="Text Box 42"/>
          <p:cNvSpPr txBox="1">
            <a:spLocks noChangeArrowheads="1"/>
          </p:cNvSpPr>
          <p:nvPr/>
        </p:nvSpPr>
        <p:spPr bwMode="auto">
          <a:xfrm>
            <a:off x="1582738" y="3482975"/>
            <a:ext cx="15779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成立香港及巴黎办事处</a:t>
            </a:r>
          </a:p>
        </p:txBody>
      </p:sp>
      <p:sp>
        <p:nvSpPr>
          <p:cNvPr id="10281" name="Text Box 43"/>
          <p:cNvSpPr txBox="1">
            <a:spLocks noChangeArrowheads="1"/>
          </p:cNvSpPr>
          <p:nvPr/>
        </p:nvSpPr>
        <p:spPr bwMode="auto">
          <a:xfrm>
            <a:off x="3273425" y="3482975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1986</a:t>
            </a:r>
          </a:p>
        </p:txBody>
      </p:sp>
      <p:sp>
        <p:nvSpPr>
          <p:cNvPr id="10282" name="Text Box 44"/>
          <p:cNvSpPr txBox="1">
            <a:spLocks noChangeArrowheads="1"/>
          </p:cNvSpPr>
          <p:nvPr/>
        </p:nvSpPr>
        <p:spPr bwMode="auto">
          <a:xfrm>
            <a:off x="1385888" y="3216275"/>
            <a:ext cx="1882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被贝塔斯曼收购大部分股权</a:t>
            </a:r>
          </a:p>
        </p:txBody>
      </p:sp>
      <p:sp>
        <p:nvSpPr>
          <p:cNvPr id="10283" name="Text Box 45"/>
          <p:cNvSpPr txBox="1">
            <a:spLocks noChangeArrowheads="1"/>
          </p:cNvSpPr>
          <p:nvPr/>
        </p:nvSpPr>
        <p:spPr bwMode="auto">
          <a:xfrm>
            <a:off x="3381375" y="3216275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1999</a:t>
            </a:r>
          </a:p>
        </p:txBody>
      </p:sp>
      <p:sp>
        <p:nvSpPr>
          <p:cNvPr id="10284" name="Text Box 46"/>
          <p:cNvSpPr txBox="1">
            <a:spLocks noChangeArrowheads="1"/>
          </p:cNvSpPr>
          <p:nvPr/>
        </p:nvSpPr>
        <p:spPr bwMode="auto">
          <a:xfrm>
            <a:off x="1577975" y="2940050"/>
            <a:ext cx="18351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被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Cinven 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及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Candover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收购</a:t>
            </a:r>
          </a:p>
        </p:txBody>
      </p:sp>
      <p:sp>
        <p:nvSpPr>
          <p:cNvPr id="10285" name="Text Box 47"/>
          <p:cNvSpPr txBox="1">
            <a:spLocks noChangeArrowheads="1"/>
          </p:cNvSpPr>
          <p:nvPr/>
        </p:nvSpPr>
        <p:spPr bwMode="auto">
          <a:xfrm>
            <a:off x="3525838" y="2940050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2003</a:t>
            </a:r>
          </a:p>
        </p:txBody>
      </p:sp>
      <p:sp>
        <p:nvSpPr>
          <p:cNvPr id="10286" name="Text Box 48"/>
          <p:cNvSpPr txBox="1">
            <a:spLocks noChangeArrowheads="1"/>
          </p:cNvSpPr>
          <p:nvPr/>
        </p:nvSpPr>
        <p:spPr bwMode="auto">
          <a:xfrm>
            <a:off x="4214813" y="2214563"/>
            <a:ext cx="3905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2004</a:t>
            </a:r>
          </a:p>
        </p:txBody>
      </p:sp>
      <p:sp>
        <p:nvSpPr>
          <p:cNvPr id="10287" name="Text Box 49"/>
          <p:cNvSpPr txBox="1">
            <a:spLocks noChangeArrowheads="1"/>
          </p:cNvSpPr>
          <p:nvPr/>
        </p:nvSpPr>
        <p:spPr bwMode="auto">
          <a:xfrm>
            <a:off x="2286000" y="2000250"/>
            <a:ext cx="43338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施普林格与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Kluwer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合并成立 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Springer Science + Business Media</a:t>
            </a:r>
          </a:p>
        </p:txBody>
      </p:sp>
      <p:grpSp>
        <p:nvGrpSpPr>
          <p:cNvPr id="10288" name="Group 50"/>
          <p:cNvGrpSpPr>
            <a:grpSpLocks/>
          </p:cNvGrpSpPr>
          <p:nvPr/>
        </p:nvGrpSpPr>
        <p:grpSpPr bwMode="auto">
          <a:xfrm flipV="1">
            <a:off x="2644775" y="6064250"/>
            <a:ext cx="282575" cy="127000"/>
            <a:chOff x="2525" y="1342"/>
            <a:chExt cx="178" cy="80"/>
          </a:xfrm>
        </p:grpSpPr>
        <p:sp>
          <p:nvSpPr>
            <p:cNvPr id="10308" name="Line 51"/>
            <p:cNvSpPr>
              <a:spLocks noChangeShapeType="1"/>
            </p:cNvSpPr>
            <p:nvPr/>
          </p:nvSpPr>
          <p:spPr bwMode="auto">
            <a:xfrm flipV="1">
              <a:off x="2525" y="1342"/>
              <a:ext cx="178" cy="49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309" name="Line 52"/>
            <p:cNvSpPr>
              <a:spLocks noChangeShapeType="1"/>
            </p:cNvSpPr>
            <p:nvPr/>
          </p:nvSpPr>
          <p:spPr bwMode="auto">
            <a:xfrm flipV="1">
              <a:off x="2525" y="1373"/>
              <a:ext cx="178" cy="49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289" name="Group 53"/>
          <p:cNvGrpSpPr>
            <a:grpSpLocks/>
          </p:cNvGrpSpPr>
          <p:nvPr/>
        </p:nvGrpSpPr>
        <p:grpSpPr bwMode="auto">
          <a:xfrm flipV="1">
            <a:off x="5865813" y="5954713"/>
            <a:ext cx="282575" cy="127000"/>
            <a:chOff x="2525" y="1342"/>
            <a:chExt cx="178" cy="80"/>
          </a:xfrm>
        </p:grpSpPr>
        <p:sp>
          <p:nvSpPr>
            <p:cNvPr id="10306" name="Line 54"/>
            <p:cNvSpPr>
              <a:spLocks noChangeShapeType="1"/>
            </p:cNvSpPr>
            <p:nvPr/>
          </p:nvSpPr>
          <p:spPr bwMode="auto">
            <a:xfrm flipV="1">
              <a:off x="2525" y="1342"/>
              <a:ext cx="178" cy="49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307" name="Line 55"/>
            <p:cNvSpPr>
              <a:spLocks noChangeShapeType="1"/>
            </p:cNvSpPr>
            <p:nvPr/>
          </p:nvSpPr>
          <p:spPr bwMode="auto">
            <a:xfrm flipV="1">
              <a:off x="2525" y="1373"/>
              <a:ext cx="178" cy="49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10290" name="Text Box 56"/>
          <p:cNvSpPr txBox="1">
            <a:spLocks noChangeArrowheads="1"/>
          </p:cNvSpPr>
          <p:nvPr/>
        </p:nvSpPr>
        <p:spPr bwMode="auto">
          <a:xfrm>
            <a:off x="6270625" y="6237288"/>
            <a:ext cx="3365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1889</a:t>
            </a:r>
          </a:p>
        </p:txBody>
      </p:sp>
      <p:sp>
        <p:nvSpPr>
          <p:cNvPr id="10291" name="Text Box 57"/>
          <p:cNvSpPr txBox="1">
            <a:spLocks noChangeArrowheads="1"/>
          </p:cNvSpPr>
          <p:nvPr/>
        </p:nvSpPr>
        <p:spPr bwMode="auto">
          <a:xfrm>
            <a:off x="6659563" y="6092825"/>
            <a:ext cx="201453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>
                <a:latin typeface="Arial" pitchFamily="34" charset="0"/>
                <a:ea typeface="MS PGothic" pitchFamily="34" charset="-128"/>
              </a:rPr>
              <a:t>A.E. Kluwer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在荷兰成立出版社</a:t>
            </a:r>
          </a:p>
        </p:txBody>
      </p:sp>
      <p:sp>
        <p:nvSpPr>
          <p:cNvPr id="10292" name="Text Box 58"/>
          <p:cNvSpPr txBox="1">
            <a:spLocks noChangeArrowheads="1"/>
          </p:cNvSpPr>
          <p:nvPr/>
        </p:nvSpPr>
        <p:spPr bwMode="auto">
          <a:xfrm>
            <a:off x="5588000" y="4521200"/>
            <a:ext cx="420688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1970s</a:t>
            </a:r>
          </a:p>
        </p:txBody>
      </p:sp>
      <p:sp>
        <p:nvSpPr>
          <p:cNvPr id="10293" name="Text Box 59"/>
          <p:cNvSpPr txBox="1">
            <a:spLocks noChangeArrowheads="1"/>
          </p:cNvSpPr>
          <p:nvPr/>
        </p:nvSpPr>
        <p:spPr bwMode="auto">
          <a:xfrm>
            <a:off x="6137275" y="4521200"/>
            <a:ext cx="14033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de-DE" sz="1200">
                <a:latin typeface="Arial" pitchFamily="34" charset="0"/>
                <a:ea typeface="PMingLiU" pitchFamily="18" charset="-120"/>
              </a:rPr>
              <a:t>收购</a:t>
            </a:r>
            <a:r>
              <a:rPr lang="zh-TW" altLang="de-DE" sz="1200">
                <a:latin typeface="Arial" pitchFamily="34" charset="0"/>
                <a:ea typeface="PMingLiU" pitchFamily="18" charset="-120"/>
              </a:rPr>
              <a:t> </a:t>
            </a:r>
            <a:r>
              <a:rPr lang="de-DE" altLang="zh-TW" sz="1200">
                <a:latin typeface="Arial" pitchFamily="34" charset="0"/>
                <a:ea typeface="PMingLiU" pitchFamily="18" charset="-120"/>
              </a:rPr>
              <a:t>Martinus Nijhoff</a:t>
            </a:r>
          </a:p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de-DE" sz="1200">
                <a:latin typeface="Arial" pitchFamily="34" charset="0"/>
                <a:ea typeface="PMingLiU" pitchFamily="18" charset="-120"/>
              </a:rPr>
              <a:t>及</a:t>
            </a:r>
            <a:r>
              <a:rPr lang="de-DE" altLang="zh-TW" sz="1200">
                <a:latin typeface="Arial" pitchFamily="34" charset="0"/>
                <a:ea typeface="PMingLiU" pitchFamily="18" charset="-120"/>
              </a:rPr>
              <a:t>D. Reidel</a:t>
            </a:r>
            <a:endParaRPr lang="en-US" altLang="zh-CN" sz="12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94" name="Text Box 60"/>
          <p:cNvSpPr txBox="1">
            <a:spLocks noChangeArrowheads="1"/>
          </p:cNvSpPr>
          <p:nvPr/>
        </p:nvSpPr>
        <p:spPr bwMode="auto">
          <a:xfrm>
            <a:off x="5389563" y="4073525"/>
            <a:ext cx="3365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1978</a:t>
            </a:r>
          </a:p>
        </p:txBody>
      </p:sp>
      <p:sp>
        <p:nvSpPr>
          <p:cNvPr id="10295" name="Text Box 61"/>
          <p:cNvSpPr txBox="1">
            <a:spLocks noChangeArrowheads="1"/>
          </p:cNvSpPr>
          <p:nvPr/>
        </p:nvSpPr>
        <p:spPr bwMode="auto">
          <a:xfrm>
            <a:off x="5938838" y="4073525"/>
            <a:ext cx="22288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>
                <a:latin typeface="Arial" pitchFamily="34" charset="0"/>
                <a:ea typeface="MS PGothic" pitchFamily="34" charset="-128"/>
              </a:rPr>
              <a:t>Kluwer Academic Publishers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成立</a:t>
            </a:r>
          </a:p>
        </p:txBody>
      </p:sp>
      <p:sp>
        <p:nvSpPr>
          <p:cNvPr id="10296" name="Text Box 62"/>
          <p:cNvSpPr txBox="1">
            <a:spLocks noChangeArrowheads="1"/>
          </p:cNvSpPr>
          <p:nvPr/>
        </p:nvSpPr>
        <p:spPr bwMode="auto">
          <a:xfrm>
            <a:off x="4927600" y="2949575"/>
            <a:ext cx="3365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2003</a:t>
            </a:r>
          </a:p>
        </p:txBody>
      </p:sp>
      <p:sp>
        <p:nvSpPr>
          <p:cNvPr id="10297" name="Text Box 63"/>
          <p:cNvSpPr txBox="1">
            <a:spLocks noChangeArrowheads="1"/>
          </p:cNvSpPr>
          <p:nvPr/>
        </p:nvSpPr>
        <p:spPr bwMode="auto">
          <a:xfrm>
            <a:off x="5476875" y="2949575"/>
            <a:ext cx="17383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被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Cinven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及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Candover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收购</a:t>
            </a:r>
          </a:p>
        </p:txBody>
      </p:sp>
      <p:sp>
        <p:nvSpPr>
          <p:cNvPr id="10298" name="Text Box 64"/>
          <p:cNvSpPr txBox="1">
            <a:spLocks noChangeArrowheads="1"/>
          </p:cNvSpPr>
          <p:nvPr/>
        </p:nvSpPr>
        <p:spPr bwMode="auto">
          <a:xfrm>
            <a:off x="5060950" y="3211513"/>
            <a:ext cx="33655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1998</a:t>
            </a:r>
          </a:p>
        </p:txBody>
      </p:sp>
      <p:sp>
        <p:nvSpPr>
          <p:cNvPr id="10299" name="Text Box 65"/>
          <p:cNvSpPr txBox="1">
            <a:spLocks noChangeArrowheads="1"/>
          </p:cNvSpPr>
          <p:nvPr/>
        </p:nvSpPr>
        <p:spPr bwMode="auto">
          <a:xfrm>
            <a:off x="5610225" y="3211513"/>
            <a:ext cx="21193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zh-CN" altLang="en-US" sz="1200">
                <a:latin typeface="Arial" pitchFamily="34" charset="0"/>
                <a:ea typeface="MS PGothic" pitchFamily="34" charset="-128"/>
              </a:rPr>
              <a:t>收购 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Plenum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及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Chapman &amp; Hall</a:t>
            </a:r>
          </a:p>
        </p:txBody>
      </p:sp>
      <p:pic>
        <p:nvPicPr>
          <p:cNvPr id="10300" name="Picture 66" descr="Springer Berlin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5322888"/>
            <a:ext cx="1439863" cy="1082675"/>
          </a:xfrm>
        </p:spPr>
      </p:pic>
      <p:pic>
        <p:nvPicPr>
          <p:cNvPr id="10301" name="Picture 67" descr="Springer Toky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716338"/>
            <a:ext cx="9048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2" name="矩形 67"/>
          <p:cNvSpPr>
            <a:spLocks noChangeArrowheads="1"/>
          </p:cNvSpPr>
          <p:nvPr/>
        </p:nvSpPr>
        <p:spPr bwMode="auto">
          <a:xfrm>
            <a:off x="2143125" y="857250"/>
            <a:ext cx="45720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>
                <a:latin typeface="Arial" pitchFamily="34" charset="0"/>
                <a:ea typeface="MS PGothic" pitchFamily="34" charset="-128"/>
              </a:rPr>
              <a:t>Springer </a:t>
            </a:r>
            <a:r>
              <a:rPr lang="zh-CN" altLang="en-US" sz="1200">
                <a:latin typeface="Arial" pitchFamily="34" charset="0"/>
                <a:ea typeface="MS PGothic" pitchFamily="34" charset="-128"/>
              </a:rPr>
              <a:t>收购：</a:t>
            </a:r>
            <a:r>
              <a:rPr lang="en-US" altLang="en-US" sz="1200">
                <a:latin typeface="Arial" pitchFamily="34" charset="0"/>
                <a:ea typeface="MS PGothic" pitchFamily="34" charset="-128"/>
              </a:rPr>
              <a:t>Current Medicine Group, Humana Press, Bohn Stafleu van Loghum </a:t>
            </a:r>
            <a:r>
              <a:rPr lang="en-US" altLang="zh-CN" sz="1200">
                <a:latin typeface="Arial" pitchFamily="34" charset="0"/>
                <a:ea typeface="MS PGothic" pitchFamily="34" charset="-128"/>
              </a:rPr>
              <a:t>, </a:t>
            </a:r>
            <a:r>
              <a:rPr lang="en-US" altLang="en-US" sz="1200">
                <a:latin typeface="Arial" pitchFamily="34" charset="0"/>
                <a:ea typeface="MS PGothic" pitchFamily="34" charset="-128"/>
              </a:rPr>
              <a:t>BioMed Central, MPS/Adis, Papers.</a:t>
            </a:r>
          </a:p>
        </p:txBody>
      </p:sp>
      <p:sp>
        <p:nvSpPr>
          <p:cNvPr id="10303" name="Line 11"/>
          <p:cNvSpPr>
            <a:spLocks noChangeShapeType="1"/>
          </p:cNvSpPr>
          <p:nvPr/>
        </p:nvSpPr>
        <p:spPr bwMode="auto">
          <a:xfrm flipV="1">
            <a:off x="4379913" y="1571625"/>
            <a:ext cx="0" cy="431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10304" name="Oval 12"/>
          <p:cNvSpPr>
            <a:spLocks noChangeArrowheads="1"/>
          </p:cNvSpPr>
          <p:nvPr/>
        </p:nvSpPr>
        <p:spPr bwMode="auto">
          <a:xfrm flipV="1">
            <a:off x="4286250" y="1643063"/>
            <a:ext cx="215900" cy="2159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US" altLang="zh-CN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305" name="Text Box 48"/>
          <p:cNvSpPr txBox="1">
            <a:spLocks noChangeArrowheads="1"/>
          </p:cNvSpPr>
          <p:nvPr/>
        </p:nvSpPr>
        <p:spPr bwMode="auto">
          <a:xfrm>
            <a:off x="3857625" y="1357313"/>
            <a:ext cx="1071563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MS PGothic" pitchFamily="34" charset="-128"/>
                <a:cs typeface="Geneva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30000"/>
              <a:buFont typeface="Lucida Grande"/>
              <a:buChar char="–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ctr">
              <a:spcBef>
                <a:spcPct val="50000"/>
              </a:spcBef>
              <a:buClr>
                <a:schemeClr val="bg1"/>
              </a:buClr>
              <a:buSzTx/>
              <a:buFontTx/>
              <a:buNone/>
            </a:pPr>
            <a:r>
              <a:rPr lang="en-US" altLang="zh-CN" sz="1200" b="1">
                <a:latin typeface="Arial" pitchFamily="34" charset="0"/>
                <a:ea typeface="MS PGothic" pitchFamily="34" charset="-128"/>
              </a:rPr>
              <a:t>2005-2012</a:t>
            </a:r>
          </a:p>
        </p:txBody>
      </p:sp>
      <p:sp>
        <p:nvSpPr>
          <p:cNvPr id="73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历史沿革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777856"/>
      </p:ext>
    </p:extLst>
  </p:cSld>
  <p:clrMapOvr>
    <a:masterClrMapping/>
  </p:clrMapOvr>
  <p:transition spd="slow" advTm="625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1119188"/>
            <a:ext cx="7861300" cy="29686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 bwMode="auto">
          <a:xfrm>
            <a:off x="571500" y="3570288"/>
            <a:ext cx="828675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ヒラギノ角ゴ Pro W3" pitchFamily="-65" charset="-128"/>
                <a:cs typeface="Calibri"/>
              </a:defRPr>
            </a:lvl1pPr>
            <a:lvl2pPr marL="371475" indent="-179388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/>
              <a:buChar char="–"/>
              <a:defRPr sz="1600" b="0" i="0">
                <a:solidFill>
                  <a:schemeClr val="tx2"/>
                </a:solidFill>
                <a:latin typeface="Calibri"/>
                <a:ea typeface="ヒラギノ角ゴ Pro W3" charset="-128"/>
                <a:cs typeface="Calibri"/>
              </a:defRPr>
            </a:lvl2pPr>
            <a:lvl3pPr marL="563563" indent="-19050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MS PGothic" pitchFamily="34" charset="-128"/>
                <a:cs typeface="Calibri"/>
              </a:defRPr>
            </a:lvl3pPr>
            <a:lvl4pPr marL="760413" indent="-195263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/>
              <a:buChar char="–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4pPr>
            <a:lvl5pPr marL="9413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5pPr>
            <a:lvl6pPr marL="13985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6pPr>
            <a:lvl7pPr marL="18557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7pPr>
            <a:lvl8pPr marL="23129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8pPr>
            <a:lvl9pPr marL="27701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全球领先的科技出版商，通过创新的信息产品和服务为客户提供高品质的内容</a:t>
            </a:r>
            <a:endParaRPr lang="en-US" altLang="zh-CN" sz="2000" kern="0" dirty="0" smtClean="0">
              <a:latin typeface="Calibri" pitchFamily="34" charset="0"/>
              <a:ea typeface="宋体" pitchFamily="2" charset="-122"/>
              <a:cs typeface="Calibri" pitchFamily="34" charset="0"/>
            </a:endParaRPr>
          </a:p>
          <a:p>
            <a:pPr eaLnBrk="1" hangingPunct="1">
              <a:defRPr/>
            </a:pP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全球最大的科学、技术和医学类图书出版商和顶尖的学术期刊出版商</a:t>
            </a:r>
            <a:endParaRPr lang="en-US" sz="2000" kern="0" dirty="0" smtClean="0">
              <a:latin typeface="Calibri" pitchFamily="34" charset="0"/>
              <a:ea typeface="宋体" pitchFamily="2" charset="-122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在全球</a:t>
            </a:r>
            <a:r>
              <a:rPr lang="en-US" altLang="zh-CN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20</a:t>
            </a: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多个国家或地区设立了</a:t>
            </a:r>
            <a:r>
              <a:rPr lang="en-US" altLang="zh-CN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60</a:t>
            </a: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余家分支机构</a:t>
            </a:r>
            <a:endParaRPr lang="en-US" sz="2000" kern="0" dirty="0" smtClean="0">
              <a:latin typeface="Calibri" pitchFamily="34" charset="0"/>
              <a:ea typeface="宋体" pitchFamily="2" charset="-122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全球员工超过</a:t>
            </a:r>
            <a:r>
              <a:rPr lang="en-US" altLang="zh-CN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8,000 </a:t>
            </a:r>
            <a:r>
              <a:rPr lang="zh-CN" altLang="en-US" sz="2000" kern="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名</a:t>
            </a:r>
            <a:endParaRPr lang="en-US" sz="2000" kern="0" dirty="0" smtClean="0">
              <a:latin typeface="Calibri" pitchFamily="34" charset="0"/>
              <a:ea typeface="宋体" pitchFamily="2" charset="-122"/>
              <a:cs typeface="Calibri" pitchFamily="34" charset="0"/>
            </a:endParaRPr>
          </a:p>
        </p:txBody>
      </p:sp>
      <p:pic>
        <p:nvPicPr>
          <p:cNvPr id="11270" name="Picture 4" descr="C:\Users\sun01\Desktop\Springer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0213"/>
            <a:ext cx="54864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简单介绍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514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09550"/>
            <a:ext cx="7488238" cy="7874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追求卓越</a:t>
            </a:r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-Springer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出版社与诺贝尔奖、费尔兹奖获得者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908050"/>
            <a:ext cx="3962400" cy="23320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274320" tIns="274320" rIns="274320" bIns="274320">
            <a:spAutoFit/>
          </a:bodyPr>
          <a:lstStyle/>
          <a:p>
            <a:pPr marL="282575" indent="-282575" algn="ctr" eaLnBrk="0" hangingPunct="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130000"/>
              <a:tabLst>
                <a:tab pos="3138488" algn="r"/>
              </a:tabLst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与</a:t>
            </a:r>
            <a:r>
              <a:rPr lang="en-US" altLang="zh-CN" sz="15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Springer</a:t>
            </a: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合作出版的诺贝尔奖</a:t>
            </a:r>
            <a:endParaRPr lang="en-US" altLang="zh-CN" sz="1500" b="1" dirty="0">
              <a:solidFill>
                <a:srgbClr val="FFFFFF"/>
              </a:solidFill>
              <a:latin typeface="宋体" pitchFamily="2" charset="-122"/>
              <a:ea typeface="宋体" pitchFamily="2" charset="-122"/>
            </a:endParaRPr>
          </a:p>
          <a:p>
            <a:pPr marL="282575" indent="-282575" algn="ctr" eaLnBrk="0" hangingPunct="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130000"/>
              <a:tabLst>
                <a:tab pos="3138488" algn="r"/>
              </a:tabLst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得主人数</a:t>
            </a:r>
            <a:r>
              <a:rPr lang="en-US" altLang="zh-CN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:  213</a:t>
            </a: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余位</a:t>
            </a:r>
            <a:endParaRPr lang="en-US" altLang="zh-CN" sz="1500" b="1" dirty="0">
              <a:solidFill>
                <a:srgbClr val="FFFFFF"/>
              </a:solidFill>
              <a:latin typeface="宋体" pitchFamily="2" charset="-122"/>
              <a:ea typeface="宋体" pitchFamily="2" charset="-122"/>
            </a:endParaRPr>
          </a:p>
          <a:p>
            <a:pPr marL="282575" indent="-282575" algn="ctr" eaLnBrk="0" hangingPunct="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130000"/>
              <a:tabLst>
                <a:tab pos="3138488" algn="r"/>
              </a:tabLst>
              <a:defRPr/>
            </a:pPr>
            <a:r>
              <a:rPr lang="en-US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2013</a:t>
            </a: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年度诺贝尔化学、经济学、医学和物理学奖的全部十名获奖者在</a:t>
            </a:r>
            <a:r>
              <a:rPr 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1500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的期刊上发表文章或者出版图书专著</a:t>
            </a:r>
            <a:endParaRPr lang="en-US" altLang="zh-CN" b="1" dirty="0">
              <a:solidFill>
                <a:srgbClr val="FFFFFF"/>
              </a:solidFill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12292" name="Picture 7" descr="albert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644900"/>
            <a:ext cx="14922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 descr="Boh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076700"/>
            <a:ext cx="11779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otto_hahn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05263"/>
            <a:ext cx="137636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0" descr="diels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716338"/>
            <a:ext cx="126841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1" descr="pavlov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1150938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85" name="Text Box 13"/>
          <p:cNvSpPr txBox="1">
            <a:spLocks noChangeArrowheads="1"/>
          </p:cNvSpPr>
          <p:nvPr/>
        </p:nvSpPr>
        <p:spPr bwMode="auto">
          <a:xfrm>
            <a:off x="468313" y="5229225"/>
            <a:ext cx="76200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1904</a:t>
            </a:r>
          </a:p>
        </p:txBody>
      </p:sp>
      <p:sp>
        <p:nvSpPr>
          <p:cNvPr id="182286" name="Text Box 14"/>
          <p:cNvSpPr txBox="1">
            <a:spLocks noChangeArrowheads="1"/>
          </p:cNvSpPr>
          <p:nvPr/>
        </p:nvSpPr>
        <p:spPr bwMode="auto">
          <a:xfrm>
            <a:off x="1835150" y="5084763"/>
            <a:ext cx="76200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1921</a:t>
            </a:r>
          </a:p>
        </p:txBody>
      </p:sp>
      <p:sp>
        <p:nvSpPr>
          <p:cNvPr id="182287" name="Text Box 15"/>
          <p:cNvSpPr txBox="1">
            <a:spLocks noChangeArrowheads="1"/>
          </p:cNvSpPr>
          <p:nvPr/>
        </p:nvSpPr>
        <p:spPr bwMode="auto">
          <a:xfrm>
            <a:off x="2987675" y="5157788"/>
            <a:ext cx="76200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1922</a:t>
            </a:r>
          </a:p>
        </p:txBody>
      </p:sp>
      <p:sp>
        <p:nvSpPr>
          <p:cNvPr id="182288" name="Text Box 16"/>
          <p:cNvSpPr txBox="1">
            <a:spLocks noChangeArrowheads="1"/>
          </p:cNvSpPr>
          <p:nvPr/>
        </p:nvSpPr>
        <p:spPr bwMode="auto">
          <a:xfrm>
            <a:off x="4495800" y="4956175"/>
            <a:ext cx="76200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1944</a:t>
            </a:r>
          </a:p>
        </p:txBody>
      </p:sp>
      <p:sp>
        <p:nvSpPr>
          <p:cNvPr id="182289" name="Text Box 17"/>
          <p:cNvSpPr txBox="1">
            <a:spLocks noChangeArrowheads="1"/>
          </p:cNvSpPr>
          <p:nvPr/>
        </p:nvSpPr>
        <p:spPr bwMode="auto">
          <a:xfrm>
            <a:off x="5791200" y="4956175"/>
            <a:ext cx="76200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1950</a:t>
            </a:r>
          </a:p>
        </p:txBody>
      </p:sp>
      <p:sp>
        <p:nvSpPr>
          <p:cNvPr id="182292" name="Text Box 20"/>
          <p:cNvSpPr txBox="1">
            <a:spLocks noChangeArrowheads="1"/>
          </p:cNvSpPr>
          <p:nvPr/>
        </p:nvSpPr>
        <p:spPr bwMode="auto">
          <a:xfrm>
            <a:off x="4357688" y="785813"/>
            <a:ext cx="4606925" cy="2108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274320" tIns="274320" rIns="274320" bIns="274320">
            <a:spAutoFit/>
          </a:bodyPr>
          <a:lstStyle/>
          <a:p>
            <a:pPr marL="282575" indent="-282575" algn="ctr" eaLnBrk="0" hangingPunct="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130000"/>
              <a:tabLst>
                <a:tab pos="3138488" algn="r"/>
              </a:tabLst>
              <a:defRPr/>
            </a:pPr>
            <a:r>
              <a:rPr lang="zh-CN" altLang="en-US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与</a:t>
            </a:r>
            <a:r>
              <a:rPr lang="en-US" altLang="zh-CN" b="1" dirty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合作出版的费尔兹奖得主人数</a:t>
            </a:r>
            <a:r>
              <a:rPr lang="en-US" altLang="zh-CN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:</a:t>
            </a:r>
          </a:p>
          <a:p>
            <a:pPr marL="282575" indent="-282575" algn="ctr" eaLnBrk="0" hangingPunct="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130000"/>
              <a:tabLst>
                <a:tab pos="3138488" algn="r"/>
              </a:tabLst>
              <a:defRPr/>
            </a:pPr>
            <a:r>
              <a:rPr lang="en-US" altLang="zh-CN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51</a:t>
            </a:r>
            <a:r>
              <a:rPr lang="zh-CN" altLang="en-US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位</a:t>
            </a:r>
            <a:r>
              <a:rPr lang="en-US" altLang="zh-CN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 (</a:t>
            </a:r>
            <a:r>
              <a:rPr lang="zh-CN" altLang="en-US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自</a:t>
            </a:r>
            <a:r>
              <a:rPr lang="en-US" altLang="zh-CN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1936</a:t>
            </a:r>
            <a:r>
              <a:rPr lang="zh-CN" altLang="en-US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年以来的全部该奖得主</a:t>
            </a:r>
            <a:r>
              <a:rPr lang="en-US" altLang="zh-CN" b="1" dirty="0">
                <a:solidFill>
                  <a:srgbClr val="FFFFFF"/>
                </a:solidFill>
                <a:latin typeface="宋体" pitchFamily="2" charset="-122"/>
                <a:ea typeface="宋体" pitchFamily="2" charset="-122"/>
              </a:rPr>
              <a:t>)</a:t>
            </a:r>
          </a:p>
        </p:txBody>
      </p:sp>
      <p:sp>
        <p:nvSpPr>
          <p:cNvPr id="6164" name="Text Box 21"/>
          <p:cNvSpPr txBox="1">
            <a:spLocks noChangeArrowheads="1"/>
          </p:cNvSpPr>
          <p:nvPr/>
        </p:nvSpPr>
        <p:spPr bwMode="auto">
          <a:xfrm>
            <a:off x="6084888" y="5661025"/>
            <a:ext cx="2286000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0000" tIns="46800" rIns="90000" bIns="46800"/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HK" altLang="en-US" sz="1400" dirty="0">
                <a:solidFill>
                  <a:srgbClr val="000000"/>
                </a:solidFill>
                <a:ea typeface="PMingLiU" pitchFamily="18" charset="-120"/>
              </a:rPr>
              <a:t>高锟</a:t>
            </a:r>
            <a:r>
              <a:rPr lang="zh-CN" altLang="en-US" sz="1400" dirty="0">
                <a:solidFill>
                  <a:srgbClr val="000000"/>
                </a:solidFill>
                <a:latin typeface="Calibri" pitchFamily="34" charset="0"/>
              </a:rPr>
              <a:t>（光纤之父）</a:t>
            </a:r>
            <a:endParaRPr lang="en-US" altLang="zh-CN" sz="1400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Calibri" pitchFamily="34" charset="0"/>
              </a:rPr>
              <a:t>Charles K. Kao</a:t>
            </a:r>
            <a:endParaRPr lang="en-US" altLang="zh-CN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65" name="Text Box 22"/>
          <p:cNvSpPr txBox="1">
            <a:spLocks noChangeArrowheads="1"/>
          </p:cNvSpPr>
          <p:nvPr/>
        </p:nvSpPr>
        <p:spPr bwMode="auto">
          <a:xfrm>
            <a:off x="-285750" y="3286125"/>
            <a:ext cx="1428750" cy="9556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巴普洛夫  </a:t>
            </a:r>
            <a:endParaRPr lang="en-US" altLang="zh-CN" sz="1400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  <a:p>
            <a:pPr algn="ctr" eaLnBrk="0" hangingPunct="0">
              <a:defRPr/>
            </a:pP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条件反射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)</a:t>
            </a:r>
          </a:p>
          <a:p>
            <a:pPr algn="ctr" eaLnBrk="0" hangingPunct="0">
              <a:defRPr/>
            </a:pP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J.P. Pavlov</a:t>
            </a:r>
            <a:b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Medicine</a:t>
            </a:r>
          </a:p>
        </p:txBody>
      </p:sp>
      <p:sp>
        <p:nvSpPr>
          <p:cNvPr id="6166" name="Text Box 23"/>
          <p:cNvSpPr txBox="1">
            <a:spLocks noChangeArrowheads="1"/>
          </p:cNvSpPr>
          <p:nvPr/>
        </p:nvSpPr>
        <p:spPr bwMode="auto">
          <a:xfrm>
            <a:off x="3714750" y="5661025"/>
            <a:ext cx="1643063" cy="977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哈恩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原子弹之父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)</a:t>
            </a:r>
          </a:p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Otto Hahn Chemistry</a:t>
            </a:r>
          </a:p>
        </p:txBody>
      </p:sp>
      <p:sp>
        <p:nvSpPr>
          <p:cNvPr id="6167" name="Text Box 24"/>
          <p:cNvSpPr txBox="1">
            <a:spLocks noChangeArrowheads="1"/>
          </p:cNvSpPr>
          <p:nvPr/>
        </p:nvSpPr>
        <p:spPr bwMode="auto">
          <a:xfrm>
            <a:off x="4857750" y="2714625"/>
            <a:ext cx="1928813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第尔斯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发现双烯合成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) </a:t>
            </a: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Otto P. Diels Chemistry</a:t>
            </a:r>
          </a:p>
        </p:txBody>
      </p:sp>
      <p:sp>
        <p:nvSpPr>
          <p:cNvPr id="6168" name="Text Box 25"/>
          <p:cNvSpPr txBox="1">
            <a:spLocks noChangeArrowheads="1"/>
          </p:cNvSpPr>
          <p:nvPr/>
        </p:nvSpPr>
        <p:spPr bwMode="auto">
          <a:xfrm>
            <a:off x="1143000" y="5643563"/>
            <a:ext cx="1598613" cy="1257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爱因斯坦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相对论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)</a:t>
            </a:r>
          </a:p>
          <a:p>
            <a:pPr algn="ctr" eaLnBrk="0" hangingPunct="0">
              <a:lnSpc>
                <a:spcPct val="130000"/>
              </a:lnSpc>
              <a:buClr>
                <a:schemeClr val="accent2"/>
              </a:buClr>
              <a:buSzPct val="120000"/>
              <a:defRPr/>
            </a:pP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Albert Einstein</a:t>
            </a:r>
            <a:b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Physics</a:t>
            </a:r>
          </a:p>
        </p:txBody>
      </p:sp>
      <p:sp>
        <p:nvSpPr>
          <p:cNvPr id="6169" name="Text Box 26"/>
          <p:cNvSpPr txBox="1">
            <a:spLocks noChangeArrowheads="1"/>
          </p:cNvSpPr>
          <p:nvPr/>
        </p:nvSpPr>
        <p:spPr bwMode="auto">
          <a:xfrm>
            <a:off x="2643188" y="3000375"/>
            <a:ext cx="1600200" cy="977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玻尔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量子力学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)</a:t>
            </a:r>
          </a:p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 </a:t>
            </a: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Niels H. de Bohr</a:t>
            </a:r>
            <a:b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Physics</a:t>
            </a:r>
          </a:p>
        </p:txBody>
      </p:sp>
      <p:pic>
        <p:nvPicPr>
          <p:cNvPr id="27" name="Picture 8" descr="Charles K. Ka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16688" y="3789363"/>
            <a:ext cx="1287462" cy="1804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2290" name="Text Box 18"/>
          <p:cNvSpPr txBox="1">
            <a:spLocks noChangeArrowheads="1"/>
          </p:cNvSpPr>
          <p:nvPr/>
        </p:nvSpPr>
        <p:spPr bwMode="auto">
          <a:xfrm>
            <a:off x="7092950" y="5157788"/>
            <a:ext cx="762000" cy="454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2009</a:t>
            </a:r>
          </a:p>
        </p:txBody>
      </p:sp>
      <p:sp>
        <p:nvSpPr>
          <p:cNvPr id="6170" name="Text Box 27"/>
          <p:cNvSpPr txBox="1">
            <a:spLocks noChangeArrowheads="1"/>
          </p:cNvSpPr>
          <p:nvPr/>
        </p:nvSpPr>
        <p:spPr bwMode="auto">
          <a:xfrm>
            <a:off x="7467600" y="2997200"/>
            <a:ext cx="1676400" cy="6556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朱尔</a:t>
            </a:r>
            <a:r>
              <a:rPr lang="en-US" altLang="zh-CN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·A·</a:t>
            </a:r>
            <a:r>
              <a:rPr lang="zh-CN" altLang="en-US" sz="1400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奥夫曼</a:t>
            </a:r>
            <a:r>
              <a:rPr lang="en-US" altLang="zh-CN" sz="1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Jules A. Hoffmann</a:t>
            </a:r>
          </a:p>
        </p:txBody>
      </p:sp>
      <p:pic>
        <p:nvPicPr>
          <p:cNvPr id="12312" name="Picture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050" y="3716338"/>
            <a:ext cx="12509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91" name="Text Box 19"/>
          <p:cNvSpPr txBox="1">
            <a:spLocks noChangeArrowheads="1"/>
          </p:cNvSpPr>
          <p:nvPr/>
        </p:nvSpPr>
        <p:spPr bwMode="auto">
          <a:xfrm>
            <a:off x="8382000" y="4941888"/>
            <a:ext cx="762000" cy="454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eaLnBrk="0" hangingPunct="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120000"/>
              <a:defRPr/>
            </a:pPr>
            <a:r>
              <a:rPr lang="en-US" altLang="zh-CN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charset="-122"/>
              </a:rPr>
              <a:t>2012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3442162"/>
      </p:ext>
    </p:extLst>
  </p:cSld>
  <p:clrMapOvr>
    <a:masterClrMapping/>
  </p:clrMapOvr>
  <p:transition spd="slow" advTm="154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420938"/>
            <a:ext cx="7993062" cy="3114675"/>
          </a:xfrm>
        </p:spPr>
        <p:txBody>
          <a:bodyPr/>
          <a:lstStyle/>
          <a:p>
            <a:pPr algn="ctr" eaLnBrk="1" hangingPunct="1">
              <a:lnSpc>
                <a:spcPct val="155000"/>
              </a:lnSpc>
              <a:defRPr/>
            </a:pPr>
            <a:r>
              <a:rPr lang="zh-CN" altLang="de-DE" sz="4400" dirty="0" smtClean="0"/>
              <a:t/>
            </a:r>
            <a:br>
              <a:rPr lang="zh-CN" altLang="de-DE" sz="4400" dirty="0" smtClean="0"/>
            </a:br>
            <a: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zh-CN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916238" y="4705350"/>
            <a:ext cx="5689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r>
              <a:rPr lang="en-US" altLang="zh-CN" sz="1800" b="1"/>
              <a:t>                                                     </a:t>
            </a:r>
          </a:p>
          <a:p>
            <a:pPr algn="ctr">
              <a:spcBef>
                <a:spcPct val="50000"/>
              </a:spcBef>
            </a:pPr>
            <a:endParaRPr lang="en-US" altLang="zh-CN" sz="1800" b="1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22300" y="4562475"/>
            <a:ext cx="8281988" cy="89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90500" indent="-1905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120000"/>
            </a:pPr>
            <a:r>
              <a:rPr lang="zh-CN" altLang="en-US" sz="4400" b="1" dirty="0"/>
              <a:t>   </a:t>
            </a:r>
            <a:r>
              <a:rPr lang="en-US" altLang="zh-CN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Springer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电子图书简介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3757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 smtClean="0">
                <a:ea typeface="宋体" pitchFamily="2" charset="-122"/>
              </a:rPr>
              <a:t>什么是</a:t>
            </a: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</a:t>
            </a:r>
            <a:endParaRPr lang="en-US" sz="2800" b="1" kern="0" dirty="0" smtClean="0">
              <a:ea typeface="宋体" pitchFamily="2" charset="-122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323850" y="1011689"/>
            <a:ext cx="8040688" cy="485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ヒラギノ角ゴ Pro W3" pitchFamily="-65" charset="-128"/>
                <a:cs typeface="Calibri"/>
              </a:defRPr>
            </a:lvl1pPr>
            <a:lvl2pPr marL="371475" indent="-179388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ヒラギノ角ゴ Pro W3" charset="-128"/>
                <a:cs typeface="Calibri"/>
              </a:defRPr>
            </a:lvl2pPr>
            <a:lvl3pPr marL="563563" indent="-19050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defRPr>
            </a:lvl3pPr>
            <a:lvl4pPr marL="760413" indent="-195263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4pPr>
            <a:lvl5pPr marL="9413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5pPr>
            <a:lvl6pPr marL="13985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6pPr>
            <a:lvl7pPr marL="18557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7pPr>
            <a:lvl8pPr marL="23129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8pPr>
            <a:lvl9pPr marL="27701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9pPr>
          </a:lstStyle>
          <a:p>
            <a:pPr>
              <a:spcBef>
                <a:spcPct val="15000"/>
              </a:spcBef>
            </a:pPr>
            <a:r>
              <a:rPr lang="zh-CN" altLang="en-US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电子图书的定义</a:t>
            </a:r>
            <a:endParaRPr lang="en-US" altLang="en-US" sz="2400" kern="0" dirty="0" smtClean="0">
              <a:solidFill>
                <a:schemeClr val="folHlink"/>
              </a:solidFill>
              <a:latin typeface="Calibri" panose="020F0502020204030204" pitchFamily="34" charset="0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有时简单定义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为印本书的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电子版</a:t>
            </a:r>
            <a:r>
              <a:rPr lang="en-US" altLang="zh-CN" sz="2000" b="1" spc="10" baseline="3000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1</a:t>
            </a:r>
          </a:p>
          <a:p>
            <a:pPr lvl="1">
              <a:spcBef>
                <a:spcPct val="15000"/>
              </a:spcBef>
            </a:pP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是一种有着普通书一样长度的数字出版物，由文字或</a:t>
            </a:r>
            <a:r>
              <a:rPr lang="en-US" altLang="zh-CN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(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和</a:t>
            </a:r>
            <a:r>
              <a:rPr lang="en-US" altLang="zh-CN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)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图片组成，且通过电脑或其他电子设备来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读取</a:t>
            </a:r>
            <a:r>
              <a:rPr lang="en-US" altLang="zh-CN" sz="2000" b="1" spc="10" baseline="3000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2</a:t>
            </a:r>
            <a:endParaRPr lang="en-US" altLang="en-US" sz="2200" kern="0" baseline="30000" dirty="0">
              <a:latin typeface="Calibri" panose="020F0502020204030204" pitchFamily="34" charset="0"/>
            </a:endParaRPr>
          </a:p>
          <a:p>
            <a:pPr lvl="1">
              <a:spcBef>
                <a:spcPct val="15000"/>
              </a:spcBef>
            </a:pPr>
            <a:endParaRPr lang="en-US" altLang="zh-CN" sz="2000" b="1" spc="10" baseline="3000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zh-CN" sz="2000" b="1" spc="10" baseline="3000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marL="285750" lvl="1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en-US" altLang="zh-CN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Springer</a:t>
            </a:r>
            <a:r>
              <a:rPr lang="zh-CN" altLang="en-US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电子图书</a:t>
            </a:r>
            <a:endParaRPr lang="en-US" altLang="zh-CN" sz="24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印本书的电子化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每年发行新的电子图书</a:t>
            </a:r>
            <a:endParaRPr lang="en-US" altLang="zh-CN" sz="20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marL="285750" lvl="1" indent="-285750">
              <a:spcBef>
                <a:spcPct val="15000"/>
              </a:spcBef>
              <a:buFont typeface="Arial" pitchFamily="34" charset="0"/>
              <a:buChar char="•"/>
            </a:pPr>
            <a:endParaRPr lang="en-US" altLang="en-US" sz="24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44198" y="6135624"/>
            <a:ext cx="242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61888" y="6318504"/>
            <a:ext cx="4190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 smtClean="0">
                <a:latin typeface="Calibri" panose="020F0502020204030204" pitchFamily="34" charset="0"/>
              </a:rPr>
              <a:t>1.Oxford Dictionaries</a:t>
            </a:r>
          </a:p>
          <a:p>
            <a:pPr algn="l">
              <a:spcBef>
                <a:spcPts val="0"/>
              </a:spcBef>
            </a:pPr>
            <a:r>
              <a:rPr lang="en-US" i="1" dirty="0" smtClean="0">
                <a:latin typeface="Calibri" panose="020F0502020204030204" pitchFamily="34" charset="0"/>
              </a:rPr>
              <a:t>2.The </a:t>
            </a:r>
            <a:r>
              <a:rPr lang="en-US" dirty="0">
                <a:latin typeface="Calibri" panose="020F0502020204030204" pitchFamily="34" charset="0"/>
              </a:rPr>
              <a:t>Oxford Companion to the Book</a:t>
            </a:r>
          </a:p>
          <a:p>
            <a:pPr algn="l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80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 smtClean="0">
                <a:ea typeface="宋体" pitchFamily="2" charset="-122"/>
              </a:rPr>
              <a:t>事实数据</a:t>
            </a:r>
            <a:endParaRPr lang="en-US" sz="2800" b="1" kern="0" dirty="0" smtClean="0">
              <a:ea typeface="宋体" pitchFamily="2" charset="-122"/>
            </a:endParaRPr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323850" y="1011689"/>
            <a:ext cx="8040688" cy="434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ヒラギノ角ゴ Pro W3" pitchFamily="-65" charset="-128"/>
                <a:cs typeface="Calibri"/>
              </a:defRPr>
            </a:lvl1pPr>
            <a:lvl2pPr marL="371475" indent="-179388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ヒラギノ角ゴ Pro W3" charset="-128"/>
                <a:cs typeface="Calibri"/>
              </a:defRPr>
            </a:lvl2pPr>
            <a:lvl3pPr marL="563563" indent="-19050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defRPr>
            </a:lvl3pPr>
            <a:lvl4pPr marL="760413" indent="-195263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4pPr>
            <a:lvl5pPr marL="9413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5pPr>
            <a:lvl6pPr marL="13985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6pPr>
            <a:lvl7pPr marL="18557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7pPr>
            <a:lvl8pPr marL="23129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8pPr>
            <a:lvl9pPr marL="27701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9pPr>
          </a:lstStyle>
          <a:p>
            <a:pPr>
              <a:spcBef>
                <a:spcPct val="15000"/>
              </a:spcBef>
            </a:pPr>
            <a:r>
              <a:rPr lang="en-US" altLang="zh-CN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Springer</a:t>
            </a:r>
            <a:r>
              <a:rPr lang="zh-CN" altLang="en-US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是世界上最大的</a:t>
            </a:r>
            <a:r>
              <a:rPr lang="en-US" altLang="zh-CN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STM</a:t>
            </a:r>
            <a:r>
              <a:rPr lang="zh-CN" altLang="en-US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图书出版商</a:t>
            </a:r>
            <a:endParaRPr lang="en-US" altLang="en-US" sz="2400" kern="0" dirty="0" smtClean="0">
              <a:solidFill>
                <a:schemeClr val="folHlink"/>
              </a:solidFill>
              <a:latin typeface="Calibri" panose="020F0502020204030204" pitchFamily="34" charset="0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电子图书总量超过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18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万种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目前每年新增超过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8000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种图书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语言：英语和德语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(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主要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)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；法语、荷兰语和意大利语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(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少量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)</a:t>
            </a: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marL="285750" lvl="1" indent="-285750">
              <a:spcBef>
                <a:spcPct val="15000"/>
              </a:spcBef>
              <a:buFont typeface="Arial" pitchFamily="34" charset="0"/>
              <a:buChar char="•"/>
            </a:pPr>
            <a:r>
              <a:rPr lang="en-US" altLang="zh-CN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Springer</a:t>
            </a:r>
            <a:r>
              <a:rPr lang="zh-CN" altLang="en-US" sz="24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电子图书</a:t>
            </a:r>
            <a:endParaRPr lang="en-US" altLang="zh-CN" sz="24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en-US" altLang="zh-CN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Springer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回溯电子图书（≤</a:t>
            </a:r>
            <a:r>
              <a:rPr lang="en-US" altLang="zh-CN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2004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）：约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11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万</a:t>
            </a:r>
            <a:r>
              <a:rPr lang="zh-CN" altLang="en-US" sz="2000" b="1" spc="10" dirty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种</a:t>
            </a:r>
            <a:endParaRPr lang="en-US" altLang="zh-CN" sz="20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Springer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现书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(≥2005): 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约</a:t>
            </a:r>
            <a:r>
              <a:rPr lang="en-US" altLang="zh-CN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6</a:t>
            </a: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万种</a:t>
            </a:r>
            <a:endParaRPr lang="en-US" altLang="zh-CN" sz="20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marL="285750" lvl="1" indent="-285750">
              <a:spcBef>
                <a:spcPct val="15000"/>
              </a:spcBef>
              <a:buFont typeface="Arial" pitchFamily="34" charset="0"/>
              <a:buChar char="•"/>
            </a:pPr>
            <a:endParaRPr lang="en-US" altLang="en-US" sz="2400" b="1" spc="1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endParaRPr lang="en-US" altLang="en-US" sz="2000" b="1" spc="10" baseline="30000" dirty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659866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电子图书内容类型</a:t>
            </a:r>
            <a:endParaRPr lang="en-US" sz="2800" b="1" kern="0" dirty="0" smtClean="0">
              <a:ea typeface="宋体" pitchFamily="2" charset="-122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323850" y="1011689"/>
            <a:ext cx="8040688" cy="501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ヒラギノ角ゴ Pro W3" pitchFamily="-65" charset="-128"/>
                <a:cs typeface="Calibri"/>
              </a:defRPr>
            </a:lvl1pPr>
            <a:lvl2pPr marL="371475" indent="-179388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ヒラギノ角ゴ Pro W3" charset="-128"/>
                <a:cs typeface="Calibri"/>
              </a:defRPr>
            </a:lvl2pPr>
            <a:lvl3pPr marL="563563" indent="-19050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defRPr>
            </a:lvl3pPr>
            <a:lvl4pPr marL="760413" indent="-195263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4pPr>
            <a:lvl5pPr marL="9413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5pPr>
            <a:lvl6pPr marL="13985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6pPr>
            <a:lvl7pPr marL="18557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7pPr>
            <a:lvl8pPr marL="23129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8pPr>
            <a:lvl9pPr marL="27701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9pPr>
          </a:lstStyle>
          <a:p>
            <a:pPr>
              <a:spcBef>
                <a:spcPct val="15000"/>
              </a:spcBef>
            </a:pPr>
            <a:r>
              <a:rPr lang="en-US" altLang="zh-CN" sz="2400" b="1" spc="10" dirty="0" smtClean="0">
                <a:solidFill>
                  <a:schemeClr val="accent4"/>
                </a:solidFill>
                <a:latin typeface="宋体" pitchFamily="2" charset="-122"/>
                <a:ea typeface="宋体" pitchFamily="2" charset="-122"/>
                <a:cs typeface="Cambria"/>
              </a:rPr>
              <a:t>Springer</a:t>
            </a:r>
            <a:r>
              <a:rPr lang="zh-CN" altLang="en-US" sz="2400" b="1" spc="10" dirty="0" smtClean="0">
                <a:solidFill>
                  <a:schemeClr val="accent4"/>
                </a:solidFill>
                <a:latin typeface="宋体" pitchFamily="2" charset="-122"/>
                <a:ea typeface="宋体" pitchFamily="2" charset="-122"/>
                <a:cs typeface="Cambria"/>
              </a:rPr>
              <a:t>电子图书按内容类型包括：</a:t>
            </a:r>
            <a:endParaRPr lang="en-US" altLang="zh-CN" sz="2400" b="1" spc="10" dirty="0" smtClean="0">
              <a:solidFill>
                <a:schemeClr val="accent4"/>
              </a:solidFill>
              <a:latin typeface="宋体" pitchFamily="2" charset="-122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教科书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专著</a:t>
            </a:r>
            <a:endParaRPr lang="en-US" altLang="zh-CN" sz="2000" b="1" spc="10" dirty="0" smtClean="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图集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手册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参考工具书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会议录</a:t>
            </a:r>
            <a:endParaRPr lang="en-US" altLang="zh-CN" sz="2000" b="1" spc="10" dirty="0" smtClean="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专业图书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综述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科普书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摘要</a:t>
            </a:r>
            <a:endParaRPr lang="en-US" altLang="zh-CN" sz="2000" b="1" spc="10" dirty="0" smtClean="0">
              <a:solidFill>
                <a:schemeClr val="accent4"/>
              </a:solidFill>
              <a:latin typeface="Calibri" panose="020F0502020204030204" pitchFamily="34" charset="0"/>
              <a:ea typeface="宋体" pitchFamily="2" charset="-122"/>
              <a:cs typeface="Cambria"/>
            </a:endParaRPr>
          </a:p>
          <a:p>
            <a:pPr lvl="1">
              <a:spcBef>
                <a:spcPct val="15000"/>
              </a:spcBef>
            </a:pPr>
            <a:r>
              <a:rPr lang="zh-CN" altLang="en-US" sz="2000" b="1" spc="10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itchFamily="2" charset="-122"/>
                <a:cs typeface="Cambria"/>
              </a:rPr>
              <a:t>博士论文</a:t>
            </a:r>
            <a:endParaRPr lang="en-US" altLang="en-US" sz="2000" b="1" spc="10" baseline="30000" dirty="0">
              <a:solidFill>
                <a:schemeClr val="accent4"/>
              </a:solidFill>
              <a:latin typeface="宋体" pitchFamily="2" charset="-122"/>
              <a:ea typeface="宋体" pitchFamily="2" charset="-122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47609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Group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203097"/>
              </p:ext>
            </p:extLst>
          </p:nvPr>
        </p:nvGraphicFramePr>
        <p:xfrm>
          <a:off x="571500" y="899981"/>
          <a:ext cx="7815263" cy="4869883"/>
        </p:xfrm>
        <a:graphic>
          <a:graphicData uri="http://schemas.openxmlformats.org/drawingml/2006/table">
            <a:tbl>
              <a:tblPr/>
              <a:tblGrid>
                <a:gridCol w="917575"/>
                <a:gridCol w="1390650"/>
                <a:gridCol w="55070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　编号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主学科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分学科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Times New Roman" pitchFamily="18" charset="0"/>
                        <a:ea typeface="宋体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社科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Times New Roman" pitchFamily="18" charset="0"/>
                        <a:ea typeface="宋体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&amp;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人文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　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Behavioral Science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Business &amp; Economics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Humanities, Social Science, &amp; Law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科技</a:t>
                      </a:r>
                      <a:b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</a:b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＆</a:t>
                      </a:r>
                      <a:b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</a:b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工程　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　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Chemistry &amp; Material Science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" pitchFamily="18" charset="0"/>
                          <a:ea typeface="宋体" charset="-122"/>
                          <a:cs typeface="Times New Roman" pitchFamily="18" charset="0"/>
                        </a:rPr>
                        <a:t>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Computer Science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Earth &amp; Environmental Science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Engineering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Mathematics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Professional Computing and Web Design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Physics &amp; Astronomy 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" pitchFamily="18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Energy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zh-CN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医学</a:t>
                      </a:r>
                      <a:br>
                        <a:rPr kumimoji="0" lang="zh-CN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</a:br>
                      <a:r>
                        <a:rPr kumimoji="0" lang="zh-CN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＆</a:t>
                      </a:r>
                      <a:br>
                        <a:rPr kumimoji="0" lang="zh-CN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</a:br>
                      <a:r>
                        <a:rPr kumimoji="0" lang="zh-CN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生命科学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Biomedical &amp; Life Science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899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en-US" altLang="zh-CN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Medicine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图书学科分类</a:t>
            </a:r>
            <a:endParaRPr lang="en-US" sz="2800" b="1" kern="0" dirty="0" smtClean="0">
              <a:ea typeface="宋体" pitchFamily="2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" y="6029545"/>
            <a:ext cx="7827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zh-CN" altLang="en-US" b="1" dirty="0" smtClean="0">
                <a:latin typeface="Calibri" panose="020F0502020204030204" pitchFamily="34" charset="0"/>
              </a:rPr>
              <a:t>注：</a:t>
            </a:r>
            <a:r>
              <a:rPr lang="en-US" altLang="zh-CN" b="1" dirty="0" smtClean="0">
                <a:latin typeface="Calibri" panose="020F0502020204030204" pitchFamily="34" charset="0"/>
              </a:rPr>
              <a:t>1.</a:t>
            </a:r>
            <a:r>
              <a:rPr lang="zh-CN" altLang="en-US" b="1" dirty="0" smtClean="0">
                <a:latin typeface="Calibri" panose="020F0502020204030204" pitchFamily="34" charset="0"/>
              </a:rPr>
              <a:t>　中国医学科学院目前已订购</a:t>
            </a:r>
            <a:r>
              <a:rPr lang="en-US" altLang="zh-CN" b="1" dirty="0" smtClean="0">
                <a:latin typeface="Calibri" panose="020F0502020204030204" pitchFamily="34" charset="0"/>
              </a:rPr>
              <a:t>Springer 2005-2014</a:t>
            </a:r>
            <a:r>
              <a:rPr lang="zh-CN" altLang="en-US" b="1" dirty="0" smtClean="0">
                <a:latin typeface="Calibri" panose="020F0502020204030204" pitchFamily="34" charset="0"/>
              </a:rPr>
              <a:t>版权年的</a:t>
            </a:r>
            <a:r>
              <a:rPr lang="en-US" altLang="zh-CN" b="1" dirty="0" smtClean="0">
                <a:latin typeface="Calibri" panose="020F0502020204030204" pitchFamily="34" charset="0"/>
              </a:rPr>
              <a:t>MLS</a:t>
            </a:r>
            <a:r>
              <a:rPr lang="zh-CN" altLang="en-US" b="1" dirty="0" smtClean="0">
                <a:latin typeface="Calibri" panose="020F0502020204030204" pitchFamily="34" charset="0"/>
              </a:rPr>
              <a:t>电子图书</a:t>
            </a:r>
            <a:r>
              <a:rPr lang="en-US" altLang="zh-CN" b="1" dirty="0" smtClean="0">
                <a:latin typeface="Calibri" panose="020F0502020204030204" pitchFamily="34" charset="0"/>
              </a:rPr>
              <a:t>(8256</a:t>
            </a:r>
            <a:r>
              <a:rPr lang="zh-CN" altLang="en-US" b="1" dirty="0" smtClean="0">
                <a:latin typeface="Calibri" panose="020F0502020204030204" pitchFamily="34" charset="0"/>
              </a:rPr>
              <a:t>种</a:t>
            </a:r>
            <a:r>
              <a:rPr lang="en-US" altLang="zh-CN" b="1" dirty="0" smtClean="0">
                <a:latin typeface="Calibri" panose="020F050202020403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r>
              <a:rPr lang="zh-CN" altLang="en-US" b="1" dirty="0">
                <a:latin typeface="Calibri" panose="020F0502020204030204" pitchFamily="34" charset="0"/>
              </a:rPr>
              <a:t>　</a:t>
            </a:r>
            <a:r>
              <a:rPr lang="zh-CN" altLang="en-US" b="1" dirty="0" smtClean="0">
                <a:latin typeface="Calibri" panose="020F0502020204030204" pitchFamily="34" charset="0"/>
              </a:rPr>
              <a:t>　 </a:t>
            </a:r>
            <a:r>
              <a:rPr lang="en-US" altLang="zh-CN" b="1" dirty="0" smtClean="0">
                <a:latin typeface="Calibri" panose="020F0502020204030204" pitchFamily="34" charset="0"/>
              </a:rPr>
              <a:t>2.</a:t>
            </a:r>
            <a:r>
              <a:rPr lang="zh-CN" altLang="en-US" b="1" dirty="0" smtClean="0">
                <a:latin typeface="Calibri" panose="020F0502020204030204" pitchFamily="34" charset="0"/>
              </a:rPr>
              <a:t>　</a:t>
            </a:r>
            <a:r>
              <a:rPr lang="en-US" altLang="zh-CN" b="1" dirty="0" smtClean="0">
                <a:latin typeface="Calibri" panose="020F0502020204030204" pitchFamily="34" charset="0"/>
              </a:rPr>
              <a:t>2005-2014</a:t>
            </a:r>
            <a:r>
              <a:rPr lang="zh-CN" altLang="en-US" b="1" dirty="0">
                <a:latin typeface="Calibri" panose="020F0502020204030204" pitchFamily="34" charset="0"/>
              </a:rPr>
              <a:t>版权年的</a:t>
            </a:r>
            <a:r>
              <a:rPr lang="en-US" altLang="zh-CN" b="1" dirty="0">
                <a:latin typeface="Calibri" panose="020F0502020204030204" pitchFamily="34" charset="0"/>
              </a:rPr>
              <a:t>MLS</a:t>
            </a:r>
            <a:r>
              <a:rPr lang="zh-CN" altLang="en-US" b="1" dirty="0" smtClean="0">
                <a:latin typeface="Calibri" panose="020F0502020204030204" pitchFamily="34" charset="0"/>
              </a:rPr>
              <a:t>电子图书是指</a:t>
            </a:r>
            <a:r>
              <a:rPr lang="en-US" altLang="zh-CN" b="1" dirty="0" smtClean="0">
                <a:latin typeface="Calibri" panose="020F0502020204030204" pitchFamily="34" charset="0"/>
              </a:rPr>
              <a:t>Springer 2004</a:t>
            </a:r>
            <a:r>
              <a:rPr lang="zh-CN" altLang="en-US" b="1" dirty="0" smtClean="0">
                <a:latin typeface="Calibri" panose="020F0502020204030204" pitchFamily="34" charset="0"/>
              </a:rPr>
              <a:t>年</a:t>
            </a:r>
            <a:r>
              <a:rPr lang="en-US" altLang="zh-CN" b="1" dirty="0" smtClean="0">
                <a:latin typeface="Calibri" panose="020F0502020204030204" pitchFamily="34" charset="0"/>
              </a:rPr>
              <a:t>10</a:t>
            </a:r>
            <a:r>
              <a:rPr lang="zh-CN" altLang="en-US" b="1" dirty="0" smtClean="0">
                <a:latin typeface="Calibri" panose="020F0502020204030204" pitchFamily="34" charset="0"/>
              </a:rPr>
              <a:t>月</a:t>
            </a:r>
            <a:r>
              <a:rPr lang="zh-CN" altLang="en-US" b="1" dirty="0">
                <a:latin typeface="Calibri" panose="020F0502020204030204" pitchFamily="34" charset="0"/>
              </a:rPr>
              <a:t>１</a:t>
            </a:r>
            <a:r>
              <a:rPr lang="zh-CN" altLang="en-US" b="1" dirty="0" smtClean="0">
                <a:latin typeface="Calibri" panose="020F0502020204030204" pitchFamily="34" charset="0"/>
              </a:rPr>
              <a:t>日至</a:t>
            </a:r>
            <a:r>
              <a:rPr lang="en-US" altLang="zh-CN" b="1" dirty="0" smtClean="0">
                <a:latin typeface="Calibri" panose="020F0502020204030204" pitchFamily="34" charset="0"/>
              </a:rPr>
              <a:t>2014</a:t>
            </a:r>
            <a:r>
              <a:rPr lang="zh-CN" altLang="en-US" b="1" dirty="0" smtClean="0">
                <a:latin typeface="Calibri" panose="020F0502020204030204" pitchFamily="34" charset="0"/>
              </a:rPr>
              <a:t>年</a:t>
            </a:r>
            <a:r>
              <a:rPr lang="en-US" altLang="zh-CN" b="1" dirty="0" smtClean="0">
                <a:latin typeface="Calibri" panose="020F0502020204030204" pitchFamily="34" charset="0"/>
              </a:rPr>
              <a:t>9</a:t>
            </a:r>
            <a:r>
              <a:rPr lang="zh-CN" altLang="en-US" b="1" dirty="0" smtClean="0">
                <a:latin typeface="Calibri" panose="020F0502020204030204" pitchFamily="34" charset="0"/>
              </a:rPr>
              <a:t>月</a:t>
            </a:r>
            <a:r>
              <a:rPr lang="en-US" altLang="zh-CN" b="1" dirty="0" smtClean="0">
                <a:latin typeface="Calibri" panose="020F0502020204030204" pitchFamily="34" charset="0"/>
              </a:rPr>
              <a:t>30</a:t>
            </a:r>
            <a:r>
              <a:rPr lang="zh-CN" altLang="en-US" b="1" dirty="0" smtClean="0">
                <a:latin typeface="Calibri" panose="020F0502020204030204" pitchFamily="34" charset="0"/>
              </a:rPr>
              <a:t>日期间出版的</a:t>
            </a:r>
            <a:r>
              <a:rPr lang="en-US" altLang="zh-CN" b="1" dirty="0" smtClean="0">
                <a:latin typeface="Calibri" panose="020F0502020204030204" pitchFamily="34" charset="0"/>
              </a:rPr>
              <a:t>MLS</a:t>
            </a:r>
            <a:r>
              <a:rPr lang="zh-CN" altLang="en-US" b="1" dirty="0" smtClean="0">
                <a:latin typeface="Calibri" panose="020F0502020204030204" pitchFamily="34" charset="0"/>
              </a:rPr>
              <a:t>电子书。</a:t>
            </a:r>
            <a:endParaRPr lang="en-US" altLang="zh-CN" b="1" dirty="0" smtClean="0">
              <a:latin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zh-CN" altLang="en-US" b="1" dirty="0">
                <a:latin typeface="Calibri" panose="020F0502020204030204" pitchFamily="34" charset="0"/>
              </a:rPr>
              <a:t>　</a:t>
            </a:r>
            <a:r>
              <a:rPr lang="zh-CN" altLang="en-US" b="1" dirty="0" smtClean="0">
                <a:latin typeface="Calibri" panose="020F0502020204030204" pitchFamily="34" charset="0"/>
              </a:rPr>
              <a:t>　　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4442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420938"/>
            <a:ext cx="7993062" cy="3114675"/>
          </a:xfrm>
        </p:spPr>
        <p:txBody>
          <a:bodyPr/>
          <a:lstStyle/>
          <a:p>
            <a:pPr algn="ctr" eaLnBrk="1" hangingPunct="1">
              <a:lnSpc>
                <a:spcPct val="155000"/>
              </a:lnSpc>
              <a:defRPr/>
            </a:pPr>
            <a:r>
              <a:rPr lang="zh-CN" altLang="de-DE" sz="4400" dirty="0" smtClean="0"/>
              <a:t/>
            </a:r>
            <a:br>
              <a:rPr lang="zh-CN" altLang="de-DE" sz="4400" dirty="0" smtClean="0"/>
            </a:br>
            <a: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zh-CN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916238" y="4705350"/>
            <a:ext cx="5689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r>
              <a:rPr lang="en-US" altLang="zh-CN" sz="1800" b="1"/>
              <a:t>                                                     </a:t>
            </a:r>
          </a:p>
          <a:p>
            <a:pPr algn="ctr">
              <a:spcBef>
                <a:spcPct val="50000"/>
              </a:spcBef>
            </a:pPr>
            <a:endParaRPr lang="en-US" altLang="zh-CN" sz="1800" b="1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22300" y="4562475"/>
            <a:ext cx="8281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90500" indent="-1905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120000"/>
            </a:pPr>
            <a:r>
              <a:rPr lang="zh-CN" altLang="en-US" sz="4400" b="1" dirty="0"/>
              <a:t>   </a:t>
            </a:r>
            <a:r>
              <a:rPr lang="en-US" altLang="zh-CN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Springer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电子图书的使用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7747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新平台适应各种移动终端、智能手机</a:t>
            </a:r>
            <a:endParaRPr lang="en-US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7338"/>
            <a:ext cx="7848600" cy="271741"/>
          </a:xfrm>
        </p:spPr>
        <p:txBody>
          <a:bodyPr/>
          <a:lstStyle/>
          <a:p>
            <a:r>
              <a:rPr lang="zh-CN" altLang="en-US" dirty="0" smtClean="0">
                <a:latin typeface="宋体" pitchFamily="2" charset="-122"/>
                <a:ea typeface="宋体" pitchFamily="2" charset="-122"/>
              </a:rPr>
              <a:t>平台访问网址：</a:t>
            </a:r>
            <a:r>
              <a:rPr lang="en-US" altLang="zh-CN" b="1" dirty="0" smtClean="0">
                <a:solidFill>
                  <a:srgbClr val="FF0000"/>
                </a:solidFill>
                <a:latin typeface="Calibri" panose="020F0502020204030204" pitchFamily="34" charset="0"/>
                <a:ea typeface="宋体" pitchFamily="2" charset="-122"/>
              </a:rPr>
              <a:t>link.springer.com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" y="2131384"/>
            <a:ext cx="4983424" cy="2577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2" y="3113716"/>
            <a:ext cx="5058991" cy="3387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24" y="3977640"/>
            <a:ext cx="2580352" cy="2579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104" y="3502152"/>
            <a:ext cx="2275683" cy="3355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16736" y="2880360"/>
            <a:ext cx="2252540" cy="338554"/>
          </a:xfrm>
          <a:prstGeom prst="rect">
            <a:avLst/>
          </a:prstGeom>
          <a:solidFill>
            <a:schemeClr val="bg1"/>
          </a:solidFill>
          <a:ln>
            <a:solidFill>
              <a:srgbClr val="031D45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平板电脑（终端）桌面</a:t>
            </a:r>
            <a:endParaRPr lang="en-US" altLang="en-US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184" y="1892808"/>
            <a:ext cx="1425390" cy="338554"/>
          </a:xfrm>
          <a:prstGeom prst="rect">
            <a:avLst/>
          </a:prstGeom>
          <a:solidFill>
            <a:schemeClr val="bg1"/>
          </a:solidFill>
          <a:ln>
            <a:solidFill>
              <a:srgbClr val="031D45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普通电脑桌面</a:t>
            </a:r>
            <a:endParaRPr lang="en-US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56832" y="3209544"/>
            <a:ext cx="1529586" cy="338554"/>
          </a:xfrm>
          <a:prstGeom prst="rect">
            <a:avLst/>
          </a:prstGeom>
          <a:solidFill>
            <a:schemeClr val="bg1"/>
          </a:solidFill>
          <a:ln>
            <a:solidFill>
              <a:srgbClr val="031D45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手机</a:t>
            </a:r>
            <a:r>
              <a:rPr lang="en-US" altLang="zh-CN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-</a:t>
            </a:r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竖版桌面</a:t>
            </a:r>
            <a:endParaRPr lang="en-US" altLang="en-US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3675662"/>
            <a:ext cx="1529586" cy="338554"/>
          </a:xfrm>
          <a:prstGeom prst="rect">
            <a:avLst/>
          </a:prstGeom>
          <a:solidFill>
            <a:schemeClr val="bg1"/>
          </a:solidFill>
          <a:ln>
            <a:solidFill>
              <a:srgbClr val="031D45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手机</a:t>
            </a:r>
            <a:r>
              <a:rPr lang="en-US" altLang="zh-CN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-</a:t>
            </a:r>
            <a:r>
              <a:rPr lang="zh-CN" altLang="en-US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横版桌面</a:t>
            </a:r>
            <a:endParaRPr lang="en-US" altLang="en-US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14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电子图书平台访问终端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41202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557338"/>
            <a:ext cx="7848600" cy="18621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107521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2" y="968645"/>
            <a:ext cx="8136904" cy="5514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 bwMode="auto">
          <a:xfrm>
            <a:off x="621792" y="1819656"/>
            <a:ext cx="5779008" cy="36576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13002" y="2697480"/>
            <a:ext cx="2376502" cy="37857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041904" y="2697480"/>
            <a:ext cx="5443728" cy="37857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 rot="5400000">
            <a:off x="7223141" y="1363076"/>
            <a:ext cx="476726" cy="1097279"/>
          </a:xfrm>
          <a:prstGeom prst="wedgeRoundRectCallout">
            <a:avLst>
              <a:gd name="adj1" fmla="val 3143"/>
              <a:gd name="adj2" fmla="val 93750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检索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5" y="3648456"/>
            <a:ext cx="430887" cy="14264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/>
              <a:t>学科浏览</a:t>
            </a:r>
            <a:endParaRPr lang="en-US" b="1" dirty="0"/>
          </a:p>
        </p:txBody>
      </p:sp>
      <p:sp>
        <p:nvSpPr>
          <p:cNvPr id="18" name="Rounded Rectangular Callout 17"/>
          <p:cNvSpPr/>
          <p:nvPr/>
        </p:nvSpPr>
        <p:spPr bwMode="auto">
          <a:xfrm rot="5400000">
            <a:off x="6125861" y="5386436"/>
            <a:ext cx="476726" cy="1097279"/>
          </a:xfrm>
          <a:prstGeom prst="wedgeRoundRectCallout">
            <a:avLst>
              <a:gd name="adj1" fmla="val 6140"/>
              <a:gd name="adj2" fmla="val 113281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最新活动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8464" y="3648456"/>
            <a:ext cx="1645920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五类资源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6217920" y="1207008"/>
            <a:ext cx="2395410" cy="29260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7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err="1" smtClean="0">
                <a:ea typeface="宋体" pitchFamily="2" charset="-122"/>
              </a:rPr>
              <a:t>SpringerLink</a:t>
            </a:r>
            <a:r>
              <a:rPr lang="zh-CN" altLang="en-US" sz="2800" b="1" kern="0" dirty="0" smtClean="0">
                <a:ea typeface="宋体" pitchFamily="2" charset="-122"/>
              </a:rPr>
              <a:t>平台界面</a:t>
            </a:r>
            <a:endParaRPr lang="en-US" sz="2800" b="1" kern="0" dirty="0" smtClean="0">
              <a:ea typeface="宋体" pitchFamily="2" charset="-122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 rot="5400000">
            <a:off x="3975114" y="635653"/>
            <a:ext cx="476726" cy="1623820"/>
          </a:xfrm>
          <a:prstGeom prst="wedgeRoundRectCallout">
            <a:avLst>
              <a:gd name="adj1" fmla="val -35818"/>
              <a:gd name="adj2" fmla="val -132813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注册，免费推送</a:t>
            </a:r>
            <a:endParaRPr lang="en-US" b="1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4" grpId="0" animBg="1"/>
      <p:bldP spid="11" grpId="0" animBg="1"/>
      <p:bldP spid="18" grpId="0" animBg="1"/>
      <p:bldP spid="13" grpId="0" animBg="1"/>
      <p:bldP spid="20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</a:t>
            </a:r>
            <a:r>
              <a:rPr lang="zh-CN" altLang="en-US" sz="2800" b="1" kern="0" dirty="0">
                <a:ea typeface="宋体" pitchFamily="2" charset="-122"/>
              </a:rPr>
              <a:t>图</a:t>
            </a:r>
            <a:r>
              <a:rPr lang="zh-CN" altLang="en-US" sz="2800" b="1" kern="0" dirty="0" smtClean="0">
                <a:ea typeface="宋体" pitchFamily="2" charset="-122"/>
              </a:rPr>
              <a:t>书检索：快速检索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9" y="1234440"/>
            <a:ext cx="8161020" cy="131826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ular Callout 5"/>
          <p:cNvSpPr/>
          <p:nvPr/>
        </p:nvSpPr>
        <p:spPr bwMode="auto">
          <a:xfrm rot="5400000">
            <a:off x="3412723" y="827806"/>
            <a:ext cx="476726" cy="1303708"/>
          </a:xfrm>
          <a:prstGeom prst="wedgeRoundRectCallout">
            <a:avLst>
              <a:gd name="adj1" fmla="val 90056"/>
              <a:gd name="adj2" fmla="val 7802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快速检索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 rot="5400000">
            <a:off x="6741139" y="1066169"/>
            <a:ext cx="476726" cy="1303708"/>
          </a:xfrm>
          <a:prstGeom prst="wedgeRoundRectCallout">
            <a:avLst>
              <a:gd name="adj1" fmla="val 90056"/>
              <a:gd name="adj2" fmla="val 7802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高级检索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9" y="2874073"/>
            <a:ext cx="5440680" cy="303466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ular Callout 7"/>
          <p:cNvSpPr/>
          <p:nvPr/>
        </p:nvSpPr>
        <p:spPr bwMode="auto">
          <a:xfrm rot="5400000">
            <a:off x="6604931" y="3212956"/>
            <a:ext cx="749141" cy="2717421"/>
          </a:xfrm>
          <a:prstGeom prst="wedgeRoundRectCallout">
            <a:avLst>
              <a:gd name="adj1" fmla="val -153207"/>
              <a:gd name="adj2" fmla="val 15060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检索时</a:t>
            </a:r>
            <a:r>
              <a:rPr lang="zh-CN" altLang="en-US" b="1" dirty="0">
                <a:latin typeface="Calibri" pitchFamily="34" charset="0"/>
              </a:rPr>
              <a:t>自动建议功能（以</a:t>
            </a:r>
            <a:r>
              <a:rPr lang="en-US" altLang="zh-CN" b="1" dirty="0">
                <a:latin typeface="Calibri" pitchFamily="34" charset="0"/>
              </a:rPr>
              <a:t>Google</a:t>
            </a:r>
            <a:r>
              <a:rPr lang="zh-CN" altLang="en-US" b="1" dirty="0">
                <a:latin typeface="Calibri" pitchFamily="34" charset="0"/>
              </a:rPr>
              <a:t>关键字数据为准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724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电子图书检索：快速检索续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84" y="728472"/>
            <a:ext cx="5431536" cy="6102096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50"/>
          <a:stretch/>
        </p:blipFill>
        <p:spPr bwMode="auto">
          <a:xfrm>
            <a:off x="5313158" y="4729257"/>
            <a:ext cx="3815983" cy="2057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ular Callout 6"/>
          <p:cNvSpPr/>
          <p:nvPr/>
        </p:nvSpPr>
        <p:spPr bwMode="auto">
          <a:xfrm rot="5400000">
            <a:off x="413491" y="589443"/>
            <a:ext cx="476726" cy="1303708"/>
          </a:xfrm>
          <a:prstGeom prst="wedgeRoundRectCallout">
            <a:avLst>
              <a:gd name="adj1" fmla="val 111035"/>
              <a:gd name="adj2" fmla="val -113761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预览选项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718500" y="2258568"/>
            <a:ext cx="1280732" cy="135331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 rot="5400000">
            <a:off x="413491" y="2056293"/>
            <a:ext cx="476726" cy="1303708"/>
          </a:xfrm>
          <a:prstGeom prst="wedgeRoundRectCallout">
            <a:avLst>
              <a:gd name="adj1" fmla="val 27119"/>
              <a:gd name="adj2" fmla="val -7430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内容类型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700784" y="3666744"/>
            <a:ext cx="1298448" cy="85953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 rot="5400000">
            <a:off x="413491" y="3216677"/>
            <a:ext cx="476726" cy="1303708"/>
          </a:xfrm>
          <a:prstGeom prst="wedgeRoundRectCallout">
            <a:avLst>
              <a:gd name="adj1" fmla="val 27119"/>
              <a:gd name="adj2" fmla="val -7430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学科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709642" y="4581144"/>
            <a:ext cx="1298448" cy="85953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 rot="5400000">
            <a:off x="418634" y="4280572"/>
            <a:ext cx="476726" cy="1303708"/>
          </a:xfrm>
          <a:prstGeom prst="wedgeRoundRectCallout">
            <a:avLst>
              <a:gd name="adj1" fmla="val 27119"/>
              <a:gd name="adj2" fmla="val -7430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分支学科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1700784" y="5511355"/>
            <a:ext cx="1298448" cy="85953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6" name="Rounded Rectangular Callout 15"/>
          <p:cNvSpPr/>
          <p:nvPr/>
        </p:nvSpPr>
        <p:spPr bwMode="auto">
          <a:xfrm rot="5400000">
            <a:off x="418634" y="5106103"/>
            <a:ext cx="476726" cy="1303708"/>
          </a:xfrm>
          <a:prstGeom prst="wedgeRoundRectCallout">
            <a:avLst>
              <a:gd name="adj1" fmla="val 27119"/>
              <a:gd name="adj2" fmla="val -7430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语言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2999232" y="1616153"/>
            <a:ext cx="1477518" cy="31323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8" name="Rounded Rectangular Callout 17"/>
          <p:cNvSpPr/>
          <p:nvPr/>
        </p:nvSpPr>
        <p:spPr bwMode="auto">
          <a:xfrm rot="5400000">
            <a:off x="5164672" y="230674"/>
            <a:ext cx="476726" cy="1483463"/>
          </a:xfrm>
          <a:prstGeom prst="wedgeRoundRectCallout">
            <a:avLst>
              <a:gd name="adj1" fmla="val 164981"/>
              <a:gd name="adj2" fmla="val 62681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检索结果数量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 rot="5400000">
            <a:off x="4529410" y="2418194"/>
            <a:ext cx="476726" cy="1876163"/>
          </a:xfrm>
          <a:prstGeom prst="wedgeRoundRectCallout">
            <a:avLst>
              <a:gd name="adj1" fmla="val -239615"/>
              <a:gd name="adj2" fmla="val 6749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排序：相关度，时间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3033094" y="1947575"/>
            <a:ext cx="1063417" cy="31099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033094" y="2099975"/>
            <a:ext cx="2819066" cy="31099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2" name="Rounded Rectangular Callout 21"/>
          <p:cNvSpPr/>
          <p:nvPr/>
        </p:nvSpPr>
        <p:spPr bwMode="auto">
          <a:xfrm rot="5400000">
            <a:off x="6893956" y="2570594"/>
            <a:ext cx="476726" cy="1876163"/>
          </a:xfrm>
          <a:prstGeom prst="wedgeRoundRectCallout">
            <a:avLst>
              <a:gd name="adj1" fmla="val -239615"/>
              <a:gd name="adj2" fmla="val 6749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选择出版物时间</a:t>
            </a:r>
            <a:endParaRPr lang="en-US" altLang="zh-CN" b="1" dirty="0" smtClean="0">
              <a:latin typeface="Calibri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6839712" y="1616153"/>
            <a:ext cx="292607" cy="33142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4" name="Rounded Rectangular Callout 23"/>
          <p:cNvSpPr/>
          <p:nvPr/>
        </p:nvSpPr>
        <p:spPr bwMode="auto">
          <a:xfrm rot="5400000">
            <a:off x="7774435" y="1681164"/>
            <a:ext cx="885349" cy="1922849"/>
          </a:xfrm>
          <a:prstGeom prst="wedgeRoundRectCallout">
            <a:avLst>
              <a:gd name="adj1" fmla="val -93711"/>
              <a:gd name="adj2" fmla="val 5414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检索结果导出</a:t>
            </a:r>
            <a:endParaRPr lang="en-US" altLang="zh-CN" b="1" dirty="0" smtClean="0">
              <a:latin typeface="Calibri" pitchFamily="34" charset="0"/>
            </a:endParaRPr>
          </a:p>
          <a:p>
            <a:r>
              <a:rPr lang="zh-CN" altLang="en-US" b="1" dirty="0" smtClean="0">
                <a:latin typeface="Calibri" pitchFamily="34" charset="0"/>
              </a:rPr>
              <a:t>一次最多导</a:t>
            </a:r>
            <a:r>
              <a:rPr lang="en-US" altLang="zh-CN" b="1" dirty="0" smtClean="0">
                <a:latin typeface="Calibri" pitchFamily="34" charset="0"/>
              </a:rPr>
              <a:t>1000</a:t>
            </a:r>
            <a:r>
              <a:rPr lang="zh-CN" altLang="en-US" b="1" dirty="0" smtClean="0">
                <a:latin typeface="Calibri" pitchFamily="34" charset="0"/>
              </a:rPr>
              <a:t>条</a:t>
            </a:r>
            <a:endParaRPr lang="en-US" altLang="zh-CN" b="1" dirty="0" smtClean="0">
              <a:latin typeface="Calibri" pitchFamily="34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6594597" y="5683089"/>
            <a:ext cx="1477518" cy="31323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000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电子图书检索：高级检索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" y="1197864"/>
            <a:ext cx="6153150" cy="541020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6" name="Rounded Rectangular Callout 5"/>
          <p:cNvSpPr/>
          <p:nvPr/>
        </p:nvSpPr>
        <p:spPr bwMode="auto">
          <a:xfrm rot="5400000">
            <a:off x="413491" y="1562756"/>
            <a:ext cx="476726" cy="1303708"/>
          </a:xfrm>
          <a:prstGeom prst="wedgeRoundRectCallout">
            <a:avLst>
              <a:gd name="adj1" fmla="val 132014"/>
              <a:gd name="adj2" fmla="val -102802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b="1" dirty="0" smtClean="0">
                <a:latin typeface="Calibri" pitchFamily="34" charset="0"/>
              </a:rPr>
              <a:t>AND: </a:t>
            </a:r>
            <a:r>
              <a:rPr lang="zh-CN" altLang="en-US" b="1" dirty="0" smtClean="0">
                <a:latin typeface="Calibri" pitchFamily="34" charset="0"/>
              </a:rPr>
              <a:t>与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 bwMode="auto">
          <a:xfrm rot="5400000">
            <a:off x="6372521" y="2233649"/>
            <a:ext cx="476726" cy="1303708"/>
          </a:xfrm>
          <a:prstGeom prst="wedgeRoundRectCallout">
            <a:avLst>
              <a:gd name="adj1" fmla="val 105041"/>
              <a:gd name="adj2" fmla="val 113093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词组检索</a:t>
            </a:r>
            <a:r>
              <a:rPr lang="en-US" altLang="zh-CN" b="1" dirty="0" smtClean="0">
                <a:latin typeface="Calibri" pitchFamily="34" charset="0"/>
              </a:rPr>
              <a:t>””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 rot="5400000">
            <a:off x="424349" y="3012747"/>
            <a:ext cx="476726" cy="1303708"/>
          </a:xfrm>
          <a:prstGeom prst="wedgeRoundRectCallout">
            <a:avLst>
              <a:gd name="adj1" fmla="val 21125"/>
              <a:gd name="adj2" fmla="val -9951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b="1" dirty="0" smtClean="0">
                <a:latin typeface="Calibri" pitchFamily="34" charset="0"/>
              </a:rPr>
              <a:t>OR</a:t>
            </a:r>
            <a:r>
              <a:rPr lang="zh-CN" altLang="en-US" b="1" dirty="0" smtClean="0">
                <a:latin typeface="Calibri" pitchFamily="34" charset="0"/>
              </a:rPr>
              <a:t>：或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 rot="5400000">
            <a:off x="6362805" y="3193960"/>
            <a:ext cx="476726" cy="1303708"/>
          </a:xfrm>
          <a:prstGeom prst="wedgeRoundRectCallout">
            <a:avLst>
              <a:gd name="adj1" fmla="val 87059"/>
              <a:gd name="adj2" fmla="val 11528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b="1" dirty="0" smtClean="0">
                <a:latin typeface="Calibri" pitchFamily="34" charset="0"/>
              </a:rPr>
              <a:t>NOT: </a:t>
            </a:r>
            <a:r>
              <a:rPr lang="zh-CN" altLang="en-US" b="1" dirty="0">
                <a:latin typeface="Calibri" pitchFamily="34" charset="0"/>
              </a:rPr>
              <a:t>非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 rot="5400000">
            <a:off x="413491" y="3929909"/>
            <a:ext cx="476726" cy="1303708"/>
          </a:xfrm>
          <a:prstGeom prst="wedgeRoundRectCallout">
            <a:avLst>
              <a:gd name="adj1" fmla="val 21125"/>
              <a:gd name="adj2" fmla="val -9951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标题检索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 rot="5400000">
            <a:off x="6263708" y="4434032"/>
            <a:ext cx="476726" cy="1521332"/>
          </a:xfrm>
          <a:prstGeom prst="wedgeRoundRectCallout">
            <a:avLst>
              <a:gd name="adj1" fmla="val -5848"/>
              <a:gd name="adj2" fmla="val 88983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作者</a:t>
            </a:r>
            <a:r>
              <a:rPr lang="en-US" altLang="zh-CN" b="1" dirty="0" smtClean="0">
                <a:latin typeface="Calibri" pitchFamily="34" charset="0"/>
              </a:rPr>
              <a:t>/</a:t>
            </a:r>
            <a:r>
              <a:rPr lang="zh-CN" altLang="en-US" b="1" dirty="0" smtClean="0">
                <a:latin typeface="Calibri" pitchFamily="34" charset="0"/>
              </a:rPr>
              <a:t>编辑检索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1938528" y="5414343"/>
            <a:ext cx="1865376" cy="42867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 rot="5400000">
            <a:off x="512587" y="5047919"/>
            <a:ext cx="476726" cy="1521332"/>
          </a:xfrm>
          <a:prstGeom prst="wedgeRoundRectCallout">
            <a:avLst>
              <a:gd name="adj1" fmla="val -53800"/>
              <a:gd name="adj2" fmla="val -7536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选择出版日期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 bwMode="auto">
          <a:xfrm rot="5400000">
            <a:off x="4950285" y="5438682"/>
            <a:ext cx="476726" cy="1521332"/>
          </a:xfrm>
          <a:prstGeom prst="wedgeRoundRectCallout">
            <a:avLst>
              <a:gd name="adj1" fmla="val -47806"/>
              <a:gd name="adj2" fmla="val 96496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>
                <a:latin typeface="Calibri" pitchFamily="34" charset="0"/>
              </a:rPr>
              <a:t>预</a:t>
            </a:r>
            <a:r>
              <a:rPr lang="zh-CN" altLang="en-US" b="1" dirty="0" smtClean="0">
                <a:latin typeface="Calibri" pitchFamily="34" charset="0"/>
              </a:rPr>
              <a:t>览选项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451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23850" y="1668137"/>
            <a:ext cx="3859530" cy="4764381"/>
          </a:xfrm>
        </p:spPr>
        <p:txBody>
          <a:bodyPr/>
          <a:lstStyle/>
          <a:p>
            <a:r>
              <a:rPr lang="zh-CN" altLang="en-US" sz="18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示例：</a:t>
            </a:r>
            <a:r>
              <a:rPr lang="zh-CN" altLang="en-US" sz="1800" b="1" u="sng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非小细胞癌的预防或治疗，非放射治疗</a:t>
            </a:r>
            <a:endParaRPr lang="en-US" altLang="zh-CN" sz="1800" b="1" u="sng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1800" b="1" dirty="0">
                <a:latin typeface="宋体" pitchFamily="2" charset="-122"/>
                <a:ea typeface="宋体" pitchFamily="2" charset="-122"/>
                <a:cs typeface="Calibri" pitchFamily="34" charset="0"/>
              </a:rPr>
              <a:t>"non-small cell carcinoma" AND (prevention OR therapy) AND NOT (radiotherapy</a:t>
            </a:r>
            <a:r>
              <a:rPr lang="en-US" altLang="zh-CN" sz="18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)</a:t>
            </a:r>
          </a:p>
          <a:p>
            <a:endParaRPr lang="en-US" altLang="zh-CN" sz="1800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zh-CN" altLang="en-US" sz="1800" dirty="0">
                <a:latin typeface="宋体" pitchFamily="2" charset="-122"/>
                <a:ea typeface="宋体" pitchFamily="2" charset="-122"/>
                <a:cs typeface="Calibri" pitchFamily="34" charset="0"/>
              </a:rPr>
              <a:t>多个检索框之间的关系为</a:t>
            </a:r>
            <a:r>
              <a:rPr lang="en-US" altLang="zh-CN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”AND</a:t>
            </a:r>
            <a:r>
              <a:rPr lang="en-US" altLang="zh-CN" sz="1800" dirty="0" smtClean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”</a:t>
            </a:r>
          </a:p>
          <a:p>
            <a:r>
              <a:rPr lang="zh-CN" altLang="en-US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如非指定，词与词之间的默认关系为</a:t>
            </a:r>
            <a:r>
              <a:rPr lang="en-US" altLang="zh-CN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”AND</a:t>
            </a:r>
            <a:r>
              <a:rPr lang="en-US" altLang="zh-CN" sz="1800" dirty="0" smtClean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”</a:t>
            </a:r>
            <a:endParaRPr lang="en-US" altLang="zh-CN" sz="1800" dirty="0">
              <a:latin typeface="Calibri" panose="020F0502020204030204" pitchFamily="34" charset="0"/>
              <a:ea typeface="宋体" pitchFamily="2" charset="-122"/>
              <a:cs typeface="Calibri" pitchFamily="34" charset="0"/>
            </a:endParaRPr>
          </a:p>
          <a:p>
            <a:r>
              <a:rPr lang="zh-CN" altLang="en-US" sz="1800" dirty="0" smtClean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优先级</a:t>
            </a:r>
            <a:r>
              <a:rPr lang="zh-CN" altLang="en-US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：</a:t>
            </a:r>
            <a:r>
              <a:rPr lang="en-US" altLang="zh-CN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NOT&gt;OR&gt;AND</a:t>
            </a:r>
          </a:p>
          <a:p>
            <a:r>
              <a:rPr lang="zh-CN" altLang="en-US" sz="1800" dirty="0">
                <a:latin typeface="Calibri" panose="020F0502020204030204" pitchFamily="34" charset="0"/>
                <a:ea typeface="宋体" pitchFamily="2" charset="-122"/>
                <a:cs typeface="Calibri" pitchFamily="34" charset="0"/>
              </a:rPr>
              <a:t>布尔逻辑运算符不分大小写</a:t>
            </a:r>
            <a:endParaRPr lang="en-US" altLang="zh-CN" sz="1800" dirty="0">
              <a:latin typeface="Calibri" panose="020F0502020204030204" pitchFamily="34" charset="0"/>
              <a:ea typeface="宋体" pitchFamily="2" charset="-122"/>
              <a:cs typeface="Calibri" pitchFamily="34" charset="0"/>
            </a:endParaRPr>
          </a:p>
          <a:p>
            <a:endParaRPr lang="en-US" altLang="zh-CN" sz="18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电子图书检索：高级检索续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92" y="1088136"/>
            <a:ext cx="4491990" cy="54692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632" y="1361475"/>
            <a:ext cx="8286750" cy="51816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427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电子图书浏览</a:t>
            </a:r>
            <a:r>
              <a:rPr lang="en-US" altLang="zh-CN" sz="2800" b="1" kern="0" dirty="0" smtClean="0">
                <a:ea typeface="宋体" pitchFamily="2" charset="-122"/>
              </a:rPr>
              <a:t>:</a:t>
            </a:r>
            <a:r>
              <a:rPr lang="zh-CN" altLang="en-US" sz="2800" b="1" kern="0" dirty="0" smtClean="0">
                <a:ea typeface="宋体" pitchFamily="2" charset="-122"/>
              </a:rPr>
              <a:t>丛书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1783080"/>
            <a:ext cx="7482840" cy="467868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 bwMode="auto">
          <a:xfrm>
            <a:off x="1170432" y="3099816"/>
            <a:ext cx="1353312" cy="42867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316736" y="5628679"/>
            <a:ext cx="3160014" cy="61667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4" name="Flowchart: Process 3"/>
          <p:cNvSpPr/>
          <p:nvPr/>
        </p:nvSpPr>
        <p:spPr bwMode="auto">
          <a:xfrm>
            <a:off x="0" y="4279046"/>
            <a:ext cx="1316736" cy="584775"/>
          </a:xfrm>
          <a:prstGeom prst="flowChartProcess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>
                <a:latin typeface="Arial" charset="0"/>
              </a:rPr>
              <a:t>浏览丛书中包含的书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634746" y="3528489"/>
            <a:ext cx="486156" cy="720055"/>
          </a:xfrm>
          <a:prstGeom prst="straightConnector1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779716" y="4965192"/>
            <a:ext cx="486156" cy="560122"/>
          </a:xfrm>
          <a:prstGeom prst="straightConnector1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ounded Rectangle 13"/>
          <p:cNvSpPr/>
          <p:nvPr/>
        </p:nvSpPr>
        <p:spPr bwMode="auto">
          <a:xfrm>
            <a:off x="5779008" y="3108817"/>
            <a:ext cx="2231136" cy="42867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 rot="5400000">
            <a:off x="4583155" y="3627192"/>
            <a:ext cx="476726" cy="1303708"/>
          </a:xfrm>
          <a:prstGeom prst="wedgeRoundRectCallout">
            <a:avLst>
              <a:gd name="adj1" fmla="val -140714"/>
              <a:gd name="adj2" fmla="val -67733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丛书内检索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738845"/>
            <a:ext cx="3764280" cy="598170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51" y="1187832"/>
            <a:ext cx="5994400" cy="521970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6629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电子图书浏览</a:t>
            </a:r>
            <a:r>
              <a:rPr lang="en-US" altLang="zh-CN" sz="2800" b="1" kern="0" dirty="0" smtClean="0">
                <a:ea typeface="宋体" pitchFamily="2" charset="-122"/>
              </a:rPr>
              <a:t>:</a:t>
            </a:r>
            <a:r>
              <a:rPr lang="zh-CN" altLang="en-US" sz="2800" b="1" kern="0" dirty="0" smtClean="0">
                <a:ea typeface="宋体" pitchFamily="2" charset="-122"/>
              </a:rPr>
              <a:t>书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067" y="642497"/>
            <a:ext cx="3771900" cy="604647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3867912"/>
            <a:ext cx="37814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owchart: Process 5"/>
          <p:cNvSpPr/>
          <p:nvPr/>
        </p:nvSpPr>
        <p:spPr bwMode="auto">
          <a:xfrm>
            <a:off x="987552" y="1014984"/>
            <a:ext cx="1316736" cy="338554"/>
          </a:xfrm>
          <a:prstGeom prst="flowChartProcess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rPr>
              <a:t>下载整本书</a:t>
            </a:r>
            <a:endParaRPr kumimoji="0" lang="en-US" altLang="zh-CN" sz="1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2061210" y="827713"/>
            <a:ext cx="381431" cy="180014"/>
          </a:xfrm>
          <a:prstGeom prst="straightConnector1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2304288" y="1599759"/>
            <a:ext cx="364617" cy="240899"/>
          </a:xfrm>
          <a:prstGeom prst="straightConnector1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ounded Rectangle 11"/>
          <p:cNvSpPr/>
          <p:nvPr/>
        </p:nvSpPr>
        <p:spPr bwMode="auto">
          <a:xfrm>
            <a:off x="2611374" y="874238"/>
            <a:ext cx="2253234" cy="72552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 rot="5400000">
            <a:off x="1044666" y="1255433"/>
            <a:ext cx="476726" cy="1918360"/>
          </a:xfrm>
          <a:prstGeom prst="wedgeRoundRectCallout">
            <a:avLst>
              <a:gd name="adj1" fmla="val -125910"/>
              <a:gd name="adj2" fmla="val -7138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标题，作者等信息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937760" y="612648"/>
            <a:ext cx="1214488" cy="23174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5" name="Rounded Rectangular Callout 14"/>
          <p:cNvSpPr/>
          <p:nvPr/>
        </p:nvSpPr>
        <p:spPr bwMode="auto">
          <a:xfrm rot="5400000">
            <a:off x="7948147" y="430898"/>
            <a:ext cx="476726" cy="1303708"/>
          </a:xfrm>
          <a:prstGeom prst="wedgeRoundRectCallout">
            <a:avLst>
              <a:gd name="adj1" fmla="val -68785"/>
              <a:gd name="adj2" fmla="val 148162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书内检索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5157216" y="1197864"/>
            <a:ext cx="716972" cy="44919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7" name="Rounded Rectangular Callout 16"/>
          <p:cNvSpPr/>
          <p:nvPr/>
        </p:nvSpPr>
        <p:spPr bwMode="auto">
          <a:xfrm rot="5400000">
            <a:off x="7666778" y="1306717"/>
            <a:ext cx="476726" cy="1303708"/>
          </a:xfrm>
          <a:prstGeom prst="wedgeRoundRectCallout">
            <a:avLst>
              <a:gd name="adj1" fmla="val -68785"/>
              <a:gd name="adj2" fmla="val 148162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b="1" dirty="0">
                <a:latin typeface="Calibri" pitchFamily="34" charset="0"/>
              </a:rPr>
              <a:t>L</a:t>
            </a:r>
            <a:r>
              <a:rPr lang="en-US" altLang="zh-CN" b="1" dirty="0" smtClean="0">
                <a:latin typeface="Calibri" pitchFamily="34" charset="0"/>
              </a:rPr>
              <a:t>ook Inside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4952358" y="1765416"/>
            <a:ext cx="1199890" cy="56630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9" name="Rounded Rectangular Callout 18"/>
          <p:cNvSpPr/>
          <p:nvPr/>
        </p:nvSpPr>
        <p:spPr bwMode="auto">
          <a:xfrm rot="5400000">
            <a:off x="7714308" y="2186358"/>
            <a:ext cx="749141" cy="1498970"/>
          </a:xfrm>
          <a:prstGeom prst="wedgeRoundRectCallout">
            <a:avLst>
              <a:gd name="adj1" fmla="val -90036"/>
              <a:gd name="adj2" fmla="val 123859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书的下载，评论，引用统计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21" name="Rounded Rectangular Callout 20"/>
          <p:cNvSpPr/>
          <p:nvPr/>
        </p:nvSpPr>
        <p:spPr bwMode="auto">
          <a:xfrm rot="5400000">
            <a:off x="1050788" y="2886445"/>
            <a:ext cx="749141" cy="1303708"/>
          </a:xfrm>
          <a:prstGeom prst="wedgeRoundRectCallout">
            <a:avLst>
              <a:gd name="adj1" fmla="val -79410"/>
              <a:gd name="adj2" fmla="val -90748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下载</a:t>
            </a:r>
            <a:r>
              <a:rPr lang="en-US" altLang="zh-CN" b="1" dirty="0" smtClean="0">
                <a:latin typeface="Calibri" pitchFamily="34" charset="0"/>
              </a:rPr>
              <a:t>PDF</a:t>
            </a:r>
            <a:r>
              <a:rPr lang="zh-CN" altLang="en-US" b="1" dirty="0" smtClean="0">
                <a:latin typeface="Calibri" pitchFamily="34" charset="0"/>
              </a:rPr>
              <a:t>或在线查看</a:t>
            </a:r>
            <a:endParaRPr lang="en-US" b="1" dirty="0">
              <a:latin typeface="Calibri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2668905" y="2935843"/>
            <a:ext cx="1069086" cy="0"/>
          </a:xfrm>
          <a:prstGeom prst="line">
            <a:avLst/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ounded Rectangular Callout 23"/>
          <p:cNvSpPr/>
          <p:nvPr/>
        </p:nvSpPr>
        <p:spPr bwMode="auto">
          <a:xfrm rot="5400000">
            <a:off x="430316" y="4366108"/>
            <a:ext cx="749141" cy="1543738"/>
          </a:xfrm>
          <a:prstGeom prst="wedgeRoundRectCallout">
            <a:avLst>
              <a:gd name="adj1" fmla="val -79410"/>
              <a:gd name="adj2" fmla="val -118146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电子图书的引文信息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25" name="Rounded Rectangular Callout 24"/>
          <p:cNvSpPr/>
          <p:nvPr/>
        </p:nvSpPr>
        <p:spPr bwMode="auto">
          <a:xfrm rot="5400000">
            <a:off x="4158414" y="5147934"/>
            <a:ext cx="476726" cy="1931596"/>
          </a:xfrm>
          <a:prstGeom prst="wedgeRoundRectCallout">
            <a:avLst>
              <a:gd name="adj1" fmla="val -213185"/>
              <a:gd name="adj2" fmla="val 1453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电子图书分类信息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26" name="Rounded Rectangular Callout 25"/>
          <p:cNvSpPr/>
          <p:nvPr/>
        </p:nvSpPr>
        <p:spPr bwMode="auto">
          <a:xfrm rot="5400000">
            <a:off x="6272439" y="2461571"/>
            <a:ext cx="476726" cy="1931596"/>
          </a:xfrm>
          <a:prstGeom prst="wedgeRoundRectCallout">
            <a:avLst>
              <a:gd name="adj1" fmla="val 107494"/>
              <a:gd name="adj2" fmla="val 67054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>
                <a:latin typeface="Calibri" pitchFamily="34" charset="0"/>
              </a:rPr>
              <a:t>编辑</a:t>
            </a:r>
            <a:r>
              <a:rPr lang="zh-CN" altLang="en-US" b="1" dirty="0" smtClean="0">
                <a:latin typeface="Calibri" pitchFamily="34" charset="0"/>
              </a:rPr>
              <a:t>及所属机构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430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 smtClean="0">
                <a:ea typeface="宋体" pitchFamily="2" charset="-122"/>
              </a:rPr>
              <a:t>电子书浏览</a:t>
            </a:r>
            <a:r>
              <a:rPr lang="en-US" altLang="zh-CN" sz="2800" b="1" kern="0" dirty="0" smtClean="0">
                <a:ea typeface="宋体" pitchFamily="2" charset="-122"/>
              </a:rPr>
              <a:t>:</a:t>
            </a:r>
            <a:r>
              <a:rPr lang="zh-CN" altLang="en-US" sz="2800" b="1" kern="0" dirty="0">
                <a:ea typeface="宋体" pitchFamily="2" charset="-122"/>
              </a:rPr>
              <a:t>章节</a:t>
            </a:r>
            <a:endParaRPr lang="en-US" sz="2800" b="1" kern="0" dirty="0" smtClean="0">
              <a:ea typeface="宋体" pitchFamily="2" charset="-12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528"/>
            <a:ext cx="5554980" cy="522351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 bwMode="auto">
          <a:xfrm>
            <a:off x="3750621" y="4379977"/>
            <a:ext cx="1260292" cy="8412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 rot="5400000">
            <a:off x="2522358" y="2398097"/>
            <a:ext cx="476726" cy="1931596"/>
          </a:xfrm>
          <a:prstGeom prst="wedgeRoundRectCallout">
            <a:avLst>
              <a:gd name="adj1" fmla="val 289615"/>
              <a:gd name="adj2" fmla="val -50577"/>
              <a:gd name="adj3" fmla="val 16667"/>
            </a:avLst>
          </a:prstGeom>
          <a:solidFill>
            <a:srgbClr val="D1DDE9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 smtClean="0">
                <a:latin typeface="Calibri" pitchFamily="34" charset="0"/>
              </a:rPr>
              <a:t>导出引文信息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54" y="1636776"/>
            <a:ext cx="4937760" cy="496316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23" y="3299823"/>
            <a:ext cx="7917180" cy="339852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619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420938"/>
            <a:ext cx="7993062" cy="3114675"/>
          </a:xfrm>
        </p:spPr>
        <p:txBody>
          <a:bodyPr/>
          <a:lstStyle/>
          <a:p>
            <a:pPr algn="ctr" eaLnBrk="1" hangingPunct="1">
              <a:lnSpc>
                <a:spcPct val="155000"/>
              </a:lnSpc>
              <a:defRPr/>
            </a:pPr>
            <a:r>
              <a:rPr lang="zh-CN" altLang="de-DE" sz="4400" dirty="0" smtClean="0"/>
              <a:t/>
            </a:r>
            <a:br>
              <a:rPr lang="zh-CN" altLang="de-DE" sz="4400" dirty="0" smtClean="0"/>
            </a:br>
            <a: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zh-CN" altLang="de-DE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zh-CN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916238" y="4705350"/>
            <a:ext cx="5689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endParaRPr lang="en-US" altLang="zh-CN" sz="1800" b="1"/>
          </a:p>
          <a:p>
            <a:pPr eaLnBrk="1" hangingPunct="1">
              <a:spcBef>
                <a:spcPct val="50000"/>
              </a:spcBef>
            </a:pPr>
            <a:r>
              <a:rPr lang="en-US" altLang="zh-CN" sz="1800" b="1"/>
              <a:t>                                                     </a:t>
            </a:r>
          </a:p>
          <a:p>
            <a:pPr algn="ctr">
              <a:spcBef>
                <a:spcPct val="50000"/>
              </a:spcBef>
            </a:pPr>
            <a:endParaRPr lang="en-US" altLang="zh-CN" sz="1800" b="1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22300" y="4562475"/>
            <a:ext cx="8281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90500" indent="-1905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SzPct val="120000"/>
            </a:pPr>
            <a:r>
              <a:rPr lang="zh-CN" altLang="en-US" sz="4400" b="1" dirty="0"/>
              <a:t>   </a:t>
            </a:r>
            <a:r>
              <a:rPr lang="en-US" altLang="zh-CN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Springer</a:t>
            </a:r>
            <a:r>
              <a:rPr lang="zh-CN" altLang="en-US" sz="3200" b="1" dirty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优秀</a:t>
            </a:r>
            <a:r>
              <a:rPr lang="zh-CN" altLang="en-US" sz="3200" b="1" dirty="0" smtClean="0">
                <a:solidFill>
                  <a:schemeClr val="bg1"/>
                </a:solidFill>
                <a:latin typeface="宋体" pitchFamily="2" charset="-122"/>
                <a:ea typeface="宋体" pitchFamily="2" charset="-122"/>
              </a:rPr>
              <a:t>医学图书推荐</a:t>
            </a:r>
            <a:endParaRPr lang="zh-CN" altLang="en-US" sz="3200" b="1" dirty="0">
              <a:solidFill>
                <a:schemeClr val="bg1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45263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39852" y="251777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>
                <a:ea typeface="宋体" pitchFamily="2" charset="-122"/>
              </a:rPr>
              <a:t>优秀</a:t>
            </a:r>
            <a:r>
              <a:rPr lang="zh-CN" altLang="en-US" sz="2800" b="1" kern="0" dirty="0" smtClean="0">
                <a:ea typeface="宋体" pitchFamily="2" charset="-122"/>
              </a:rPr>
              <a:t>医学图书推荐</a:t>
            </a:r>
            <a:endParaRPr lang="en-US" sz="2800" b="1" kern="0" dirty="0" smtClean="0">
              <a:ea typeface="宋体" pitchFamily="2" charset="-122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228129"/>
              </p:ext>
            </p:extLst>
          </p:nvPr>
        </p:nvGraphicFramePr>
        <p:xfrm>
          <a:off x="1024128" y="1380744"/>
          <a:ext cx="7181089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7920"/>
                <a:gridCol w="963169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Top10-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医科院医学类电子书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  <a:latin typeface="Calibri" panose="020F0502020204030204" pitchFamily="34" charset="0"/>
                        </a:rPr>
                        <a:t>MONITORING TECHNOLOGIES IN ACUTE CARE ENVIRONMENTS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PRACTICAL HANDBOOK OF THORACIC ANESTHESIA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RENAL CELL CARCINOMA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APPLIED PHYSIOLOGY IN INTENSIVE CARE MEDICINE 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PARASITE GENOMICS PROTOCOLS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NEAR MISSES IN PEDIATRIC ANESTHESIA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PRINCIPLES AND PRACTICE OF ANESTHESIA FOR THORACIC SURGERY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ACUTE HEART FAILURE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effectLst/>
                          <a:latin typeface="Calibri" panose="020F0502020204030204" pitchFamily="34" charset="0"/>
                        </a:rPr>
                        <a:t>NONINVASIVE MECHANICAL VENTILATION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IMAGING IN CLINICAL ONCOLOGY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926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39852" y="251777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>
                <a:ea typeface="宋体" pitchFamily="2" charset="-122"/>
              </a:rPr>
              <a:t>优秀</a:t>
            </a:r>
            <a:r>
              <a:rPr lang="zh-CN" altLang="en-US" sz="2800" b="1" kern="0" dirty="0" smtClean="0">
                <a:ea typeface="宋体" pitchFamily="2" charset="-122"/>
              </a:rPr>
              <a:t>医学</a:t>
            </a:r>
            <a:r>
              <a:rPr lang="zh-CN" altLang="en-US" sz="2800" b="1" kern="0" dirty="0">
                <a:ea typeface="宋体" pitchFamily="2" charset="-122"/>
              </a:rPr>
              <a:t>图书</a:t>
            </a:r>
            <a:r>
              <a:rPr lang="zh-CN" altLang="en-US" sz="2800" b="1" kern="0" dirty="0" smtClean="0">
                <a:ea typeface="宋体" pitchFamily="2" charset="-122"/>
              </a:rPr>
              <a:t>推荐续</a:t>
            </a:r>
            <a:endParaRPr lang="en-US" sz="2800" b="1" kern="0" dirty="0">
              <a:ea typeface="宋体" pitchFamily="2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63328"/>
              </p:ext>
            </p:extLst>
          </p:nvPr>
        </p:nvGraphicFramePr>
        <p:xfrm>
          <a:off x="865631" y="1380744"/>
          <a:ext cx="7290817" cy="4115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7104"/>
                <a:gridCol w="743713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top10-Springer</a:t>
                      </a:r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全球医学类电子书</a:t>
                      </a:r>
                      <a:r>
                        <a:rPr lang="en-US" altLang="zh-CN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-2014</a:t>
                      </a:r>
                      <a:endParaRPr lang="en-US" altLang="zh-CN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CY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IMAGING SPINE AFTER TREATMENT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NEUROMUSCULAR DISORDERS IN CLINICAL PRACTICE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407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IMAGING IN CLINICAL ONCOLOGY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SPINE SURGERY BASICS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SKIN CANCER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1988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ATLAS OF LYMPH NODE PATHOLOGY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1980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PRIMER ON THE RHEUMATIC DISEASES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COSMETIC SURGERY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COMPREHENSIVE TREATMENT OF CHRONIC PAIN BY MEDICAL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326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auto">
          <a:xfrm>
            <a:off x="339852" y="251777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kern="0" dirty="0" smtClean="0">
                <a:ea typeface="宋体" pitchFamily="2" charset="-122"/>
              </a:rPr>
              <a:t>Springer</a:t>
            </a:r>
            <a:r>
              <a:rPr lang="zh-CN" altLang="en-US" sz="2800" b="1" kern="0" dirty="0">
                <a:ea typeface="宋体" pitchFamily="2" charset="-122"/>
              </a:rPr>
              <a:t>优秀</a:t>
            </a:r>
            <a:r>
              <a:rPr lang="zh-CN" altLang="en-US" sz="2800" b="1" kern="0" dirty="0" smtClean="0">
                <a:ea typeface="宋体" pitchFamily="2" charset="-122"/>
              </a:rPr>
              <a:t>医学</a:t>
            </a:r>
            <a:r>
              <a:rPr lang="zh-CN" altLang="en-US" sz="2800" b="1" kern="0" dirty="0">
                <a:ea typeface="宋体" pitchFamily="2" charset="-122"/>
              </a:rPr>
              <a:t>图书</a:t>
            </a:r>
            <a:r>
              <a:rPr lang="zh-CN" altLang="en-US" sz="2800" b="1" kern="0" dirty="0" smtClean="0">
                <a:ea typeface="宋体" pitchFamily="2" charset="-122"/>
              </a:rPr>
              <a:t>推荐续</a:t>
            </a:r>
            <a:endParaRPr lang="en-US" sz="2800" b="1" kern="0" dirty="0">
              <a:ea typeface="宋体" pitchFamily="2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92543"/>
              </p:ext>
            </p:extLst>
          </p:nvPr>
        </p:nvGraphicFramePr>
        <p:xfrm>
          <a:off x="1097281" y="1271016"/>
          <a:ext cx="6443472" cy="3882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5583"/>
                <a:gridCol w="627889"/>
              </a:tblGrid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top10-Springer</a:t>
                      </a:r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全球医学类畅销书</a:t>
                      </a:r>
                      <a:endParaRPr lang="zh-CN" alt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CY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DERMATOLOGY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1990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AJCC CANCER STAGING MANUAL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4561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QUICK REFERENCE HANDBOOK FOR SURGICAL PATHOLOGISTS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TARGET VOLUME DELINEATION AND FIELD SETUP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TEACHING MINDFULNESS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423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BETHESDA SYSTEM FOR REPORTING THYROID CYTOPATHOLOGY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APPROACH TO INTERNAL MEDICINE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3600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BIOMEDICAL INFORMATICS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  <a:tr h="4827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THE BETHESDA SYSTEM FOR REPORTING CERVICAL CYTOLOGY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11" marR="9311" marT="931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326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557338"/>
            <a:ext cx="7848600" cy="2215991"/>
          </a:xfrm>
        </p:spPr>
        <p:txBody>
          <a:bodyPr/>
          <a:lstStyle/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公司成立、发展情况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电子图书来源，数量，分类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电子图书的使用：检索，书的浏览</a:t>
            </a:r>
            <a:endParaRPr lang="en-US" altLang="zh-CN" sz="2400" b="1" dirty="0" smtClean="0">
              <a:latin typeface="宋体" pitchFamily="2" charset="-122"/>
              <a:ea typeface="宋体" pitchFamily="2" charset="-122"/>
              <a:cs typeface="Calibri" pitchFamily="34" charset="0"/>
            </a:endParaRPr>
          </a:p>
          <a:p>
            <a:r>
              <a:rPr lang="en-US" altLang="zh-CN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Springer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cs typeface="Calibri" pitchFamily="34" charset="0"/>
              </a:rPr>
              <a:t>优秀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cs typeface="Calibri" pitchFamily="34" charset="0"/>
              </a:rPr>
              <a:t>医学图书的推荐</a:t>
            </a:r>
            <a:endParaRPr lang="en-US" altLang="zh-CN" sz="2400" b="1" dirty="0">
              <a:latin typeface="宋体" pitchFamily="2" charset="-122"/>
              <a:ea typeface="宋体" pitchFamily="2" charset="-122"/>
              <a:cs typeface="Calibri" pitchFamily="34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 bwMode="auto">
          <a:xfrm>
            <a:off x="323850" y="260350"/>
            <a:ext cx="8305800" cy="38735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0" i="0" spc="10">
                <a:solidFill>
                  <a:schemeClr val="accent4"/>
                </a:solidFill>
                <a:latin typeface="Cambria"/>
                <a:ea typeface="ヒラギノ角ゴ Pro W3" pitchFamily="-65" charset="-128"/>
                <a:cs typeface="Cambria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Cambria" charset="0"/>
                <a:ea typeface="ヒラギノ角ゴ Pro W3" pitchFamily="-65" charset="-128"/>
                <a:cs typeface="Cambria" pitchFamily="18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 smtClean="0">
                <a:ea typeface="宋体" pitchFamily="2" charset="-122"/>
              </a:rPr>
              <a:t>总结</a:t>
            </a:r>
            <a:endParaRPr lang="en-US" sz="2800" b="1" kern="0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7390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提问</a:t>
            </a:r>
            <a:r>
              <a:rPr lang="en-US" dirty="0" smtClean="0">
                <a:latin typeface="SimSun" pitchFamily="2" charset="-122"/>
                <a:ea typeface="SimSun" pitchFamily="2" charset="-122"/>
              </a:rPr>
              <a:t>?</a:t>
            </a:r>
            <a:endParaRPr lang="en-US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7338"/>
            <a:ext cx="7848600" cy="271741"/>
          </a:xfrm>
        </p:spPr>
        <p:txBody>
          <a:bodyPr/>
          <a:lstStyle/>
          <a:p>
            <a:r>
              <a:rPr lang="zh-CN" altLang="en-US" dirty="0" smtClean="0">
                <a:latin typeface="SimSun" pitchFamily="2" charset="-122"/>
                <a:ea typeface="SimSun" pitchFamily="2" charset="-122"/>
              </a:rPr>
              <a:t>如您需要更多</a:t>
            </a:r>
            <a:r>
              <a:rPr lang="zh-CN" altLang="en-US" dirty="0" smtClean="0">
                <a:latin typeface="Calibri" panose="020F0502020204030204" pitchFamily="34" charset="0"/>
                <a:ea typeface="SimSun" pitchFamily="2" charset="-122"/>
              </a:rPr>
              <a:t>信息，请访问</a:t>
            </a:r>
            <a:r>
              <a:rPr lang="en-US" dirty="0" smtClean="0">
                <a:latin typeface="Calibri" panose="020F0502020204030204" pitchFamily="34" charset="0"/>
                <a:ea typeface="SimSun" pitchFamily="2" charset="-122"/>
              </a:rPr>
              <a:t> springer.com/librarians</a:t>
            </a:r>
            <a:r>
              <a:rPr lang="zh-CN" altLang="en-US" dirty="0" smtClean="0">
                <a:latin typeface="Calibri" panose="020F0502020204030204" pitchFamily="34" charset="0"/>
                <a:ea typeface="SimSun" pitchFamily="2" charset="-122"/>
              </a:rPr>
              <a:t>或联系我们</a:t>
            </a:r>
            <a:endParaRPr lang="en-US" dirty="0" smtClean="0">
              <a:latin typeface="Calibri" panose="020F0502020204030204" pitchFamily="34" charset="0"/>
              <a:ea typeface="SimSun" pitchFamily="2" charset="-122"/>
            </a:endParaRPr>
          </a:p>
        </p:txBody>
      </p:sp>
      <p:pic>
        <p:nvPicPr>
          <p:cNvPr id="4" name="Picture 3" descr="question mark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88" y="2660904"/>
            <a:ext cx="2487054" cy="248705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474011" y="5774626"/>
            <a:ext cx="3657600" cy="108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ヒラギノ角ゴ Pro W3" pitchFamily="-65" charset="-128"/>
                <a:cs typeface="Calibri"/>
              </a:defRPr>
            </a:lvl1pPr>
            <a:lvl2pPr marL="371475" indent="-179388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ヒラギノ角ゴ Pro W3" charset="-128"/>
                <a:cs typeface="Calibri"/>
              </a:defRPr>
            </a:lvl2pPr>
            <a:lvl3pPr marL="563563" indent="-190500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defRPr>
            </a:lvl3pPr>
            <a:lvl4pPr marL="760413" indent="-195263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30000"/>
              <a:buFont typeface="Lucida Grande" charset="0"/>
              <a:buChar char="–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4pPr>
            <a:lvl5pPr marL="9413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itchFamily="34" charset="0"/>
              <a:buChar char="•"/>
              <a:defRPr sz="1600" b="0" i="0">
                <a:solidFill>
                  <a:schemeClr val="tx2"/>
                </a:solidFill>
                <a:latin typeface="Calibri"/>
                <a:ea typeface="Geneva" charset="-128"/>
                <a:cs typeface="Calibri"/>
              </a:defRPr>
            </a:lvl5pPr>
            <a:lvl6pPr marL="13985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6pPr>
            <a:lvl7pPr marL="18557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7pPr>
            <a:lvl8pPr marL="23129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8pPr>
            <a:lvl9pPr marL="2770188" indent="-174625" algn="l" rtl="0" eaLnBrk="0" fontAlgn="base" hangingPunct="0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Times" charset="0"/>
              <a:buChar char="•"/>
              <a:defRPr sz="1600">
                <a:solidFill>
                  <a:schemeClr val="tx2"/>
                </a:solidFill>
                <a:latin typeface="+mn-lt"/>
                <a:ea typeface="ヒラギノ角ゴ Pro W3" charset="-128"/>
              </a:defRPr>
            </a:lvl9pPr>
          </a:lstStyle>
          <a:p>
            <a:pPr marL="0" indent="0">
              <a:buNone/>
            </a:pPr>
            <a:r>
              <a:rPr lang="zh-CN" altLang="en-US" kern="0" dirty="0" smtClean="0">
                <a:latin typeface="SimSun" pitchFamily="2" charset="-122"/>
                <a:ea typeface="SimSun" pitchFamily="2" charset="-122"/>
              </a:rPr>
              <a:t>王剑</a:t>
            </a:r>
            <a:endParaRPr lang="en-US" altLang="zh-CN" kern="0" dirty="0" smtClean="0">
              <a:latin typeface="Calibri" panose="020F0502020204030204" pitchFamily="34" charset="0"/>
              <a:ea typeface="SimSun" pitchFamily="2" charset="-122"/>
            </a:endParaRPr>
          </a:p>
          <a:p>
            <a:pPr marL="0" indent="0">
              <a:buNone/>
            </a:pPr>
            <a:r>
              <a:rPr lang="en-US" altLang="zh-CN" kern="0" dirty="0" smtClean="0">
                <a:latin typeface="Calibri" panose="020F0502020204030204" pitchFamily="34" charset="0"/>
                <a:ea typeface="SimSun" pitchFamily="2" charset="-122"/>
              </a:rPr>
              <a:t>Tel: 010-82670211</a:t>
            </a:r>
            <a:r>
              <a:rPr lang="zh-CN" altLang="en-US" kern="0" dirty="0" smtClean="0">
                <a:latin typeface="Calibri" panose="020F0502020204030204" pitchFamily="34" charset="0"/>
                <a:ea typeface="SimSun" pitchFamily="2" charset="-122"/>
              </a:rPr>
              <a:t>转</a:t>
            </a:r>
            <a:r>
              <a:rPr lang="en-US" altLang="zh-CN" kern="0" dirty="0" smtClean="0">
                <a:latin typeface="Calibri" panose="020F0502020204030204" pitchFamily="34" charset="0"/>
                <a:ea typeface="SimSun" pitchFamily="2" charset="-122"/>
              </a:rPr>
              <a:t>862</a:t>
            </a:r>
          </a:p>
          <a:p>
            <a:pPr marL="0" indent="0">
              <a:buNone/>
            </a:pPr>
            <a:r>
              <a:rPr lang="en-US" altLang="zh-CN" kern="0" dirty="0" smtClean="0">
                <a:latin typeface="Calibri" panose="020F0502020204030204" pitchFamily="34" charset="0"/>
                <a:ea typeface="SimSun" pitchFamily="2" charset="-122"/>
                <a:hlinkClick r:id="rId3"/>
              </a:rPr>
              <a:t>Email: Charles.Wang@springer.com</a:t>
            </a:r>
            <a:endParaRPr lang="en-US" altLang="zh-CN" kern="0" dirty="0" smtClean="0">
              <a:latin typeface="Calibri" panose="020F0502020204030204" pitchFamily="34" charset="0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SPRINGER_ssbm_E">
  <a:themeElements>
    <a:clrScheme name="Benutzerdefiniert 1">
      <a:dk1>
        <a:srgbClr val="000000"/>
      </a:dk1>
      <a:lt1>
        <a:srgbClr val="FFFFFF"/>
      </a:lt1>
      <a:dk2>
        <a:srgbClr val="00264D"/>
      </a:dk2>
      <a:lt2>
        <a:srgbClr val="E1E1E6"/>
      </a:lt2>
      <a:accent1>
        <a:srgbClr val="FEB07E"/>
      </a:accent1>
      <a:accent2>
        <a:srgbClr val="F76013"/>
      </a:accent2>
      <a:accent3>
        <a:srgbClr val="FFFFFF"/>
      </a:accent3>
      <a:accent4>
        <a:srgbClr val="00264D"/>
      </a:accent4>
      <a:accent5>
        <a:srgbClr val="FED4C0"/>
      </a:accent5>
      <a:accent6>
        <a:srgbClr val="E05610"/>
      </a:accent6>
      <a:hlink>
        <a:srgbClr val="F6822D"/>
      </a:hlink>
      <a:folHlink>
        <a:srgbClr val="A4A4AA"/>
      </a:folHlink>
    </a:clrScheme>
    <a:fontScheme name="SPRINGER_ssbm_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DDE9"/>
        </a:solidFill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DDE9"/>
        </a:solidFill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PRINGER_ssbm_E 1">
        <a:dk1>
          <a:srgbClr val="000000"/>
        </a:dk1>
        <a:lt1>
          <a:srgbClr val="FFFFFF"/>
        </a:lt1>
        <a:dk2>
          <a:srgbClr val="002143"/>
        </a:dk2>
        <a:lt2>
          <a:srgbClr val="CCCCD2"/>
        </a:lt2>
        <a:accent1>
          <a:srgbClr val="FF9A6E"/>
        </a:accent1>
        <a:accent2>
          <a:srgbClr val="F76013"/>
        </a:accent2>
        <a:accent3>
          <a:srgbClr val="FFFFFF"/>
        </a:accent3>
        <a:accent4>
          <a:srgbClr val="000000"/>
        </a:accent4>
        <a:accent5>
          <a:srgbClr val="FFCABA"/>
        </a:accent5>
        <a:accent6>
          <a:srgbClr val="E05610"/>
        </a:accent6>
        <a:hlink>
          <a:srgbClr val="FFCAB0"/>
        </a:hlink>
        <a:folHlink>
          <a:srgbClr val="A5A5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FB64358540F044B062435D8FC8C71E" ma:contentTypeVersion="7" ma:contentTypeDescription="Create a new document." ma:contentTypeScope="" ma:versionID="9d38652571a37a44822d814876387bd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cb3ebd254fe635dbe1257546e75423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AD5E18-A34E-458D-B640-8B90B506AA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51CE6D-3B70-4094-82DF-DAB0A47E6E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A13DB0-149E-4301-8553-382AE955344A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SPRINGER_ssbm_E</Template>
  <TotalTime>6561</TotalTime>
  <Words>1160</Words>
  <Application>Microsoft Office PowerPoint</Application>
  <PresentationFormat>On-screen Show (4:3)</PresentationFormat>
  <Paragraphs>321</Paragraphs>
  <Slides>28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SPRINGER_ssbm_E</vt:lpstr>
      <vt:lpstr> Springer医学类电子图书介绍和使用</vt:lpstr>
      <vt:lpstr>PowerPoint Presentation</vt:lpstr>
      <vt:lpstr>  </vt:lpstr>
      <vt:lpstr>PowerPoint Presentation</vt:lpstr>
      <vt:lpstr>PowerPoint Presentation</vt:lpstr>
      <vt:lpstr>PowerPoint Presentation</vt:lpstr>
      <vt:lpstr>追求卓越-Springer出版社与诺贝尔奖、费尔兹奖获得者</vt:lpstr>
      <vt:lpstr>  </vt:lpstr>
      <vt:lpstr>PowerPoint Presentation</vt:lpstr>
      <vt:lpstr>PowerPoint Presentation</vt:lpstr>
      <vt:lpstr>PowerPoint Presentation</vt:lpstr>
      <vt:lpstr>PowerPoint Presentation</vt:lpstr>
      <vt:lpstr>  </vt:lpstr>
      <vt:lpstr>新平台适应各种移动终端、智能手机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提问?</vt:lpstr>
    </vt:vector>
  </TitlesOfParts>
  <Company>The Cakov Group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Advisory Board Meeting - Mexico  The Diplomat Golf Resort &amp; Spa Miami, Florida May 12 - 16, 2012</dc:title>
  <dc:creator>Ramon</dc:creator>
  <cp:lastModifiedBy>Wang, Charles, Springer Asia</cp:lastModifiedBy>
  <cp:revision>1022</cp:revision>
  <cp:lastPrinted>2005-10-12T14:17:50Z</cp:lastPrinted>
  <dcterms:created xsi:type="dcterms:W3CDTF">2012-05-11T17:53:52Z</dcterms:created>
  <dcterms:modified xsi:type="dcterms:W3CDTF">2015-07-02T01:48:35Z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0x01010055FB64358540F044B062435D8FC8C71E</vt:lpwstr>
  </property>
</Properties>
</file>