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notesMasterIdLst>
    <p:notesMasterId r:id="rId42"/>
  </p:notesMasterIdLst>
  <p:sldIdLst>
    <p:sldId id="294" r:id="rId2"/>
    <p:sldId id="322" r:id="rId3"/>
    <p:sldId id="351" r:id="rId4"/>
    <p:sldId id="320" r:id="rId5"/>
    <p:sldId id="314" r:id="rId6"/>
    <p:sldId id="321" r:id="rId7"/>
    <p:sldId id="315" r:id="rId8"/>
    <p:sldId id="352" r:id="rId9"/>
    <p:sldId id="319" r:id="rId10"/>
    <p:sldId id="353" r:id="rId11"/>
    <p:sldId id="316" r:id="rId12"/>
    <p:sldId id="317" r:id="rId13"/>
    <p:sldId id="318" r:id="rId14"/>
    <p:sldId id="328" r:id="rId15"/>
    <p:sldId id="324" r:id="rId16"/>
    <p:sldId id="323" r:id="rId17"/>
    <p:sldId id="325" r:id="rId18"/>
    <p:sldId id="326" r:id="rId19"/>
    <p:sldId id="327" r:id="rId20"/>
    <p:sldId id="329" r:id="rId21"/>
    <p:sldId id="330" r:id="rId22"/>
    <p:sldId id="331" r:id="rId23"/>
    <p:sldId id="332" r:id="rId24"/>
    <p:sldId id="340" r:id="rId25"/>
    <p:sldId id="341" r:id="rId26"/>
    <p:sldId id="342" r:id="rId27"/>
    <p:sldId id="343" r:id="rId28"/>
    <p:sldId id="344" r:id="rId29"/>
    <p:sldId id="334" r:id="rId30"/>
    <p:sldId id="335" r:id="rId31"/>
    <p:sldId id="337" r:id="rId32"/>
    <p:sldId id="336" r:id="rId33"/>
    <p:sldId id="338" r:id="rId34"/>
    <p:sldId id="339" r:id="rId35"/>
    <p:sldId id="347" r:id="rId36"/>
    <p:sldId id="345" r:id="rId37"/>
    <p:sldId id="346" r:id="rId38"/>
    <p:sldId id="348" r:id="rId39"/>
    <p:sldId id="349" r:id="rId40"/>
    <p:sldId id="350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816" autoAdjust="0"/>
  </p:normalViewPr>
  <p:slideViewPr>
    <p:cSldViewPr>
      <p:cViewPr varScale="1">
        <p:scale>
          <a:sx n="62" d="100"/>
          <a:sy n="62" d="100"/>
        </p:scale>
        <p:origin x="13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78BAE6-F1B9-414A-AE9D-9EC2A19D9E0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04A0BF-6087-438B-97D7-A49E9514FEC7}">
      <dgm:prSet phldrT="[Text]" custT="1"/>
      <dgm:spPr/>
      <dgm:t>
        <a:bodyPr/>
        <a:lstStyle/>
        <a:p>
          <a:r>
            <a:rPr lang="zh-CN" altLang="en-US" sz="1400" dirty="0" smtClean="0"/>
            <a:t>在全球的科研产出中查找相关科研成果</a:t>
          </a:r>
          <a:endParaRPr lang="en-US" sz="1400" dirty="0"/>
        </a:p>
      </dgm:t>
    </dgm:pt>
    <dgm:pt modelId="{42BFB869-726D-436E-8869-331E7BE14E5B}" type="parTrans" cxnId="{773A5815-1A57-41C3-9920-CAF34365887B}">
      <dgm:prSet/>
      <dgm:spPr/>
      <dgm:t>
        <a:bodyPr/>
        <a:lstStyle/>
        <a:p>
          <a:endParaRPr lang="en-US"/>
        </a:p>
      </dgm:t>
    </dgm:pt>
    <dgm:pt modelId="{5C91D5C8-B4BC-438B-8727-48A5F009AF66}" type="sibTrans" cxnId="{773A5815-1A57-41C3-9920-CAF34365887B}">
      <dgm:prSet/>
      <dgm:spPr/>
      <dgm:t>
        <a:bodyPr/>
        <a:lstStyle/>
        <a:p>
          <a:endParaRPr lang="en-US"/>
        </a:p>
      </dgm:t>
    </dgm:pt>
    <dgm:pt modelId="{A7367F62-A568-4AEA-8FB8-79A8A54EEEEC}">
      <dgm:prSet phldrT="[Text]" custT="1"/>
      <dgm:spPr/>
      <dgm:t>
        <a:bodyPr/>
        <a:lstStyle/>
        <a:p>
          <a:r>
            <a:rPr lang="zh-CN" altLang="en-US" sz="1400" dirty="0" smtClean="0"/>
            <a:t>追踪研究成果的影响力与全球研究趋势</a:t>
          </a:r>
          <a:endParaRPr lang="en-US" sz="1400" dirty="0"/>
        </a:p>
      </dgm:t>
    </dgm:pt>
    <dgm:pt modelId="{756D2CDF-9840-4AA7-B435-3B73C39CC876}" type="parTrans" cxnId="{DA68DF74-6429-4061-A179-B4E652180F9F}">
      <dgm:prSet/>
      <dgm:spPr/>
      <dgm:t>
        <a:bodyPr/>
        <a:lstStyle/>
        <a:p>
          <a:endParaRPr lang="en-US"/>
        </a:p>
      </dgm:t>
    </dgm:pt>
    <dgm:pt modelId="{58687401-AFAF-4EE0-B2BD-67268E5E7B28}" type="sibTrans" cxnId="{DA68DF74-6429-4061-A179-B4E652180F9F}">
      <dgm:prSet/>
      <dgm:spPr/>
      <dgm:t>
        <a:bodyPr/>
        <a:lstStyle/>
        <a:p>
          <a:endParaRPr lang="en-US"/>
        </a:p>
      </dgm:t>
    </dgm:pt>
    <dgm:pt modelId="{02616D85-F9ED-4158-A2EF-73F2497EE0FA}">
      <dgm:prSet phldrT="[Text]" custT="1"/>
      <dgm:spPr/>
      <dgm:t>
        <a:bodyPr/>
        <a:lstStyle/>
        <a:p>
          <a:r>
            <a:rPr lang="zh-CN" altLang="en-US" sz="1400" dirty="0" smtClean="0"/>
            <a:t>找到并分析期刊表现</a:t>
          </a:r>
          <a:r>
            <a:rPr lang="en-US" altLang="zh-CN" sz="1400" dirty="0" smtClean="0"/>
            <a:t>/</a:t>
          </a:r>
          <a:r>
            <a:rPr lang="zh-CN" altLang="en-US" sz="1400" dirty="0" smtClean="0"/>
            <a:t>投稿</a:t>
          </a:r>
          <a:endParaRPr lang="en-US" sz="1400" dirty="0"/>
        </a:p>
      </dgm:t>
    </dgm:pt>
    <dgm:pt modelId="{C3B5A198-43F5-40FE-914D-48531BC2CD8F}" type="parTrans" cxnId="{CCDEEF53-5D17-4494-82E9-2AC55120E8F0}">
      <dgm:prSet/>
      <dgm:spPr/>
      <dgm:t>
        <a:bodyPr/>
        <a:lstStyle/>
        <a:p>
          <a:endParaRPr lang="en-US"/>
        </a:p>
      </dgm:t>
    </dgm:pt>
    <dgm:pt modelId="{93ABECA2-8E95-4DE5-B37C-511A9A65C218}" type="sibTrans" cxnId="{CCDEEF53-5D17-4494-82E9-2AC55120E8F0}">
      <dgm:prSet/>
      <dgm:spPr/>
      <dgm:t>
        <a:bodyPr/>
        <a:lstStyle/>
        <a:p>
          <a:endParaRPr lang="en-US"/>
        </a:p>
      </dgm:t>
    </dgm:pt>
    <dgm:pt modelId="{EAA4BB56-EC36-4C8E-B982-2878459CE599}">
      <dgm:prSet phldrT="[Text]" custT="1"/>
      <dgm:spPr/>
      <dgm:t>
        <a:bodyPr/>
        <a:lstStyle/>
        <a:p>
          <a:r>
            <a:rPr lang="zh-CN" altLang="en-US" sz="1400" dirty="0" smtClean="0"/>
            <a:t>帮助科学家管理学术声誉</a:t>
          </a:r>
          <a:r>
            <a:rPr lang="en-US" sz="1400" dirty="0" smtClean="0"/>
            <a:t>– </a:t>
          </a:r>
          <a:r>
            <a:rPr lang="zh-CN" altLang="en-US" sz="1400" dirty="0" smtClean="0"/>
            <a:t>被引频次与</a:t>
          </a:r>
          <a:r>
            <a:rPr lang="en-US" altLang="zh-CN" sz="1400" dirty="0" smtClean="0"/>
            <a:t>H</a:t>
          </a:r>
          <a:r>
            <a:rPr lang="zh-CN" altLang="en-US" sz="1400" dirty="0" smtClean="0"/>
            <a:t>指数</a:t>
          </a:r>
          <a:endParaRPr lang="en-US" sz="1400" dirty="0"/>
        </a:p>
      </dgm:t>
    </dgm:pt>
    <dgm:pt modelId="{2420BAB0-3B84-4BD1-93A5-6FC8EE5774EE}" type="parTrans" cxnId="{C8A073AA-317A-4ABB-8977-2FD52DD5CF4C}">
      <dgm:prSet/>
      <dgm:spPr/>
      <dgm:t>
        <a:bodyPr/>
        <a:lstStyle/>
        <a:p>
          <a:endParaRPr lang="en-US"/>
        </a:p>
      </dgm:t>
    </dgm:pt>
    <dgm:pt modelId="{6BAD8F9F-E49A-4B52-8253-D95937ABADCF}" type="sibTrans" cxnId="{C8A073AA-317A-4ABB-8977-2FD52DD5CF4C}">
      <dgm:prSet/>
      <dgm:spPr/>
      <dgm:t>
        <a:bodyPr/>
        <a:lstStyle/>
        <a:p>
          <a:endParaRPr lang="en-US"/>
        </a:p>
      </dgm:t>
    </dgm:pt>
    <dgm:pt modelId="{2157CE57-782D-4ACD-B7EE-63FFB4522D63}">
      <dgm:prSet phldrT="[Text]" custT="1"/>
      <dgm:spPr/>
      <dgm:t>
        <a:bodyPr/>
        <a:lstStyle/>
        <a:p>
          <a:r>
            <a:rPr lang="zh-CN" altLang="en-US" sz="1400" dirty="0" smtClean="0"/>
            <a:t>决定与谁建立合作关系</a:t>
          </a:r>
          <a:endParaRPr lang="en-US" sz="1400" dirty="0"/>
        </a:p>
      </dgm:t>
    </dgm:pt>
    <dgm:pt modelId="{A4B798A7-89AE-40F6-A48C-C8B5D33A480E}" type="sibTrans" cxnId="{75F4CBF2-30F0-4114-8A5C-00E5960C50F9}">
      <dgm:prSet/>
      <dgm:spPr/>
      <dgm:t>
        <a:bodyPr/>
        <a:lstStyle/>
        <a:p>
          <a:endParaRPr lang="en-US"/>
        </a:p>
      </dgm:t>
    </dgm:pt>
    <dgm:pt modelId="{4E4D04C4-011A-43A7-9CF2-8740FB311692}" type="parTrans" cxnId="{75F4CBF2-30F0-4114-8A5C-00E5960C50F9}">
      <dgm:prSet/>
      <dgm:spPr/>
      <dgm:t>
        <a:bodyPr/>
        <a:lstStyle/>
        <a:p>
          <a:endParaRPr lang="en-US"/>
        </a:p>
      </dgm:t>
    </dgm:pt>
    <dgm:pt modelId="{272B00E6-59BB-4A38-A450-6129D81F703C}">
      <dgm:prSet phldrT="[Text]" custT="1"/>
      <dgm:spPr/>
      <dgm:t>
        <a:bodyPr/>
        <a:lstStyle/>
        <a:p>
          <a:r>
            <a:rPr lang="zh-CN" altLang="en-US" sz="1400" dirty="0" smtClean="0"/>
            <a:t>在不同研究主题中寻找研究思路</a:t>
          </a:r>
          <a:endParaRPr lang="en-US" sz="1400" dirty="0"/>
        </a:p>
      </dgm:t>
    </dgm:pt>
    <dgm:pt modelId="{E8E51BBE-57DD-4AC5-AFC3-8D4341A7A009}" type="sibTrans" cxnId="{E48FAC8D-0AE0-4766-B8AD-E33077F4D3AD}">
      <dgm:prSet/>
      <dgm:spPr/>
      <dgm:t>
        <a:bodyPr/>
        <a:lstStyle/>
        <a:p>
          <a:endParaRPr lang="en-US"/>
        </a:p>
      </dgm:t>
    </dgm:pt>
    <dgm:pt modelId="{EE2EFCBC-1263-4F26-9000-4F2A77FC7ED3}" type="parTrans" cxnId="{E48FAC8D-0AE0-4766-B8AD-E33077F4D3AD}">
      <dgm:prSet/>
      <dgm:spPr/>
      <dgm:t>
        <a:bodyPr/>
        <a:lstStyle/>
        <a:p>
          <a:endParaRPr lang="en-US"/>
        </a:p>
      </dgm:t>
    </dgm:pt>
    <dgm:pt modelId="{EA847812-6B2B-4A3A-842F-BB1A903DB0B9}" type="pres">
      <dgm:prSet presAssocID="{F878BAE6-F1B9-414A-AE9D-9EC2A19D9E0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52E10AF-8A6A-4E40-88D1-8B0874BCAD3C}" type="pres">
      <dgm:prSet presAssocID="{F878BAE6-F1B9-414A-AE9D-9EC2A19D9E00}" presName="Name1" presStyleCnt="0"/>
      <dgm:spPr/>
    </dgm:pt>
    <dgm:pt modelId="{A604B681-D005-40D0-8271-C03019E23CE1}" type="pres">
      <dgm:prSet presAssocID="{F878BAE6-F1B9-414A-AE9D-9EC2A19D9E00}" presName="cycle" presStyleCnt="0"/>
      <dgm:spPr/>
    </dgm:pt>
    <dgm:pt modelId="{6232AE0F-CA8A-423D-852D-557EAD7ECD45}" type="pres">
      <dgm:prSet presAssocID="{F878BAE6-F1B9-414A-AE9D-9EC2A19D9E00}" presName="srcNode" presStyleLbl="node1" presStyleIdx="0" presStyleCnt="6"/>
      <dgm:spPr/>
    </dgm:pt>
    <dgm:pt modelId="{35F54952-EE74-4EF1-9A3A-6AB20FC9B84B}" type="pres">
      <dgm:prSet presAssocID="{F878BAE6-F1B9-414A-AE9D-9EC2A19D9E00}" presName="conn" presStyleLbl="parChTrans1D2" presStyleIdx="0" presStyleCnt="1"/>
      <dgm:spPr/>
      <dgm:t>
        <a:bodyPr/>
        <a:lstStyle/>
        <a:p>
          <a:endParaRPr lang="en-US"/>
        </a:p>
      </dgm:t>
    </dgm:pt>
    <dgm:pt modelId="{B9077FCD-91C4-471B-81AE-B2665AE14939}" type="pres">
      <dgm:prSet presAssocID="{F878BAE6-F1B9-414A-AE9D-9EC2A19D9E00}" presName="extraNode" presStyleLbl="node1" presStyleIdx="0" presStyleCnt="6"/>
      <dgm:spPr/>
    </dgm:pt>
    <dgm:pt modelId="{4689255F-1187-4EC8-823F-8A6E6F0C271D}" type="pres">
      <dgm:prSet presAssocID="{F878BAE6-F1B9-414A-AE9D-9EC2A19D9E00}" presName="dstNode" presStyleLbl="node1" presStyleIdx="0" presStyleCnt="6"/>
      <dgm:spPr/>
    </dgm:pt>
    <dgm:pt modelId="{A95F8042-BB15-43C3-9128-879CD4FC52F4}" type="pres">
      <dgm:prSet presAssocID="{CF04A0BF-6087-438B-97D7-A49E9514FEC7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17F52A-3733-4F65-92E3-3763F97792D8}" type="pres">
      <dgm:prSet presAssocID="{CF04A0BF-6087-438B-97D7-A49E9514FEC7}" presName="accent_1" presStyleCnt="0"/>
      <dgm:spPr/>
    </dgm:pt>
    <dgm:pt modelId="{DFF2DB1D-C89B-4A8C-AE51-9A40609FB0EF}" type="pres">
      <dgm:prSet presAssocID="{CF04A0BF-6087-438B-97D7-A49E9514FEC7}" presName="accentRepeatNode" presStyleLbl="solidFgAcc1" presStyleIdx="0" presStyleCnt="6"/>
      <dgm:spPr/>
    </dgm:pt>
    <dgm:pt modelId="{CF076515-0AC2-4869-A857-7259B6BC1442}" type="pres">
      <dgm:prSet presAssocID="{272B00E6-59BB-4A38-A450-6129D81F703C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544A13-1502-4727-A784-2EDDE69F80E5}" type="pres">
      <dgm:prSet presAssocID="{272B00E6-59BB-4A38-A450-6129D81F703C}" presName="accent_2" presStyleCnt="0"/>
      <dgm:spPr/>
    </dgm:pt>
    <dgm:pt modelId="{406CBE6E-19C2-4BA8-9C29-C75781973BAE}" type="pres">
      <dgm:prSet presAssocID="{272B00E6-59BB-4A38-A450-6129D81F703C}" presName="accentRepeatNode" presStyleLbl="solidFgAcc1" presStyleIdx="1" presStyleCnt="6"/>
      <dgm:spPr/>
    </dgm:pt>
    <dgm:pt modelId="{F8526E07-6E12-4070-B136-B9BF56C012AA}" type="pres">
      <dgm:prSet presAssocID="{2157CE57-782D-4ACD-B7EE-63FFB4522D63}" presName="text_3" presStyleLbl="node1" presStyleIdx="2" presStyleCnt="6" custLinFactNeighborX="562" custLinFactNeighborY="104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3767EC-6719-4286-BDA3-EEC9C95527EF}" type="pres">
      <dgm:prSet presAssocID="{2157CE57-782D-4ACD-B7EE-63FFB4522D63}" presName="accent_3" presStyleCnt="0"/>
      <dgm:spPr/>
    </dgm:pt>
    <dgm:pt modelId="{42B54A40-03BF-4ABC-9D78-9056DD742789}" type="pres">
      <dgm:prSet presAssocID="{2157CE57-782D-4ACD-B7EE-63FFB4522D63}" presName="accentRepeatNode" presStyleLbl="solidFgAcc1" presStyleIdx="2" presStyleCnt="6"/>
      <dgm:spPr/>
    </dgm:pt>
    <dgm:pt modelId="{2C42C782-2635-4A16-911B-6A56896C2E85}" type="pres">
      <dgm:prSet presAssocID="{02616D85-F9ED-4158-A2EF-73F2497EE0FA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DF07E7-4C0C-41D7-AE1D-9C22A64F9AB3}" type="pres">
      <dgm:prSet presAssocID="{02616D85-F9ED-4158-A2EF-73F2497EE0FA}" presName="accent_4" presStyleCnt="0"/>
      <dgm:spPr/>
    </dgm:pt>
    <dgm:pt modelId="{A295559B-1780-4EE8-9DB4-6F66D8F310DA}" type="pres">
      <dgm:prSet presAssocID="{02616D85-F9ED-4158-A2EF-73F2497EE0FA}" presName="accentRepeatNode" presStyleLbl="solidFgAcc1" presStyleIdx="3" presStyleCnt="6"/>
      <dgm:spPr/>
    </dgm:pt>
    <dgm:pt modelId="{1738D9BE-5EB1-48D5-B96F-3083378048A1}" type="pres">
      <dgm:prSet presAssocID="{A7367F62-A568-4AEA-8FB8-79A8A54EEEEC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48EBEE-273A-44A2-BEAD-5413A2F5C026}" type="pres">
      <dgm:prSet presAssocID="{A7367F62-A568-4AEA-8FB8-79A8A54EEEEC}" presName="accent_5" presStyleCnt="0"/>
      <dgm:spPr/>
    </dgm:pt>
    <dgm:pt modelId="{082DA661-B573-41B4-B0AA-D5E77F9A7109}" type="pres">
      <dgm:prSet presAssocID="{A7367F62-A568-4AEA-8FB8-79A8A54EEEEC}" presName="accentRepeatNode" presStyleLbl="solidFgAcc1" presStyleIdx="4" presStyleCnt="6"/>
      <dgm:spPr/>
    </dgm:pt>
    <dgm:pt modelId="{D93F754E-D7F0-470E-A3AC-1C51B8964DD3}" type="pres">
      <dgm:prSet presAssocID="{EAA4BB56-EC36-4C8E-B982-2878459CE599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B6B2B7-ED14-42D2-870F-1932C3C89F0B}" type="pres">
      <dgm:prSet presAssocID="{EAA4BB56-EC36-4C8E-B982-2878459CE599}" presName="accent_6" presStyleCnt="0"/>
      <dgm:spPr/>
    </dgm:pt>
    <dgm:pt modelId="{AE6EECC3-586F-412D-93F2-38E721AB1B07}" type="pres">
      <dgm:prSet presAssocID="{EAA4BB56-EC36-4C8E-B982-2878459CE599}" presName="accentRepeatNode" presStyleLbl="solidFgAcc1" presStyleIdx="5" presStyleCnt="6"/>
      <dgm:spPr/>
    </dgm:pt>
  </dgm:ptLst>
  <dgm:cxnLst>
    <dgm:cxn modelId="{75F4CBF2-30F0-4114-8A5C-00E5960C50F9}" srcId="{F878BAE6-F1B9-414A-AE9D-9EC2A19D9E00}" destId="{2157CE57-782D-4ACD-B7EE-63FFB4522D63}" srcOrd="2" destOrd="0" parTransId="{4E4D04C4-011A-43A7-9CF2-8740FB311692}" sibTransId="{A4B798A7-89AE-40F6-A48C-C8B5D33A480E}"/>
    <dgm:cxn modelId="{E48FAC8D-0AE0-4766-B8AD-E33077F4D3AD}" srcId="{F878BAE6-F1B9-414A-AE9D-9EC2A19D9E00}" destId="{272B00E6-59BB-4A38-A450-6129D81F703C}" srcOrd="1" destOrd="0" parTransId="{EE2EFCBC-1263-4F26-9000-4F2A77FC7ED3}" sibTransId="{E8E51BBE-57DD-4AC5-AFC3-8D4341A7A009}"/>
    <dgm:cxn modelId="{C8A073AA-317A-4ABB-8977-2FD52DD5CF4C}" srcId="{F878BAE6-F1B9-414A-AE9D-9EC2A19D9E00}" destId="{EAA4BB56-EC36-4C8E-B982-2878459CE599}" srcOrd="5" destOrd="0" parTransId="{2420BAB0-3B84-4BD1-93A5-6FC8EE5774EE}" sibTransId="{6BAD8F9F-E49A-4B52-8253-D95937ABADCF}"/>
    <dgm:cxn modelId="{99A786EB-3A31-4E1D-9869-3518A58637D6}" type="presOf" srcId="{A7367F62-A568-4AEA-8FB8-79A8A54EEEEC}" destId="{1738D9BE-5EB1-48D5-B96F-3083378048A1}" srcOrd="0" destOrd="0" presId="urn:microsoft.com/office/officeart/2008/layout/VerticalCurvedList"/>
    <dgm:cxn modelId="{DE921C95-D02E-491E-BB61-E7379F1A7605}" type="presOf" srcId="{CF04A0BF-6087-438B-97D7-A49E9514FEC7}" destId="{A95F8042-BB15-43C3-9128-879CD4FC52F4}" srcOrd="0" destOrd="0" presId="urn:microsoft.com/office/officeart/2008/layout/VerticalCurvedList"/>
    <dgm:cxn modelId="{DA68DF74-6429-4061-A179-B4E652180F9F}" srcId="{F878BAE6-F1B9-414A-AE9D-9EC2A19D9E00}" destId="{A7367F62-A568-4AEA-8FB8-79A8A54EEEEC}" srcOrd="4" destOrd="0" parTransId="{756D2CDF-9840-4AA7-B435-3B73C39CC876}" sibTransId="{58687401-AFAF-4EE0-B2BD-67268E5E7B28}"/>
    <dgm:cxn modelId="{CCDEEF53-5D17-4494-82E9-2AC55120E8F0}" srcId="{F878BAE6-F1B9-414A-AE9D-9EC2A19D9E00}" destId="{02616D85-F9ED-4158-A2EF-73F2497EE0FA}" srcOrd="3" destOrd="0" parTransId="{C3B5A198-43F5-40FE-914D-48531BC2CD8F}" sibTransId="{93ABECA2-8E95-4DE5-B37C-511A9A65C218}"/>
    <dgm:cxn modelId="{50272F57-B447-48B4-94FA-02A9A1D6EE86}" type="presOf" srcId="{EAA4BB56-EC36-4C8E-B982-2878459CE599}" destId="{D93F754E-D7F0-470E-A3AC-1C51B8964DD3}" srcOrd="0" destOrd="0" presId="urn:microsoft.com/office/officeart/2008/layout/VerticalCurvedList"/>
    <dgm:cxn modelId="{56AB4AB4-AE50-4CD9-A7D9-DA699D03F742}" type="presOf" srcId="{5C91D5C8-B4BC-438B-8727-48A5F009AF66}" destId="{35F54952-EE74-4EF1-9A3A-6AB20FC9B84B}" srcOrd="0" destOrd="0" presId="urn:microsoft.com/office/officeart/2008/layout/VerticalCurvedList"/>
    <dgm:cxn modelId="{27BFFC50-D1E2-43D9-92CC-6398548C0AAF}" type="presOf" srcId="{2157CE57-782D-4ACD-B7EE-63FFB4522D63}" destId="{F8526E07-6E12-4070-B136-B9BF56C012AA}" srcOrd="0" destOrd="0" presId="urn:microsoft.com/office/officeart/2008/layout/VerticalCurvedList"/>
    <dgm:cxn modelId="{773A5815-1A57-41C3-9920-CAF34365887B}" srcId="{F878BAE6-F1B9-414A-AE9D-9EC2A19D9E00}" destId="{CF04A0BF-6087-438B-97D7-A49E9514FEC7}" srcOrd="0" destOrd="0" parTransId="{42BFB869-726D-436E-8869-331E7BE14E5B}" sibTransId="{5C91D5C8-B4BC-438B-8727-48A5F009AF66}"/>
    <dgm:cxn modelId="{3A672B27-9B78-43E4-A7AA-5262B11A8649}" type="presOf" srcId="{F878BAE6-F1B9-414A-AE9D-9EC2A19D9E00}" destId="{EA847812-6B2B-4A3A-842F-BB1A903DB0B9}" srcOrd="0" destOrd="0" presId="urn:microsoft.com/office/officeart/2008/layout/VerticalCurvedList"/>
    <dgm:cxn modelId="{5BC33808-3708-4F09-9018-0F4455C3E8EA}" type="presOf" srcId="{272B00E6-59BB-4A38-A450-6129D81F703C}" destId="{CF076515-0AC2-4869-A857-7259B6BC1442}" srcOrd="0" destOrd="0" presId="urn:microsoft.com/office/officeart/2008/layout/VerticalCurvedList"/>
    <dgm:cxn modelId="{03489D5B-F562-41E7-944D-964BCC60F963}" type="presOf" srcId="{02616D85-F9ED-4158-A2EF-73F2497EE0FA}" destId="{2C42C782-2635-4A16-911B-6A56896C2E85}" srcOrd="0" destOrd="0" presId="urn:microsoft.com/office/officeart/2008/layout/VerticalCurvedList"/>
    <dgm:cxn modelId="{47F5C287-DBD8-49D7-BF46-ABA7E8019455}" type="presParOf" srcId="{EA847812-6B2B-4A3A-842F-BB1A903DB0B9}" destId="{B52E10AF-8A6A-4E40-88D1-8B0874BCAD3C}" srcOrd="0" destOrd="0" presId="urn:microsoft.com/office/officeart/2008/layout/VerticalCurvedList"/>
    <dgm:cxn modelId="{934030A0-7840-43FE-AF2E-FEBE240B375C}" type="presParOf" srcId="{B52E10AF-8A6A-4E40-88D1-8B0874BCAD3C}" destId="{A604B681-D005-40D0-8271-C03019E23CE1}" srcOrd="0" destOrd="0" presId="urn:microsoft.com/office/officeart/2008/layout/VerticalCurvedList"/>
    <dgm:cxn modelId="{991F28D7-8A73-4489-99F1-AA9072CECC5A}" type="presParOf" srcId="{A604B681-D005-40D0-8271-C03019E23CE1}" destId="{6232AE0F-CA8A-423D-852D-557EAD7ECD45}" srcOrd="0" destOrd="0" presId="urn:microsoft.com/office/officeart/2008/layout/VerticalCurvedList"/>
    <dgm:cxn modelId="{ECAC1E56-906C-4DC6-BD01-16DE19C15807}" type="presParOf" srcId="{A604B681-D005-40D0-8271-C03019E23CE1}" destId="{35F54952-EE74-4EF1-9A3A-6AB20FC9B84B}" srcOrd="1" destOrd="0" presId="urn:microsoft.com/office/officeart/2008/layout/VerticalCurvedList"/>
    <dgm:cxn modelId="{E1B35359-BAE0-42BE-BCFA-54CE013B8075}" type="presParOf" srcId="{A604B681-D005-40D0-8271-C03019E23CE1}" destId="{B9077FCD-91C4-471B-81AE-B2665AE14939}" srcOrd="2" destOrd="0" presId="urn:microsoft.com/office/officeart/2008/layout/VerticalCurvedList"/>
    <dgm:cxn modelId="{7485D0AB-8C3D-4C3B-AAEB-20FC1761AA2B}" type="presParOf" srcId="{A604B681-D005-40D0-8271-C03019E23CE1}" destId="{4689255F-1187-4EC8-823F-8A6E6F0C271D}" srcOrd="3" destOrd="0" presId="urn:microsoft.com/office/officeart/2008/layout/VerticalCurvedList"/>
    <dgm:cxn modelId="{38C5AB50-A8C1-482D-9998-2DFDA9F99386}" type="presParOf" srcId="{B52E10AF-8A6A-4E40-88D1-8B0874BCAD3C}" destId="{A95F8042-BB15-43C3-9128-879CD4FC52F4}" srcOrd="1" destOrd="0" presId="urn:microsoft.com/office/officeart/2008/layout/VerticalCurvedList"/>
    <dgm:cxn modelId="{B26C341A-EF12-41A4-BAA8-5BA032CA46AA}" type="presParOf" srcId="{B52E10AF-8A6A-4E40-88D1-8B0874BCAD3C}" destId="{0517F52A-3733-4F65-92E3-3763F97792D8}" srcOrd="2" destOrd="0" presId="urn:microsoft.com/office/officeart/2008/layout/VerticalCurvedList"/>
    <dgm:cxn modelId="{97BEF47F-D9F5-4BF7-B9D3-A6097768D66D}" type="presParOf" srcId="{0517F52A-3733-4F65-92E3-3763F97792D8}" destId="{DFF2DB1D-C89B-4A8C-AE51-9A40609FB0EF}" srcOrd="0" destOrd="0" presId="urn:microsoft.com/office/officeart/2008/layout/VerticalCurvedList"/>
    <dgm:cxn modelId="{0B8B47CD-C308-4059-AC22-2AECB3F30FD6}" type="presParOf" srcId="{B52E10AF-8A6A-4E40-88D1-8B0874BCAD3C}" destId="{CF076515-0AC2-4869-A857-7259B6BC1442}" srcOrd="3" destOrd="0" presId="urn:microsoft.com/office/officeart/2008/layout/VerticalCurvedList"/>
    <dgm:cxn modelId="{FF50BF46-82D8-47F6-9F6F-9F636D2820B5}" type="presParOf" srcId="{B52E10AF-8A6A-4E40-88D1-8B0874BCAD3C}" destId="{40544A13-1502-4727-A784-2EDDE69F80E5}" srcOrd="4" destOrd="0" presId="urn:microsoft.com/office/officeart/2008/layout/VerticalCurvedList"/>
    <dgm:cxn modelId="{51FE700F-AA30-4A06-9CA3-D9F5D5B727D7}" type="presParOf" srcId="{40544A13-1502-4727-A784-2EDDE69F80E5}" destId="{406CBE6E-19C2-4BA8-9C29-C75781973BAE}" srcOrd="0" destOrd="0" presId="urn:microsoft.com/office/officeart/2008/layout/VerticalCurvedList"/>
    <dgm:cxn modelId="{CE8D2476-9BFF-4BCA-99C1-47028FD86EC8}" type="presParOf" srcId="{B52E10AF-8A6A-4E40-88D1-8B0874BCAD3C}" destId="{F8526E07-6E12-4070-B136-B9BF56C012AA}" srcOrd="5" destOrd="0" presId="urn:microsoft.com/office/officeart/2008/layout/VerticalCurvedList"/>
    <dgm:cxn modelId="{D35E052B-6242-4A02-AF46-853F8F7A899D}" type="presParOf" srcId="{B52E10AF-8A6A-4E40-88D1-8B0874BCAD3C}" destId="{F03767EC-6719-4286-BDA3-EEC9C95527EF}" srcOrd="6" destOrd="0" presId="urn:microsoft.com/office/officeart/2008/layout/VerticalCurvedList"/>
    <dgm:cxn modelId="{E5A4383A-4A94-4285-8FBA-79B04252AFDE}" type="presParOf" srcId="{F03767EC-6719-4286-BDA3-EEC9C95527EF}" destId="{42B54A40-03BF-4ABC-9D78-9056DD742789}" srcOrd="0" destOrd="0" presId="urn:microsoft.com/office/officeart/2008/layout/VerticalCurvedList"/>
    <dgm:cxn modelId="{86093477-0C60-4AC8-97A1-EE76C82DAD8E}" type="presParOf" srcId="{B52E10AF-8A6A-4E40-88D1-8B0874BCAD3C}" destId="{2C42C782-2635-4A16-911B-6A56896C2E85}" srcOrd="7" destOrd="0" presId="urn:microsoft.com/office/officeart/2008/layout/VerticalCurvedList"/>
    <dgm:cxn modelId="{16A10608-2EF2-4EC2-BA82-0236BC898996}" type="presParOf" srcId="{B52E10AF-8A6A-4E40-88D1-8B0874BCAD3C}" destId="{E1DF07E7-4C0C-41D7-AE1D-9C22A64F9AB3}" srcOrd="8" destOrd="0" presId="urn:microsoft.com/office/officeart/2008/layout/VerticalCurvedList"/>
    <dgm:cxn modelId="{C61B3439-A10A-4D1A-972F-D0B92AB7AE9E}" type="presParOf" srcId="{E1DF07E7-4C0C-41D7-AE1D-9C22A64F9AB3}" destId="{A295559B-1780-4EE8-9DB4-6F66D8F310DA}" srcOrd="0" destOrd="0" presId="urn:microsoft.com/office/officeart/2008/layout/VerticalCurvedList"/>
    <dgm:cxn modelId="{E22A17E9-54DE-4BDF-A9B3-2703DFC51F00}" type="presParOf" srcId="{B52E10AF-8A6A-4E40-88D1-8B0874BCAD3C}" destId="{1738D9BE-5EB1-48D5-B96F-3083378048A1}" srcOrd="9" destOrd="0" presId="urn:microsoft.com/office/officeart/2008/layout/VerticalCurvedList"/>
    <dgm:cxn modelId="{0E9671DB-CCFA-47C7-B289-FC62FFBD4CFE}" type="presParOf" srcId="{B52E10AF-8A6A-4E40-88D1-8B0874BCAD3C}" destId="{F848EBEE-273A-44A2-BEAD-5413A2F5C026}" srcOrd="10" destOrd="0" presId="urn:microsoft.com/office/officeart/2008/layout/VerticalCurvedList"/>
    <dgm:cxn modelId="{D0918F46-04AD-4074-BAC7-928F25FBAC9A}" type="presParOf" srcId="{F848EBEE-273A-44A2-BEAD-5413A2F5C026}" destId="{082DA661-B573-41B4-B0AA-D5E77F9A7109}" srcOrd="0" destOrd="0" presId="urn:microsoft.com/office/officeart/2008/layout/VerticalCurvedList"/>
    <dgm:cxn modelId="{04BA9392-1146-40B8-907A-9B94C0731BD4}" type="presParOf" srcId="{B52E10AF-8A6A-4E40-88D1-8B0874BCAD3C}" destId="{D93F754E-D7F0-470E-A3AC-1C51B8964DD3}" srcOrd="11" destOrd="0" presId="urn:microsoft.com/office/officeart/2008/layout/VerticalCurvedList"/>
    <dgm:cxn modelId="{8A423298-A59E-41CF-ABB6-1ACE773DAD0D}" type="presParOf" srcId="{B52E10AF-8A6A-4E40-88D1-8B0874BCAD3C}" destId="{CDB6B2B7-ED14-42D2-870F-1932C3C89F0B}" srcOrd="12" destOrd="0" presId="urn:microsoft.com/office/officeart/2008/layout/VerticalCurvedList"/>
    <dgm:cxn modelId="{DC15687C-D6B3-47EE-8FAA-87D2697CA456}" type="presParOf" srcId="{CDB6B2B7-ED14-42D2-870F-1932C3C89F0B}" destId="{AE6EECC3-586F-412D-93F2-38E721AB1B0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F54952-EE74-4EF1-9A3A-6AB20FC9B84B}">
      <dsp:nvSpPr>
        <dsp:cNvPr id="0" name=""/>
        <dsp:cNvSpPr/>
      </dsp:nvSpPr>
      <dsp:spPr>
        <a:xfrm>
          <a:off x="-3913390" y="-600886"/>
          <a:ext cx="4663902" cy="4663902"/>
        </a:xfrm>
        <a:prstGeom prst="blockArc">
          <a:avLst>
            <a:gd name="adj1" fmla="val 18900000"/>
            <a:gd name="adj2" fmla="val 2700000"/>
            <a:gd name="adj3" fmla="val 46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5F8042-BB15-43C3-9128-879CD4FC52F4}">
      <dsp:nvSpPr>
        <dsp:cNvPr id="0" name=""/>
        <dsp:cNvSpPr/>
      </dsp:nvSpPr>
      <dsp:spPr>
        <a:xfrm>
          <a:off x="280798" y="182315"/>
          <a:ext cx="5769521" cy="364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31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 smtClean="0"/>
            <a:t>在全球的科研产出中查找相关科研成果</a:t>
          </a:r>
          <a:endParaRPr lang="en-US" sz="1400" kern="1200" dirty="0"/>
        </a:p>
      </dsp:txBody>
      <dsp:txXfrm>
        <a:off x="280798" y="182315"/>
        <a:ext cx="5769521" cy="364493"/>
      </dsp:txXfrm>
    </dsp:sp>
    <dsp:sp modelId="{DFF2DB1D-C89B-4A8C-AE51-9A40609FB0EF}">
      <dsp:nvSpPr>
        <dsp:cNvPr id="0" name=""/>
        <dsp:cNvSpPr/>
      </dsp:nvSpPr>
      <dsp:spPr>
        <a:xfrm>
          <a:off x="52990" y="136754"/>
          <a:ext cx="455616" cy="45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076515-0AC2-4869-A857-7259B6BC1442}">
      <dsp:nvSpPr>
        <dsp:cNvPr id="0" name=""/>
        <dsp:cNvSpPr/>
      </dsp:nvSpPr>
      <dsp:spPr>
        <a:xfrm>
          <a:off x="580618" y="728986"/>
          <a:ext cx="5469700" cy="364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31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 smtClean="0"/>
            <a:t>在不同研究主题中寻找研究思路</a:t>
          </a:r>
          <a:endParaRPr lang="en-US" sz="1400" kern="1200" dirty="0"/>
        </a:p>
      </dsp:txBody>
      <dsp:txXfrm>
        <a:off x="580618" y="728986"/>
        <a:ext cx="5469700" cy="364493"/>
      </dsp:txXfrm>
    </dsp:sp>
    <dsp:sp modelId="{406CBE6E-19C2-4BA8-9C29-C75781973BAE}">
      <dsp:nvSpPr>
        <dsp:cNvPr id="0" name=""/>
        <dsp:cNvSpPr/>
      </dsp:nvSpPr>
      <dsp:spPr>
        <a:xfrm>
          <a:off x="352810" y="683424"/>
          <a:ext cx="455616" cy="45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526E07-6E12-4070-B136-B9BF56C012AA}">
      <dsp:nvSpPr>
        <dsp:cNvPr id="0" name=""/>
        <dsp:cNvSpPr/>
      </dsp:nvSpPr>
      <dsp:spPr>
        <a:xfrm>
          <a:off x="747688" y="1313683"/>
          <a:ext cx="5332600" cy="364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31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 smtClean="0"/>
            <a:t>决定与谁建立合作关系</a:t>
          </a:r>
          <a:endParaRPr lang="en-US" sz="1400" kern="1200" dirty="0"/>
        </a:p>
      </dsp:txBody>
      <dsp:txXfrm>
        <a:off x="747688" y="1313683"/>
        <a:ext cx="5332600" cy="364493"/>
      </dsp:txXfrm>
    </dsp:sp>
    <dsp:sp modelId="{42B54A40-03BF-4ABC-9D78-9056DD742789}">
      <dsp:nvSpPr>
        <dsp:cNvPr id="0" name=""/>
        <dsp:cNvSpPr/>
      </dsp:nvSpPr>
      <dsp:spPr>
        <a:xfrm>
          <a:off x="489910" y="1230094"/>
          <a:ext cx="455616" cy="45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42C782-2635-4A16-911B-6A56896C2E85}">
      <dsp:nvSpPr>
        <dsp:cNvPr id="0" name=""/>
        <dsp:cNvSpPr/>
      </dsp:nvSpPr>
      <dsp:spPr>
        <a:xfrm>
          <a:off x="717718" y="1821980"/>
          <a:ext cx="5332600" cy="364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31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 smtClean="0"/>
            <a:t>找到并分析期刊表现</a:t>
          </a:r>
          <a:r>
            <a:rPr lang="en-US" altLang="zh-CN" sz="1400" kern="1200" dirty="0" smtClean="0"/>
            <a:t>/</a:t>
          </a:r>
          <a:r>
            <a:rPr lang="zh-CN" altLang="en-US" sz="1400" kern="1200" dirty="0" smtClean="0"/>
            <a:t>投稿</a:t>
          </a:r>
          <a:endParaRPr lang="en-US" sz="1400" kern="1200" dirty="0"/>
        </a:p>
      </dsp:txBody>
      <dsp:txXfrm>
        <a:off x="717718" y="1821980"/>
        <a:ext cx="5332600" cy="364493"/>
      </dsp:txXfrm>
    </dsp:sp>
    <dsp:sp modelId="{A295559B-1780-4EE8-9DB4-6F66D8F310DA}">
      <dsp:nvSpPr>
        <dsp:cNvPr id="0" name=""/>
        <dsp:cNvSpPr/>
      </dsp:nvSpPr>
      <dsp:spPr>
        <a:xfrm>
          <a:off x="489910" y="1776418"/>
          <a:ext cx="455616" cy="45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8D9BE-5EB1-48D5-B96F-3083378048A1}">
      <dsp:nvSpPr>
        <dsp:cNvPr id="0" name=""/>
        <dsp:cNvSpPr/>
      </dsp:nvSpPr>
      <dsp:spPr>
        <a:xfrm>
          <a:off x="580618" y="2368650"/>
          <a:ext cx="5469700" cy="364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31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 smtClean="0"/>
            <a:t>追踪研究成果的影响力与全球研究趋势</a:t>
          </a:r>
          <a:endParaRPr lang="en-US" sz="1400" kern="1200" dirty="0"/>
        </a:p>
      </dsp:txBody>
      <dsp:txXfrm>
        <a:off x="580618" y="2368650"/>
        <a:ext cx="5469700" cy="364493"/>
      </dsp:txXfrm>
    </dsp:sp>
    <dsp:sp modelId="{082DA661-B573-41B4-B0AA-D5E77F9A7109}">
      <dsp:nvSpPr>
        <dsp:cNvPr id="0" name=""/>
        <dsp:cNvSpPr/>
      </dsp:nvSpPr>
      <dsp:spPr>
        <a:xfrm>
          <a:off x="352810" y="2323089"/>
          <a:ext cx="455616" cy="45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3F754E-D7F0-470E-A3AC-1C51B8964DD3}">
      <dsp:nvSpPr>
        <dsp:cNvPr id="0" name=""/>
        <dsp:cNvSpPr/>
      </dsp:nvSpPr>
      <dsp:spPr>
        <a:xfrm>
          <a:off x="280798" y="2915321"/>
          <a:ext cx="5769521" cy="364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31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 smtClean="0"/>
            <a:t>帮助科学家管理学术声誉</a:t>
          </a:r>
          <a:r>
            <a:rPr lang="en-US" sz="1400" kern="1200" dirty="0" smtClean="0"/>
            <a:t>– </a:t>
          </a:r>
          <a:r>
            <a:rPr lang="zh-CN" altLang="en-US" sz="1400" kern="1200" dirty="0" smtClean="0"/>
            <a:t>被引频次与</a:t>
          </a:r>
          <a:r>
            <a:rPr lang="en-US" altLang="zh-CN" sz="1400" kern="1200" dirty="0" smtClean="0"/>
            <a:t>H</a:t>
          </a:r>
          <a:r>
            <a:rPr lang="zh-CN" altLang="en-US" sz="1400" kern="1200" dirty="0" smtClean="0"/>
            <a:t>指数</a:t>
          </a:r>
          <a:endParaRPr lang="en-US" sz="1400" kern="1200" dirty="0"/>
        </a:p>
      </dsp:txBody>
      <dsp:txXfrm>
        <a:off x="280798" y="2915321"/>
        <a:ext cx="5769521" cy="364493"/>
      </dsp:txXfrm>
    </dsp:sp>
    <dsp:sp modelId="{AE6EECC3-586F-412D-93F2-38E721AB1B07}">
      <dsp:nvSpPr>
        <dsp:cNvPr id="0" name=""/>
        <dsp:cNvSpPr/>
      </dsp:nvSpPr>
      <dsp:spPr>
        <a:xfrm>
          <a:off x="52990" y="2869759"/>
          <a:ext cx="455616" cy="45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491569-F34C-4418-9E2D-E25A5E7B398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514C-97BF-4C80-B207-5A25634AB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14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5513" y="822325"/>
            <a:ext cx="4768850" cy="3576638"/>
          </a:xfrm>
        </p:spPr>
      </p:sp>
      <p:sp>
        <p:nvSpPr>
          <p:cNvPr id="7168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7168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626751" indent="-241059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64225" indent="-192846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49920" indent="-192846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735608" indent="-192846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121301" indent="-192846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506994" indent="-192846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2892684" indent="-192846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278374" indent="-192846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CE0FAFCD-711F-4924-BAD8-5304D542F980}" type="slidenum">
              <a:rPr lang="zh-CN" altLang="en-US" smtClean="0"/>
              <a:pPr eaLnBrk="1" hangingPunct="1"/>
              <a:t>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11422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66CE8-8728-4D6A-AB2A-D05B7A9F814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3859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5514C-97BF-4C80-B207-5A25634AB4C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61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5514C-97BF-4C80-B207-5A25634AB4C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56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36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193045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05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ox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198" y="1500110"/>
            <a:ext cx="8238319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27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itl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 smtClean="0"/>
              <a:t>Subtitle of Slide</a:t>
            </a:r>
            <a:endParaRPr lang="en-US" sz="1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Content Placeholder 1"/>
          <p:cNvSpPr>
            <a:spLocks noGrp="1"/>
          </p:cNvSpPr>
          <p:nvPr>
            <p:ph idx="17"/>
          </p:nvPr>
        </p:nvSpPr>
        <p:spPr>
          <a:xfrm>
            <a:off x="457198" y="1943072"/>
            <a:ext cx="8238319" cy="3765589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14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17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92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3440" y="1508124"/>
            <a:ext cx="4251321" cy="4890132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636711"/>
            <a:ext cx="4000500" cy="4619756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56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val="9452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21"/>
          <p:cNvSpPr txBox="1">
            <a:spLocks noChangeArrowheads="1"/>
          </p:cNvSpPr>
          <p:nvPr userDrawn="1"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 eaLnBrk="1" hangingPunct="1"/>
            <a:r>
              <a:rPr lang="en-US" sz="1400" dirty="0" smtClean="0">
                <a:solidFill>
                  <a:srgbClr val="FF8200"/>
                </a:solidFill>
                <a:latin typeface="NexusSansOT" pitchFamily="-104" charset="0"/>
              </a:rPr>
              <a:t>www.elsevier.com/scopus</a:t>
            </a:r>
            <a:endParaRPr lang="en-US" sz="1400" dirty="0">
              <a:solidFill>
                <a:srgbClr val="53565A"/>
              </a:solidFill>
              <a:latin typeface="NexusSansOT" pitchFamily="-10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End slide</a:t>
            </a:r>
          </a:p>
        </p:txBody>
      </p:sp>
    </p:spTree>
    <p:extLst>
      <p:ext uri="{BB962C8B-B14F-4D97-AF65-F5344CB8AC3E}">
        <p14:creationId xmlns:p14="http://schemas.microsoft.com/office/powerpoint/2010/main" val="311420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5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rtlCol="0"/>
          <a:lstStyle/>
          <a:p>
            <a:fld id="{E987331D-BD61-45A7-913E-84BAB770EA45}" type="datetimeFigureOut">
              <a:rPr lang="zh-CN" altLang="en-US" smtClean="0"/>
              <a:pPr/>
              <a:t>2016/5/26</a:t>
            </a:fld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rtlCol="0"/>
          <a:lstStyle/>
          <a:p>
            <a:fld id="{07445E8D-E243-4C13-9F54-0F4CF9C93FC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7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rtlCol="0"/>
          <a:lstStyle/>
          <a:p>
            <a:r>
              <a:rPr lang="en-US" altLang="zh-CN" dirty="0" smtClean="0"/>
              <a:t>© </a:t>
            </a:r>
            <a:r>
              <a:rPr lang="zh-CN" altLang="en-US" dirty="0" smtClean="0"/>
              <a:t>北京才智汇享科技有限公司，保留所有权利  </a:t>
            </a:r>
            <a:r>
              <a:rPr lang="en-US" altLang="zh-CN" dirty="0" smtClean="0"/>
              <a:t>2013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3300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fld id="{E987331D-BD61-45A7-913E-84BAB770EA45}" type="datetimeFigureOut">
              <a:rPr lang="zh-CN" altLang="en-US" smtClean="0"/>
              <a:pPr/>
              <a:t>2016/5/26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 smtClean="0"/>
              <a:t>© </a:t>
            </a:r>
            <a:r>
              <a:rPr lang="zh-CN" altLang="en-US" dirty="0" smtClean="0"/>
              <a:t>北京才智汇享科技有限公司，保留所有权利  </a:t>
            </a:r>
            <a:r>
              <a:rPr lang="en-US" altLang="zh-CN" dirty="0" smtClean="0"/>
              <a:t>2013</a:t>
            </a:r>
            <a:endParaRPr lang="zh-CN" altLang="en-US" dirty="0" smtClean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7445E8D-E243-4C13-9F54-0F4CF9C93FC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CN" altLang="en-US" dirty="0" smtClean="0"/>
              <a:t>单击此处编辑母版文本样式</a:t>
            </a:r>
          </a:p>
          <a:p>
            <a:pPr lvl="1" eaLnBrk="1" latinLnBrk="0" hangingPunct="1"/>
            <a:r>
              <a:rPr lang="zh-CN" altLang="en-US" dirty="0" smtClean="0"/>
              <a:t>第二级</a:t>
            </a:r>
          </a:p>
          <a:p>
            <a:pPr lvl="2" eaLnBrk="1" latinLnBrk="0" hangingPunct="1"/>
            <a:r>
              <a:rPr lang="zh-CN" altLang="en-US" dirty="0" smtClean="0"/>
              <a:t>第三级</a:t>
            </a:r>
          </a:p>
          <a:p>
            <a:pPr lvl="3" eaLnBrk="1" latinLnBrk="0" hangingPunct="1"/>
            <a:r>
              <a:rPr lang="zh-CN" altLang="en-US" dirty="0" smtClean="0"/>
              <a:t>第四级</a:t>
            </a:r>
          </a:p>
          <a:p>
            <a:pPr lvl="4" eaLnBrk="1" latinLnBrk="0" hangingPunct="1"/>
            <a:r>
              <a:rPr lang="zh-CN" altLang="en-US" dirty="0" smtClean="0"/>
              <a:t>第五级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800711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763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i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/>
          </p:nvPr>
        </p:nvSpPr>
        <p:spPr>
          <a:xfrm>
            <a:off x="425885" y="497304"/>
            <a:ext cx="7703507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20113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eader.jp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8"/>
            <a:endParaRPr lang="en-US" dirty="0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316275" y="86049"/>
            <a:ext cx="5926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700" b="1" dirty="0">
                <a:solidFill>
                  <a:prstClr val="white"/>
                </a:solidFill>
                <a:cs typeface="Arial" pitchFamily="34" charset="0"/>
              </a:rPr>
              <a:t>|     </a:t>
            </a:r>
            <a:fld id="{0458CB15-4049-3E44-A91F-E9E0F94EC727}" type="slidenum">
              <a:rPr lang="en-US" sz="700" b="1">
                <a:solidFill>
                  <a:prstClr val="white"/>
                </a:solidFill>
                <a:cs typeface="Arial" pitchFamily="34" charset="0"/>
              </a:rPr>
              <a:pPr algn="r" defTabSz="457200"/>
              <a:t>‹#›</a:t>
            </a:fld>
            <a:endParaRPr lang="en-US" sz="700" b="1" dirty="0" err="1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60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53565A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Arial" pitchFamily="34" charset="0"/>
        <a:buChar char="-"/>
        <a:defRPr sz="1800" kern="1200">
          <a:solidFill>
            <a:srgbClr val="53565A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3" Type="http://schemas.openxmlformats.org/officeDocument/2006/relationships/image" Target="../media/image13.png"/><Relationship Id="rId7" Type="http://schemas.microsoft.com/office/2007/relationships/hdphoto" Target="../media/hdphoto1.wdp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0.gif"/><Relationship Id="rId5" Type="http://schemas.openxmlformats.org/officeDocument/2006/relationships/image" Target="../media/image15.pn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33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32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孙晓鹏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Scopus</a:t>
            </a:r>
            <a:r>
              <a:rPr lang="zh-CN" altLang="en-US" dirty="0" smtClean="0"/>
              <a:t>全球最大的文摘与引文库助力科研</a:t>
            </a:r>
            <a:endParaRPr lang="en-US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altLang="zh-CN" dirty="0" smtClean="0"/>
              <a:t>2016</a:t>
            </a:r>
            <a:r>
              <a:rPr lang="zh-CN" altLang="en-US" dirty="0" smtClean="0"/>
              <a:t>年</a:t>
            </a:r>
            <a:r>
              <a:rPr lang="en-US" altLang="zh-CN" dirty="0" smtClean="0"/>
              <a:t>5</a:t>
            </a:r>
            <a:r>
              <a:rPr lang="zh-CN" altLang="en-US" dirty="0" smtClean="0"/>
              <a:t>月</a:t>
            </a:r>
            <a:r>
              <a:rPr lang="en-US" altLang="zh-CN" dirty="0" smtClean="0"/>
              <a:t>26</a:t>
            </a:r>
            <a:r>
              <a:rPr lang="zh-CN" altLang="en-US" dirty="0" smtClean="0"/>
              <a:t>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38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内容提要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altLang="zh-CN" dirty="0" smtClean="0"/>
              <a:t>Scopus</a:t>
            </a:r>
            <a:r>
              <a:rPr lang="zh-CN" altLang="en-US" dirty="0" smtClean="0"/>
              <a:t>是什么？</a:t>
            </a:r>
            <a:endParaRPr lang="en-US" altLang="zh-CN" dirty="0" smtClean="0"/>
          </a:p>
          <a:p>
            <a:r>
              <a:rPr lang="zh-CN" altLang="en-US" dirty="0" smtClean="0"/>
              <a:t>如何使用</a:t>
            </a:r>
            <a:r>
              <a:rPr lang="en-US" altLang="zh-CN" dirty="0" smtClean="0"/>
              <a:t>Scopus</a:t>
            </a:r>
          </a:p>
          <a:p>
            <a:pPr lvl="1"/>
            <a:r>
              <a:rPr lang="zh-CN" altLang="en-US" dirty="0" smtClean="0"/>
              <a:t>搜索</a:t>
            </a:r>
            <a:endParaRPr lang="en-US" altLang="zh-CN" dirty="0"/>
          </a:p>
          <a:p>
            <a:pPr lvl="1"/>
            <a:r>
              <a:rPr lang="zh-CN" altLang="en-US" dirty="0" smtClean="0"/>
              <a:t>分析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个性化服务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Tips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01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 smtClean="0"/>
              <a:t>Scopus</a:t>
            </a:r>
            <a:r>
              <a:rPr lang="zh-CN" altLang="en-US" dirty="0" smtClean="0"/>
              <a:t>是什么？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921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1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9718" y="1484784"/>
            <a:ext cx="1060594" cy="902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21" descr="embase logo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5166" y="3942121"/>
            <a:ext cx="1537647" cy="503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7601" y="2619550"/>
            <a:ext cx="2057400" cy="217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AFBF1"/>
              </a:clrFrom>
              <a:clrTo>
                <a:srgbClr val="FAFBF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6336" y="4809559"/>
            <a:ext cx="2392761" cy="48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855" y="1531267"/>
            <a:ext cx="2455146" cy="336911"/>
          </a:xfrm>
          <a:prstGeom prst="rect">
            <a:avLst/>
          </a:prstGeom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1698" y="2036634"/>
            <a:ext cx="1543485" cy="512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2" y="2683893"/>
            <a:ext cx="1080119" cy="8554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081" y="3899387"/>
            <a:ext cx="1689719" cy="3850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3014196"/>
            <a:ext cx="1724891" cy="29510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0220" y="4793083"/>
            <a:ext cx="1735092" cy="58010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F1ECE6"/>
              </a:clrFrom>
              <a:clrTo>
                <a:srgbClr val="F1EC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466" y="5710639"/>
            <a:ext cx="2693508" cy="23225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0057" y="5555571"/>
            <a:ext cx="1411595" cy="468918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Elservier</a:t>
            </a:r>
            <a:r>
              <a:rPr lang="zh-CN" altLang="en-US" dirty="0" smtClean="0"/>
              <a:t>提供的解决方案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92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新一代的文摘引文数据库</a:t>
            </a:r>
            <a:r>
              <a:rPr lang="en-US" altLang="zh-CN" dirty="0" smtClean="0"/>
              <a:t>Scopus</a:t>
            </a:r>
            <a:br>
              <a:rPr lang="en-US" altLang="zh-CN" dirty="0" smtClean="0"/>
            </a:br>
            <a:r>
              <a:rPr lang="zh-CN" altLang="en-US" sz="3600" dirty="0" smtClean="0"/>
              <a:t>学术搜索引擎</a:t>
            </a:r>
            <a:endParaRPr lang="zh-CN" altLang="en-US" sz="3600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"/>
          </p:nvPr>
        </p:nvSpPr>
        <p:spPr>
          <a:xfrm>
            <a:off x="4765874" y="1696207"/>
            <a:ext cx="3886200" cy="1504193"/>
          </a:xfrm>
        </p:spPr>
        <p:txBody>
          <a:bodyPr>
            <a:normAutofit/>
          </a:bodyPr>
          <a:lstStyle/>
          <a:p>
            <a:r>
              <a:rPr lang="zh-CN" altLang="en-US" sz="2400" dirty="0" smtClean="0"/>
              <a:t>查全率（内容全面广泛</a:t>
            </a:r>
            <a:r>
              <a:rPr lang="en-US" altLang="zh-CN" sz="2400" dirty="0" smtClean="0"/>
              <a:t>vs.</a:t>
            </a:r>
            <a:r>
              <a:rPr lang="zh-CN" altLang="en-US" sz="2400" dirty="0" smtClean="0"/>
              <a:t>核心精选）</a:t>
            </a:r>
            <a:endParaRPr lang="en-US" altLang="zh-CN" sz="2400" dirty="0"/>
          </a:p>
          <a:p>
            <a:pPr lvl="1"/>
            <a:r>
              <a:rPr lang="zh-CN" altLang="en-US" sz="2100" dirty="0" smtClean="0"/>
              <a:t>期刊</a:t>
            </a:r>
            <a:r>
              <a:rPr lang="zh-CN" altLang="en-US" sz="2100" dirty="0"/>
              <a:t>长尾</a:t>
            </a:r>
            <a:endParaRPr lang="en-US" altLang="zh-CN" sz="2100" dirty="0"/>
          </a:p>
          <a:p>
            <a:pPr lvl="1"/>
            <a:endParaRPr lang="zh-CN" altLang="en-US" sz="2000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813967" y="3200400"/>
            <a:ext cx="3886200" cy="2775537"/>
          </a:xfrm>
        </p:spPr>
        <p:txBody>
          <a:bodyPr>
            <a:normAutofit/>
          </a:bodyPr>
          <a:lstStyle/>
          <a:p>
            <a:r>
              <a:rPr lang="zh-CN" altLang="en-US" sz="2400" dirty="0" smtClean="0"/>
              <a:t>查准率（功能易用）</a:t>
            </a:r>
            <a:endParaRPr lang="en-US" altLang="zh-CN" sz="2400" dirty="0" smtClean="0"/>
          </a:p>
          <a:p>
            <a:pPr lvl="1"/>
            <a:r>
              <a:rPr lang="zh-CN" altLang="en-US" sz="2000" dirty="0" smtClean="0"/>
              <a:t>文章搜索与快速定位原文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作者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机构搜索</a:t>
            </a:r>
            <a:endParaRPr lang="en-US" altLang="zh-CN" sz="2000" dirty="0" smtClean="0"/>
          </a:p>
          <a:p>
            <a:pPr lvl="1"/>
            <a:endParaRPr lang="en-US" altLang="zh-CN" sz="2000" dirty="0" smtClean="0"/>
          </a:p>
          <a:p>
            <a:r>
              <a:rPr lang="zh-CN" altLang="en-US" sz="2400" dirty="0" smtClean="0"/>
              <a:t>分析</a:t>
            </a:r>
            <a:endParaRPr lang="en-US" altLang="zh-CN" sz="2400" dirty="0" smtClean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20" y="3913158"/>
            <a:ext cx="3346838" cy="1460058"/>
          </a:xfrm>
          <a:prstGeom prst="rect">
            <a:avLst/>
          </a:prstGeom>
        </p:spPr>
      </p:pic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636950" y="5500918"/>
            <a:ext cx="3548703" cy="73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15000"/>
              </a:lnSpc>
              <a:spcBef>
                <a:spcPct val="1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pitchFamily="1" charset="-128"/>
              </a:defRPr>
            </a:lvl1pPr>
            <a:lvl2pPr marL="742950" indent="-285750">
              <a:lnSpc>
                <a:spcPct val="115000"/>
              </a:lnSpc>
              <a:spcBef>
                <a:spcPct val="10000"/>
              </a:spcBef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pitchFamily="1" charset="-128"/>
              </a:defRPr>
            </a:lvl2pPr>
            <a:lvl3pPr marL="1143000" indent="-228600">
              <a:lnSpc>
                <a:spcPct val="115000"/>
              </a:lnSpc>
              <a:spcBef>
                <a:spcPct val="1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pitchFamily="1" charset="-128"/>
              </a:defRPr>
            </a:lvl3pPr>
            <a:lvl4pPr marL="1600200" indent="-228600">
              <a:lnSpc>
                <a:spcPct val="115000"/>
              </a:lnSpc>
              <a:spcBef>
                <a:spcPct val="10000"/>
              </a:spcBef>
              <a:buChar char="–"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pitchFamily="1" charset="-128"/>
              </a:defRPr>
            </a:lvl4pPr>
            <a:lvl5pPr marL="2057400" indent="-228600">
              <a:lnSpc>
                <a:spcPct val="115000"/>
              </a:lnSpc>
              <a:spcBef>
                <a:spcPct val="10000"/>
              </a:spcBef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pitchFamily="1" charset="-128"/>
              </a:defRPr>
            </a:lvl5pPr>
            <a:lvl6pPr marL="2514600" indent="-228600" fontAlgn="base">
              <a:lnSpc>
                <a:spcPct val="115000"/>
              </a:lnSpc>
              <a:spcBef>
                <a:spcPct val="10000"/>
              </a:spcBef>
              <a:spcAft>
                <a:spcPct val="0"/>
              </a:spcAft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pitchFamily="1" charset="-128"/>
              </a:defRPr>
            </a:lvl6pPr>
            <a:lvl7pPr marL="2971800" indent="-228600" fontAlgn="base">
              <a:lnSpc>
                <a:spcPct val="115000"/>
              </a:lnSpc>
              <a:spcBef>
                <a:spcPct val="10000"/>
              </a:spcBef>
              <a:spcAft>
                <a:spcPct val="0"/>
              </a:spcAft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pitchFamily="1" charset="-128"/>
              </a:defRPr>
            </a:lvl7pPr>
            <a:lvl8pPr marL="3429000" indent="-228600" fontAlgn="base">
              <a:lnSpc>
                <a:spcPct val="115000"/>
              </a:lnSpc>
              <a:spcBef>
                <a:spcPct val="10000"/>
              </a:spcBef>
              <a:spcAft>
                <a:spcPct val="0"/>
              </a:spcAft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pitchFamily="1" charset="-128"/>
              </a:defRPr>
            </a:lvl8pPr>
            <a:lvl9pPr marL="3886200" indent="-228600" fontAlgn="base">
              <a:lnSpc>
                <a:spcPct val="115000"/>
              </a:lnSpc>
              <a:spcBef>
                <a:spcPct val="10000"/>
              </a:spcBef>
              <a:spcAft>
                <a:spcPct val="0"/>
              </a:spcAft>
              <a:buChar char="»"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pitchFamily="1" charset="-128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tx1"/>
                </a:solidFill>
                <a:ea typeface="宋体" panose="02010600030101010101" pitchFamily="2" charset="-122"/>
              </a:rPr>
              <a:t>长尾的秘诀</a:t>
            </a:r>
          </a:p>
          <a:p>
            <a:pPr lvl="1" eaLnBrk="1" hangingPunct="1"/>
            <a:r>
              <a:rPr lang="zh-CN" altLang="en-US" sz="1400" dirty="0">
                <a:solidFill>
                  <a:schemeClr val="tx1"/>
                </a:solidFill>
                <a:ea typeface="宋体" panose="02010600030101010101" pitchFamily="2" charset="-122"/>
              </a:rPr>
              <a:t>有容乃大，提供所有的产品</a:t>
            </a:r>
          </a:p>
          <a:p>
            <a:pPr lvl="1" eaLnBrk="1" hangingPunct="1"/>
            <a:r>
              <a:rPr lang="zh-CN" altLang="en-US" sz="1400" dirty="0">
                <a:solidFill>
                  <a:schemeClr val="tx1"/>
                </a:solidFill>
                <a:ea typeface="宋体" panose="02010600030101010101" pitchFamily="2" charset="-122"/>
              </a:rPr>
              <a:t>推荐及过滤手段，帮我找到它</a:t>
            </a:r>
          </a:p>
          <a:p>
            <a:pPr eaLnBrk="1" hangingPunct="1"/>
            <a:endParaRPr lang="zh-CN" altLang="en-US" sz="140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8" name="Picture 14" descr="s16913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1798924" cy="231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267744" y="1853601"/>
            <a:ext cx="2298563" cy="207945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 smtClean="0">
                <a:ea typeface="宋体" panose="02010600030101010101" pitchFamily="2" charset="-122"/>
              </a:rPr>
              <a:t>互联网成功案例：</a:t>
            </a:r>
          </a:p>
          <a:p>
            <a:pPr lvl="1"/>
            <a:r>
              <a:rPr lang="en-US" altLang="zh-CN" sz="1600" dirty="0" smtClean="0">
                <a:ea typeface="宋体" panose="02010600030101010101" pitchFamily="2" charset="-122"/>
              </a:rPr>
              <a:t>Amazon</a:t>
            </a:r>
          </a:p>
          <a:p>
            <a:pPr lvl="1"/>
            <a:r>
              <a:rPr lang="en-US" altLang="zh-CN" sz="1600" dirty="0" err="1" smtClean="0">
                <a:ea typeface="宋体" panose="02010600030101010101" pitchFamily="2" charset="-122"/>
              </a:rPr>
              <a:t>iTunes+iPod</a:t>
            </a:r>
            <a:endParaRPr lang="en-US" altLang="zh-CN" sz="1600" dirty="0" smtClean="0">
              <a:ea typeface="宋体" panose="02010600030101010101" pitchFamily="2" charset="-122"/>
            </a:endParaRPr>
          </a:p>
          <a:p>
            <a:pPr lvl="1"/>
            <a:r>
              <a:rPr lang="en-US" altLang="zh-CN" sz="1600" dirty="0" err="1" smtClean="0">
                <a:ea typeface="宋体" panose="02010600030101010101" pitchFamily="2" charset="-122"/>
              </a:rPr>
              <a:t>WikiPedia</a:t>
            </a:r>
            <a:endParaRPr lang="en-US" altLang="zh-CN" sz="1600" dirty="0" smtClean="0">
              <a:ea typeface="宋体" panose="02010600030101010101" pitchFamily="2" charset="-122"/>
            </a:endParaRPr>
          </a:p>
          <a:p>
            <a:pPr lvl="1"/>
            <a:r>
              <a:rPr lang="en-US" altLang="zh-CN" sz="1600" dirty="0" smtClean="0">
                <a:ea typeface="宋体" panose="02010600030101010101" pitchFamily="2" charset="-122"/>
              </a:rPr>
              <a:t>Google</a:t>
            </a:r>
          </a:p>
          <a:p>
            <a:pPr lvl="1"/>
            <a:r>
              <a:rPr lang="en-US" altLang="zh-CN" sz="1600" dirty="0" smtClean="0">
                <a:ea typeface="宋体" panose="02010600030101010101" pitchFamily="2" charset="-122"/>
              </a:rPr>
              <a:t>YouTube</a:t>
            </a:r>
          </a:p>
          <a:p>
            <a:endParaRPr lang="en-US" altLang="zh-CN" sz="16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320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20248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05622"/>
            <a:ext cx="5514975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323528" y="343549"/>
            <a:ext cx="7678738" cy="593725"/>
          </a:xfrm>
        </p:spPr>
        <p:txBody>
          <a:bodyPr/>
          <a:lstStyle/>
          <a:p>
            <a:r>
              <a:rPr lang="en-US" altLang="zh-CN" dirty="0" smtClean="0"/>
              <a:t>Scopus</a:t>
            </a:r>
            <a:r>
              <a:rPr lang="zh-CN" altLang="en-US" dirty="0"/>
              <a:t>收录</a:t>
            </a:r>
            <a:r>
              <a:rPr lang="zh-CN" altLang="en-US" dirty="0" smtClean="0"/>
              <a:t>内容的分布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38081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Scopus</a:t>
            </a:r>
            <a:r>
              <a:rPr lang="zh-CN" altLang="en-US" dirty="0" smtClean="0"/>
              <a:t>的核心竞争优势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sz="3600" dirty="0" smtClean="0"/>
              <a:t>深入了解</a:t>
            </a:r>
            <a:r>
              <a:rPr lang="en-US" altLang="zh-CN" sz="3600" dirty="0" smtClean="0"/>
              <a:t>Scopus</a:t>
            </a:r>
            <a:r>
              <a:rPr lang="zh-CN" altLang="en-US" sz="3600" dirty="0" smtClean="0"/>
              <a:t>收录的内容，</a:t>
            </a:r>
            <a:r>
              <a:rPr lang="en-US" altLang="zh-CN" sz="3600" dirty="0" smtClean="0"/>
              <a:t>All-in-One</a:t>
            </a:r>
            <a:endParaRPr lang="zh-CN" altLang="en-US" dirty="0"/>
          </a:p>
        </p:txBody>
      </p:sp>
      <p:sp>
        <p:nvSpPr>
          <p:cNvPr id="5" name="Rounded Rectangle 34"/>
          <p:cNvSpPr/>
          <p:nvPr/>
        </p:nvSpPr>
        <p:spPr>
          <a:xfrm>
            <a:off x="7543800" y="1713488"/>
            <a:ext cx="1447800" cy="3492520"/>
          </a:xfrm>
          <a:prstGeom prst="roundRect">
            <a:avLst>
              <a:gd name="adj" fmla="val 5176"/>
            </a:avLst>
          </a:prstGeom>
          <a:solidFill>
            <a:srgbClr val="007398">
              <a:lumMod val="75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4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ounded Rectangle 35"/>
          <p:cNvSpPr/>
          <p:nvPr/>
        </p:nvSpPr>
        <p:spPr>
          <a:xfrm>
            <a:off x="5791200" y="1713488"/>
            <a:ext cx="1822704" cy="3492520"/>
          </a:xfrm>
          <a:prstGeom prst="roundRect">
            <a:avLst>
              <a:gd name="adj" fmla="val 5176"/>
            </a:avLst>
          </a:prstGeom>
          <a:solidFill>
            <a:srgbClr val="007398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400" kern="0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38600" y="1700808"/>
            <a:ext cx="1822704" cy="3505200"/>
            <a:chOff x="4038600" y="1700808"/>
            <a:chExt cx="1822704" cy="3505200"/>
          </a:xfrm>
        </p:grpSpPr>
        <p:sp>
          <p:nvSpPr>
            <p:cNvPr id="7" name="Rounded Rectangle 52"/>
            <p:cNvSpPr/>
            <p:nvPr/>
          </p:nvSpPr>
          <p:spPr>
            <a:xfrm>
              <a:off x="4038600" y="1713488"/>
              <a:ext cx="1822704" cy="3492520"/>
            </a:xfrm>
            <a:prstGeom prst="roundRect">
              <a:avLst>
                <a:gd name="adj" fmla="val 5176"/>
              </a:avLst>
            </a:prstGeom>
            <a:solidFill>
              <a:srgbClr val="007398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>
                <a:defRPr/>
              </a:pPr>
              <a:endParaRPr lang="en-GB" sz="1400" kern="0" dirty="0">
                <a:solidFill>
                  <a:srgbClr val="FFFFFF"/>
                </a:solidFill>
                <a:latin typeface="Calibri"/>
              </a:endParaRPr>
            </a:p>
            <a:p>
              <a:pPr>
                <a:defRPr/>
              </a:pPr>
              <a:endParaRPr lang="en-GB" sz="1400" kern="0" dirty="0">
                <a:solidFill>
                  <a:srgbClr val="FFFFFF"/>
                </a:solidFill>
                <a:latin typeface="Calibri"/>
              </a:endParaRPr>
            </a:p>
            <a:p>
              <a:pPr>
                <a:defRPr/>
              </a:pPr>
              <a:endParaRPr lang="en-GB" sz="1400" kern="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8" name="TextBox 53"/>
            <p:cNvSpPr txBox="1"/>
            <p:nvPr/>
          </p:nvSpPr>
          <p:spPr>
            <a:xfrm>
              <a:off x="4114800" y="1700808"/>
              <a:ext cx="1746504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endParaRPr lang="en-US" sz="1400" b="1" kern="0" dirty="0">
                <a:solidFill>
                  <a:srgbClr val="FFFFFF"/>
                </a:solidFill>
              </a:endParaRPr>
            </a:p>
            <a:p>
              <a:pPr>
                <a:defRPr/>
              </a:pPr>
              <a:r>
                <a:rPr lang="zh-CN" altLang="en-US" sz="1400" b="1" kern="0" dirty="0" smtClean="0">
                  <a:solidFill>
                    <a:srgbClr val="FFFFFF"/>
                  </a:solidFill>
                </a:rPr>
                <a:t>会议论文</a:t>
              </a:r>
              <a:endParaRPr lang="en-US" sz="1400" b="1" kern="0" dirty="0">
                <a:solidFill>
                  <a:srgbClr val="FFFFFF"/>
                </a:solidFill>
              </a:endParaRPr>
            </a:p>
            <a:p>
              <a:pPr>
                <a:defRPr/>
              </a:pPr>
              <a:endParaRPr lang="en-US" sz="1400" b="1" kern="0" dirty="0">
                <a:solidFill>
                  <a:srgbClr val="FFFFFF"/>
                </a:solidFill>
              </a:endParaRPr>
            </a:p>
            <a:p>
              <a:pPr>
                <a:defRPr/>
              </a:pPr>
              <a:r>
                <a:rPr lang="en-US" sz="1400" b="1" kern="0" dirty="0" smtClean="0">
                  <a:solidFill>
                    <a:srgbClr val="FFFFFF"/>
                  </a:solidFill>
                </a:rPr>
                <a:t>9</a:t>
              </a:r>
              <a:r>
                <a:rPr lang="zh-CN" altLang="en-US" sz="1400" b="1" kern="0" dirty="0" smtClean="0">
                  <a:solidFill>
                    <a:srgbClr val="FFFFFF"/>
                  </a:solidFill>
                </a:rPr>
                <a:t>万余次会议</a:t>
              </a:r>
              <a:endParaRPr lang="en-US" sz="1400" kern="0" dirty="0">
                <a:solidFill>
                  <a:srgbClr val="FFFFFF"/>
                </a:solidFill>
              </a:endParaRPr>
            </a:p>
            <a:p>
              <a:pPr>
                <a:defRPr/>
              </a:pPr>
              <a:r>
                <a:rPr lang="en-US" sz="1400" b="1" kern="0" dirty="0" smtClean="0">
                  <a:solidFill>
                    <a:srgbClr val="FFFFFF"/>
                  </a:solidFill>
                </a:rPr>
                <a:t>7</a:t>
              </a:r>
              <a:r>
                <a:rPr lang="en-US" altLang="zh-CN" sz="1400" b="1" kern="0" dirty="0" smtClean="0">
                  <a:solidFill>
                    <a:srgbClr val="FFFFFF"/>
                  </a:solidFill>
                </a:rPr>
                <a:t>30</a:t>
              </a:r>
              <a:r>
                <a:rPr lang="zh-CN" altLang="en-US" sz="1400" b="1" kern="0" dirty="0" smtClean="0">
                  <a:solidFill>
                    <a:srgbClr val="FFFFFF"/>
                  </a:solidFill>
                </a:rPr>
                <a:t>万余条记录</a:t>
              </a:r>
              <a:endParaRPr lang="en-US" sz="1400" kern="0" dirty="0">
                <a:solidFill>
                  <a:srgbClr val="FFFFFF"/>
                </a:solidFill>
              </a:endParaRPr>
            </a:p>
            <a:p>
              <a:pPr>
                <a:defRPr/>
              </a:pPr>
              <a:endParaRPr lang="en-US" sz="1400" kern="0" dirty="0">
                <a:solidFill>
                  <a:srgbClr val="FFFFFF"/>
                </a:solidFill>
              </a:endParaRPr>
            </a:p>
            <a:p>
              <a:pPr>
                <a:defRPr/>
              </a:pPr>
              <a:r>
                <a:rPr lang="zh-CN" altLang="en-US" sz="1400" kern="0" dirty="0" smtClean="0">
                  <a:solidFill>
                    <a:srgbClr val="FFFFFF"/>
                  </a:solidFill>
                </a:rPr>
                <a:t>会议论文扩展计划</a:t>
              </a:r>
              <a:r>
                <a:rPr lang="en-US" sz="1400" kern="0" dirty="0" smtClean="0">
                  <a:solidFill>
                    <a:srgbClr val="FFFFFF"/>
                  </a:solidFill>
                </a:rPr>
                <a:t>:</a:t>
              </a:r>
              <a:endParaRPr lang="en-US" sz="1400" kern="0" dirty="0">
                <a:solidFill>
                  <a:srgbClr val="FFFFFF"/>
                </a:solidFill>
              </a:endParaRPr>
            </a:p>
            <a:p>
              <a:pPr>
                <a:defRPr/>
              </a:pPr>
              <a:r>
                <a:rPr lang="en-US" sz="1400" b="1" kern="0" dirty="0">
                  <a:solidFill>
                    <a:srgbClr val="FFFFFF"/>
                  </a:solidFill>
                </a:rPr>
                <a:t>1,000</a:t>
              </a:r>
              <a:r>
                <a:rPr lang="en-US" sz="1400" kern="0" dirty="0">
                  <a:solidFill>
                    <a:srgbClr val="FFFFFF"/>
                  </a:solidFill>
                </a:rPr>
                <a:t> conferences</a:t>
              </a:r>
            </a:p>
            <a:p>
              <a:pPr>
                <a:defRPr/>
              </a:pPr>
              <a:r>
                <a:rPr lang="en-US" sz="1400" b="1" kern="0" dirty="0">
                  <a:solidFill>
                    <a:srgbClr val="FFFFFF"/>
                  </a:solidFill>
                </a:rPr>
                <a:t>6,000</a:t>
              </a:r>
              <a:r>
                <a:rPr lang="en-US" sz="1400" kern="0" dirty="0">
                  <a:solidFill>
                    <a:srgbClr val="FFFFFF"/>
                  </a:solidFill>
                </a:rPr>
                <a:t> conf. events</a:t>
              </a:r>
            </a:p>
            <a:p>
              <a:pPr>
                <a:defRPr/>
              </a:pPr>
              <a:r>
                <a:rPr lang="en-US" sz="1400" b="1" kern="0" dirty="0">
                  <a:solidFill>
                    <a:srgbClr val="FFFFFF"/>
                  </a:solidFill>
                </a:rPr>
                <a:t>400K</a:t>
              </a:r>
              <a:r>
                <a:rPr lang="en-US" sz="1400" kern="0" dirty="0">
                  <a:solidFill>
                    <a:srgbClr val="FFFFFF"/>
                  </a:solidFill>
                </a:rPr>
                <a:t> conf. papers</a:t>
              </a:r>
            </a:p>
            <a:p>
              <a:pPr>
                <a:defRPr/>
              </a:pPr>
              <a:r>
                <a:rPr lang="en-US" sz="1400" b="1" kern="0" dirty="0">
                  <a:solidFill>
                    <a:srgbClr val="FFFFFF"/>
                  </a:solidFill>
                </a:rPr>
                <a:t>5M</a:t>
              </a:r>
              <a:r>
                <a:rPr lang="en-US" sz="1400" kern="0" dirty="0">
                  <a:solidFill>
                    <a:srgbClr val="FFFFFF"/>
                  </a:solidFill>
                </a:rPr>
                <a:t> citations</a:t>
              </a:r>
            </a:p>
            <a:p>
              <a:pPr>
                <a:defRPr/>
              </a:pPr>
              <a:endParaRPr lang="en-US" sz="1400" kern="0" dirty="0">
                <a:solidFill>
                  <a:srgbClr val="FFFFFF"/>
                </a:solidFill>
              </a:endParaRPr>
            </a:p>
            <a:p>
              <a:pPr>
                <a:defRPr/>
              </a:pPr>
              <a:r>
                <a:rPr lang="zh-CN" altLang="en-US" sz="1400" kern="0" dirty="0" smtClean="0">
                  <a:solidFill>
                    <a:srgbClr val="FFFFFF"/>
                  </a:solidFill>
                </a:rPr>
                <a:t>主要集中与计算机与工程领域</a:t>
              </a:r>
              <a:endParaRPr lang="en-US" sz="1400" kern="0" dirty="0">
                <a:solidFill>
                  <a:srgbClr val="FFFFFF"/>
                </a:solidFill>
              </a:endParaRPr>
            </a:p>
          </p:txBody>
        </p:sp>
      </p:grpSp>
      <p:sp>
        <p:nvSpPr>
          <p:cNvPr id="9" name="TextBox 54"/>
          <p:cNvSpPr txBox="1"/>
          <p:nvPr/>
        </p:nvSpPr>
        <p:spPr>
          <a:xfrm>
            <a:off x="5867402" y="1700808"/>
            <a:ext cx="1752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US" sz="1400" b="1" kern="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zh-CN" altLang="en-US" sz="1400" b="1" kern="0" dirty="0">
                <a:solidFill>
                  <a:srgbClr val="FFFFFF"/>
                </a:solidFill>
              </a:rPr>
              <a:t>图书</a:t>
            </a:r>
            <a:endParaRPr lang="en-US" sz="1400" b="1" kern="0" dirty="0">
              <a:solidFill>
                <a:srgbClr val="FFFFFF"/>
              </a:solidFill>
            </a:endParaRPr>
          </a:p>
          <a:p>
            <a:pPr>
              <a:defRPr/>
            </a:pPr>
            <a:endParaRPr lang="en-US" sz="1400" b="1" kern="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sz="1400" b="1" kern="0" dirty="0" smtClean="0">
                <a:solidFill>
                  <a:srgbClr val="FFFFFF"/>
                </a:solidFill>
              </a:rPr>
              <a:t>531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种丛书</a:t>
            </a:r>
            <a:endParaRPr lang="en-US" sz="1400" kern="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- </a:t>
            </a:r>
            <a:r>
              <a:rPr lang="en-US" sz="1400" b="1" kern="0" dirty="0" smtClean="0">
                <a:solidFill>
                  <a:srgbClr val="FFFFFF"/>
                </a:solidFill>
              </a:rPr>
              <a:t>3</a:t>
            </a:r>
            <a:r>
              <a:rPr lang="zh-CN" altLang="en-US" sz="1400" b="1" kern="0" dirty="0" smtClean="0">
                <a:solidFill>
                  <a:srgbClr val="FFFFFF"/>
                </a:solidFill>
              </a:rPr>
              <a:t>万卷</a:t>
            </a:r>
            <a:endParaRPr lang="en-US" sz="1400" kern="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sz="1400" kern="0" dirty="0">
                <a:solidFill>
                  <a:srgbClr val="FFFFFF"/>
                </a:solidFill>
              </a:rPr>
              <a:t>- </a:t>
            </a:r>
            <a:r>
              <a:rPr lang="en-US" sz="1400" b="1" kern="0" dirty="0" smtClean="0">
                <a:solidFill>
                  <a:srgbClr val="FFFFFF"/>
                </a:solidFill>
              </a:rPr>
              <a:t>12</a:t>
            </a:r>
            <a:r>
              <a:rPr lang="en-US" altLang="zh-CN" sz="1400" b="1" kern="0" dirty="0" smtClean="0">
                <a:solidFill>
                  <a:srgbClr val="FFFFFF"/>
                </a:solidFill>
              </a:rPr>
              <a:t>0</a:t>
            </a:r>
            <a:r>
              <a:rPr lang="zh-CN" altLang="en-US" sz="1400" b="1" kern="0" dirty="0" smtClean="0">
                <a:solidFill>
                  <a:srgbClr val="FFFFFF"/>
                </a:solidFill>
              </a:rPr>
              <a:t>万章节</a:t>
            </a:r>
            <a:endParaRPr lang="en-US" sz="1400" kern="0" dirty="0">
              <a:solidFill>
                <a:srgbClr val="FFFFFF"/>
              </a:solidFill>
            </a:endParaRPr>
          </a:p>
          <a:p>
            <a:pPr>
              <a:defRPr/>
            </a:pPr>
            <a:endParaRPr lang="en-US" sz="1400" b="1" kern="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sz="1400" b="1" kern="0" dirty="0" smtClean="0">
                <a:solidFill>
                  <a:srgbClr val="FFFFFF"/>
                </a:solidFill>
              </a:rPr>
              <a:t>12</a:t>
            </a:r>
            <a:r>
              <a:rPr lang="zh-CN" altLang="en-US" sz="1400" b="1" kern="0" dirty="0" smtClean="0">
                <a:solidFill>
                  <a:srgbClr val="FFFFFF"/>
                </a:solidFill>
              </a:rPr>
              <a:t>万种图书，每年增加</a:t>
            </a:r>
            <a:r>
              <a:rPr lang="en-US" altLang="zh-CN" sz="1400" b="1" kern="0" dirty="0" smtClean="0">
                <a:solidFill>
                  <a:srgbClr val="FFFFFF"/>
                </a:solidFill>
              </a:rPr>
              <a:t>1</a:t>
            </a:r>
            <a:r>
              <a:rPr lang="zh-CN" altLang="en-US" sz="1400" b="1" kern="0" dirty="0" smtClean="0">
                <a:solidFill>
                  <a:srgbClr val="FFFFFF"/>
                </a:solidFill>
              </a:rPr>
              <a:t>万种</a:t>
            </a:r>
            <a:endParaRPr lang="en-US" sz="1400" kern="0" dirty="0">
              <a:solidFill>
                <a:srgbClr val="FFFFFF"/>
              </a:solidFill>
            </a:endParaRPr>
          </a:p>
          <a:p>
            <a:pPr>
              <a:defRPr/>
            </a:pPr>
            <a:endParaRPr lang="en-US" sz="1400" kern="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zh-CN" altLang="en-US" sz="1400" kern="0" dirty="0" smtClean="0">
                <a:solidFill>
                  <a:srgbClr val="FFFFFF"/>
                </a:solidFill>
              </a:rPr>
              <a:t>始自</a:t>
            </a:r>
            <a:r>
              <a:rPr lang="en-US" altLang="zh-CN" sz="1400" kern="0" dirty="0" smtClean="0">
                <a:solidFill>
                  <a:srgbClr val="FFFFFF"/>
                </a:solidFill>
              </a:rPr>
              <a:t>2003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年</a:t>
            </a:r>
            <a:endParaRPr lang="en-US" sz="1400" kern="0" dirty="0" smtClean="0">
              <a:solidFill>
                <a:srgbClr val="FFFFFF"/>
              </a:solidFill>
            </a:endParaRPr>
          </a:p>
          <a:p>
            <a:pPr>
              <a:defRPr/>
            </a:pPr>
            <a:endParaRPr lang="en-US" sz="1400" kern="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zh-CN" altLang="en-US" sz="1400" b="1" kern="0" dirty="0" smtClean="0">
                <a:solidFill>
                  <a:srgbClr val="FFFFFF"/>
                </a:solidFill>
              </a:rPr>
              <a:t>图书扩展计划</a:t>
            </a:r>
            <a:r>
              <a:rPr lang="en-US" sz="1400" kern="0" dirty="0" smtClean="0">
                <a:solidFill>
                  <a:srgbClr val="FFFFFF"/>
                </a:solidFill>
              </a:rPr>
              <a:t>:</a:t>
            </a:r>
            <a:endParaRPr lang="en-US" sz="1400" kern="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sz="1400" kern="0" dirty="0">
                <a:solidFill>
                  <a:srgbClr val="FFFFFF"/>
                </a:solidFill>
              </a:rPr>
              <a:t>- 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集中于社会科学和人文艺术领域</a:t>
            </a:r>
            <a:endParaRPr lang="en-US" sz="1400" kern="0" dirty="0">
              <a:solidFill>
                <a:srgbClr val="FFFFFF"/>
              </a:solidFill>
            </a:endParaRPr>
          </a:p>
          <a:p>
            <a:pPr>
              <a:defRPr/>
            </a:pP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0" name="TextBox 55"/>
          <p:cNvSpPr txBox="1"/>
          <p:nvPr/>
        </p:nvSpPr>
        <p:spPr>
          <a:xfrm>
            <a:off x="7620001" y="1700808"/>
            <a:ext cx="13715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US" sz="1400" b="1" kern="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zh-CN" altLang="en-US" sz="1400" b="1" kern="0" dirty="0">
                <a:solidFill>
                  <a:srgbClr val="FFFFFF"/>
                </a:solidFill>
              </a:rPr>
              <a:t>专利</a:t>
            </a:r>
            <a:endParaRPr lang="en-US" sz="1400" b="1" kern="0" dirty="0">
              <a:solidFill>
                <a:srgbClr val="FFFFFF"/>
              </a:solidFill>
            </a:endParaRPr>
          </a:p>
          <a:p>
            <a:pPr>
              <a:defRPr/>
            </a:pPr>
            <a:endParaRPr lang="en-US" sz="1400" b="1" kern="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zh-CN" altLang="en-US" sz="1400" b="1" kern="0" dirty="0" smtClean="0">
                <a:solidFill>
                  <a:srgbClr val="FFFFFF"/>
                </a:solidFill>
              </a:rPr>
              <a:t>超过</a:t>
            </a:r>
            <a:r>
              <a:rPr lang="en-US" sz="1400" b="1" kern="0" dirty="0" smtClean="0">
                <a:solidFill>
                  <a:srgbClr val="FFFFFF"/>
                </a:solidFill>
              </a:rPr>
              <a:t>2</a:t>
            </a:r>
            <a:r>
              <a:rPr lang="zh-CN" altLang="en-US" sz="1400" b="1" kern="0" dirty="0" smtClean="0">
                <a:solidFill>
                  <a:srgbClr val="FFFFFF"/>
                </a:solidFill>
              </a:rPr>
              <a:t>千</a:t>
            </a:r>
            <a:r>
              <a:rPr lang="en-US" sz="1400" b="1" kern="0" dirty="0" smtClean="0">
                <a:solidFill>
                  <a:srgbClr val="FFFFFF"/>
                </a:solidFill>
              </a:rPr>
              <a:t>5</a:t>
            </a:r>
            <a:r>
              <a:rPr lang="zh-CN" altLang="en-US" sz="1400" b="1" kern="0" dirty="0" smtClean="0">
                <a:solidFill>
                  <a:srgbClr val="FFFFFF"/>
                </a:solidFill>
              </a:rPr>
              <a:t>万条专利信息</a:t>
            </a:r>
            <a:r>
              <a:rPr lang="en-US" sz="1400" kern="0" dirty="0" smtClean="0">
                <a:solidFill>
                  <a:srgbClr val="FFFFFF"/>
                </a:solidFill>
              </a:rPr>
              <a:t> </a:t>
            </a:r>
            <a:endParaRPr lang="en-US" sz="1400" kern="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zh-CN" altLang="en-US" sz="1400" kern="0" dirty="0" smtClean="0">
                <a:solidFill>
                  <a:srgbClr val="FFFFFF"/>
                </a:solidFill>
              </a:rPr>
              <a:t>来自全球</a:t>
            </a:r>
            <a:r>
              <a:rPr lang="en-US" altLang="zh-CN" sz="1400" kern="0" dirty="0" smtClean="0">
                <a:solidFill>
                  <a:srgbClr val="FFFFFF"/>
                </a:solidFill>
              </a:rPr>
              <a:t>5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大专利组织</a:t>
            </a:r>
            <a:endParaRPr lang="en-US" altLang="zh-CN" sz="1400" kern="0" dirty="0" smtClean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sz="1400" kern="0" dirty="0" smtClean="0">
                <a:solidFill>
                  <a:srgbClr val="FFFFFF"/>
                </a:solidFill>
              </a:rPr>
              <a:t>-  WIPO</a:t>
            </a:r>
          </a:p>
          <a:p>
            <a:pPr>
              <a:defRPr/>
            </a:pPr>
            <a:r>
              <a:rPr lang="en-US" sz="1400" kern="0" dirty="0">
                <a:solidFill>
                  <a:srgbClr val="FFFFFF"/>
                </a:solidFill>
              </a:rPr>
              <a:t>- </a:t>
            </a:r>
            <a:r>
              <a:rPr lang="en-US" sz="1400" kern="0" dirty="0" smtClean="0">
                <a:solidFill>
                  <a:srgbClr val="FFFFFF"/>
                </a:solidFill>
              </a:rPr>
              <a:t> EPO</a:t>
            </a:r>
          </a:p>
          <a:p>
            <a:pPr>
              <a:defRPr/>
            </a:pPr>
            <a:r>
              <a:rPr lang="en-US" sz="1400" kern="0" dirty="0">
                <a:solidFill>
                  <a:srgbClr val="FFFFFF"/>
                </a:solidFill>
              </a:rPr>
              <a:t>- </a:t>
            </a:r>
            <a:r>
              <a:rPr lang="en-US" sz="1400" kern="0" dirty="0" smtClean="0">
                <a:solidFill>
                  <a:srgbClr val="FFFFFF"/>
                </a:solidFill>
              </a:rPr>
              <a:t>USPTO</a:t>
            </a:r>
          </a:p>
          <a:p>
            <a:pPr>
              <a:defRPr/>
            </a:pPr>
            <a:r>
              <a:rPr lang="en-US" sz="1400" kern="0" dirty="0">
                <a:solidFill>
                  <a:srgbClr val="FFFFFF"/>
                </a:solidFill>
              </a:rPr>
              <a:t>- </a:t>
            </a:r>
            <a:r>
              <a:rPr lang="en-US" sz="1400" kern="0" dirty="0" smtClean="0">
                <a:solidFill>
                  <a:srgbClr val="FFFFFF"/>
                </a:solidFill>
              </a:rPr>
              <a:t>JPO</a:t>
            </a:r>
          </a:p>
          <a:p>
            <a:pPr>
              <a:defRPr/>
            </a:pPr>
            <a:r>
              <a:rPr lang="en-US" sz="1400" kern="0" dirty="0">
                <a:solidFill>
                  <a:srgbClr val="FFFFFF"/>
                </a:solidFill>
              </a:rPr>
              <a:t>- </a:t>
            </a:r>
            <a:r>
              <a:rPr lang="en-US" sz="1400" kern="0" dirty="0" smtClean="0">
                <a:solidFill>
                  <a:srgbClr val="FFFFFF"/>
                </a:solidFill>
              </a:rPr>
              <a:t>UK </a:t>
            </a:r>
            <a:r>
              <a:rPr lang="en-US" sz="1400" kern="0" dirty="0">
                <a:solidFill>
                  <a:srgbClr val="FFFFFF"/>
                </a:solidFill>
              </a:rPr>
              <a:t>IPO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10403" y="1700808"/>
            <a:ext cx="3980597" cy="3505200"/>
            <a:chOff x="210403" y="1700808"/>
            <a:chExt cx="3980597" cy="3505200"/>
          </a:xfrm>
        </p:grpSpPr>
        <p:sp>
          <p:nvSpPr>
            <p:cNvPr id="11" name="Rounded Rectangle 56"/>
            <p:cNvSpPr/>
            <p:nvPr/>
          </p:nvSpPr>
          <p:spPr>
            <a:xfrm>
              <a:off x="228600" y="1713488"/>
              <a:ext cx="1219200" cy="1250950"/>
            </a:xfrm>
            <a:prstGeom prst="roundRect">
              <a:avLst/>
            </a:prstGeom>
            <a:solidFill>
              <a:srgbClr val="EAAA00">
                <a:lumMod val="60000"/>
                <a:lumOff val="40000"/>
              </a:srgbClr>
            </a:solidFill>
            <a:ln w="25400" cap="flat" cmpd="sng" algn="ctr">
              <a:solidFill>
                <a:srgbClr val="EAAA00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1600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2" name="Rounded Rectangle 57"/>
            <p:cNvSpPr/>
            <p:nvPr/>
          </p:nvSpPr>
          <p:spPr>
            <a:xfrm>
              <a:off x="228600" y="2539009"/>
              <a:ext cx="1219200" cy="1250950"/>
            </a:xfrm>
            <a:prstGeom prst="roundRect">
              <a:avLst/>
            </a:prstGeom>
            <a:solidFill>
              <a:srgbClr val="53565A">
                <a:lumMod val="60000"/>
                <a:lumOff val="40000"/>
              </a:srgbClr>
            </a:solidFill>
            <a:ln w="25400" cap="flat" cmpd="sng" algn="ctr">
              <a:solidFill>
                <a:srgbClr val="53565A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1600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3" name="Rounded Rectangle 58"/>
            <p:cNvSpPr/>
            <p:nvPr/>
          </p:nvSpPr>
          <p:spPr>
            <a:xfrm>
              <a:off x="228600" y="3337540"/>
              <a:ext cx="1219200" cy="1250950"/>
            </a:xfrm>
            <a:prstGeom prst="roundRect">
              <a:avLst/>
            </a:prstGeom>
            <a:solidFill>
              <a:srgbClr val="FF8200">
                <a:lumMod val="60000"/>
                <a:lumOff val="40000"/>
              </a:srgbClr>
            </a:solidFill>
            <a:ln w="25400" cap="flat" cmpd="sng" algn="ctr">
              <a:solidFill>
                <a:srgbClr val="FF8200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1600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4" name="Rounded Rectangle 59"/>
            <p:cNvSpPr/>
            <p:nvPr/>
          </p:nvSpPr>
          <p:spPr>
            <a:xfrm>
              <a:off x="228600" y="4199592"/>
              <a:ext cx="1219200" cy="1006416"/>
            </a:xfrm>
            <a:prstGeom prst="roundRect">
              <a:avLst/>
            </a:prstGeom>
            <a:solidFill>
              <a:srgbClr val="FFFFFF">
                <a:lumMod val="75000"/>
              </a:srgbClr>
            </a:solidFill>
            <a:ln w="25400" cap="flat" cmpd="sng" algn="ctr">
              <a:solidFill>
                <a:srgbClr val="FFFFFF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1600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5" name="Rounded Rectangle 60"/>
            <p:cNvSpPr/>
            <p:nvPr/>
          </p:nvSpPr>
          <p:spPr>
            <a:xfrm>
              <a:off x="1219200" y="1713488"/>
              <a:ext cx="2895600" cy="3492520"/>
            </a:xfrm>
            <a:prstGeom prst="roundRect">
              <a:avLst>
                <a:gd name="adj" fmla="val 5176"/>
              </a:avLst>
            </a:prstGeom>
            <a:solidFill>
              <a:srgbClr val="007398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>
                <a:defRPr/>
              </a:pPr>
              <a:endParaRPr lang="en-US" sz="1400" kern="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6" name="TextBox 61"/>
            <p:cNvSpPr txBox="1"/>
            <p:nvPr/>
          </p:nvSpPr>
          <p:spPr>
            <a:xfrm>
              <a:off x="1219200" y="1700808"/>
              <a:ext cx="2971800" cy="3323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endParaRPr lang="en-US" sz="1400" b="1" kern="0" dirty="0">
                <a:solidFill>
                  <a:srgbClr val="FFFFFF"/>
                </a:solidFill>
              </a:endParaRPr>
            </a:p>
            <a:p>
              <a:pPr>
                <a:defRPr/>
              </a:pPr>
              <a:r>
                <a:rPr lang="zh-CN" altLang="en-US" sz="1400" b="1" kern="0" dirty="0">
                  <a:solidFill>
                    <a:srgbClr val="FFFFFF"/>
                  </a:solidFill>
                </a:rPr>
                <a:t>期刊</a:t>
              </a:r>
              <a:endParaRPr lang="en-US" sz="1400" b="1" kern="0" dirty="0">
                <a:solidFill>
                  <a:srgbClr val="FFFFFF"/>
                </a:solidFill>
              </a:endParaRPr>
            </a:p>
            <a:p>
              <a:pPr>
                <a:defRPr/>
              </a:pPr>
              <a:endParaRPr lang="en-US" sz="1400" b="1" kern="0" dirty="0">
                <a:solidFill>
                  <a:srgbClr val="FFFFFF"/>
                </a:solidFill>
              </a:endParaRPr>
            </a:p>
            <a:p>
              <a:pPr>
                <a:defRPr/>
              </a:pPr>
              <a:r>
                <a:rPr lang="en-US" sz="1400" b="1" kern="0" dirty="0">
                  <a:solidFill>
                    <a:srgbClr val="FFFFFF"/>
                  </a:solidFill>
                </a:rPr>
                <a:t>21,912</a:t>
              </a:r>
              <a:r>
                <a:rPr lang="en-US" sz="1400" kern="0" dirty="0">
                  <a:solidFill>
                    <a:srgbClr val="FFFFFF"/>
                  </a:solidFill>
                </a:rPr>
                <a:t> </a:t>
              </a:r>
              <a:r>
                <a:rPr lang="zh-CN" altLang="en-US" sz="1400" kern="0" dirty="0" smtClean="0">
                  <a:solidFill>
                    <a:srgbClr val="FFFFFF"/>
                  </a:solidFill>
                </a:rPr>
                <a:t>种同行评审期刊，来自</a:t>
              </a:r>
              <a:r>
                <a:rPr lang="en-US" altLang="zh-CN" sz="1400" kern="0" dirty="0" smtClean="0">
                  <a:solidFill>
                    <a:srgbClr val="FFFFFF"/>
                  </a:solidFill>
                </a:rPr>
                <a:t>5</a:t>
              </a:r>
              <a:r>
                <a:rPr lang="zh-CN" altLang="en-US" sz="1400" kern="0" dirty="0" smtClean="0">
                  <a:solidFill>
                    <a:srgbClr val="FFFFFF"/>
                  </a:solidFill>
                </a:rPr>
                <a:t>千余家出版社</a:t>
              </a:r>
              <a:endParaRPr lang="en-US" altLang="zh-CN" sz="1400" kern="0" dirty="0" smtClean="0">
                <a:solidFill>
                  <a:srgbClr val="FFFFFF"/>
                </a:solidFill>
              </a:endParaRPr>
            </a:p>
            <a:p>
              <a:pPr>
                <a:defRPr/>
              </a:pPr>
              <a:r>
                <a:rPr lang="en-US" sz="1400" kern="0" dirty="0" smtClean="0">
                  <a:solidFill>
                    <a:srgbClr val="FFFFFF"/>
                  </a:solidFill>
                </a:rPr>
                <a:t>361 </a:t>
              </a:r>
              <a:r>
                <a:rPr lang="zh-CN" altLang="en-US" sz="1400" kern="0" dirty="0" smtClean="0">
                  <a:solidFill>
                    <a:srgbClr val="FFFFFF"/>
                  </a:solidFill>
                </a:rPr>
                <a:t>商业出版物</a:t>
              </a:r>
              <a:endParaRPr lang="en-US" sz="1400" kern="0" dirty="0">
                <a:solidFill>
                  <a:srgbClr val="FFFFFF"/>
                </a:solidFill>
              </a:endParaRPr>
            </a:p>
            <a:p>
              <a:pPr>
                <a:defRPr/>
              </a:pPr>
              <a:endParaRPr lang="en-US" sz="1400" kern="0" dirty="0">
                <a:solidFill>
                  <a:srgbClr val="FFFFFF"/>
                </a:solidFill>
              </a:endParaRPr>
            </a:p>
            <a:p>
              <a:pPr marL="285750" indent="-285750">
                <a:buFontTx/>
                <a:buChar char="-"/>
                <a:defRPr/>
              </a:pPr>
              <a:r>
                <a:rPr lang="zh-CN" altLang="en-US" sz="1400" kern="0" dirty="0" smtClean="0">
                  <a:solidFill>
                    <a:srgbClr val="FFFFFF"/>
                  </a:solidFill>
                </a:rPr>
                <a:t>包括</a:t>
              </a:r>
              <a:r>
                <a:rPr lang="en-US" altLang="zh-CN" sz="1400" kern="0" dirty="0" smtClean="0">
                  <a:solidFill>
                    <a:srgbClr val="FFFFFF"/>
                  </a:solidFill>
                </a:rPr>
                <a:t>4700</a:t>
              </a:r>
              <a:r>
                <a:rPr lang="zh-CN" altLang="en-US" sz="1400" kern="0" dirty="0" smtClean="0">
                  <a:solidFill>
                    <a:srgbClr val="FFFFFF"/>
                  </a:solidFill>
                </a:rPr>
                <a:t>种</a:t>
              </a:r>
              <a:r>
                <a:rPr lang="en-US" altLang="zh-CN" sz="1400" kern="0" dirty="0" smtClean="0">
                  <a:solidFill>
                    <a:srgbClr val="FFFFFF"/>
                  </a:solidFill>
                </a:rPr>
                <a:t>OA</a:t>
              </a:r>
              <a:r>
                <a:rPr lang="zh-CN" altLang="en-US" sz="1400" kern="0" dirty="0" smtClean="0">
                  <a:solidFill>
                    <a:srgbClr val="FFFFFF"/>
                  </a:solidFill>
                </a:rPr>
                <a:t>期刊</a:t>
              </a:r>
              <a:endParaRPr lang="en-US" sz="1400" kern="0" dirty="0">
                <a:solidFill>
                  <a:srgbClr val="FFFFFF"/>
                </a:solidFill>
              </a:endParaRPr>
            </a:p>
            <a:p>
              <a:pPr marL="285750" indent="-285750">
                <a:buFontTx/>
                <a:buChar char="-"/>
                <a:defRPr/>
              </a:pPr>
              <a:r>
                <a:rPr lang="zh-CN" altLang="en-US" sz="1400" b="1" kern="0" dirty="0" smtClean="0">
                  <a:solidFill>
                    <a:srgbClr val="FFFFFF"/>
                  </a:solidFill>
                </a:rPr>
                <a:t>文摘数据最早回溯至</a:t>
              </a:r>
              <a:r>
                <a:rPr lang="en-US" sz="1400" b="1" kern="0" dirty="0" smtClean="0">
                  <a:solidFill>
                    <a:srgbClr val="FFFFFF"/>
                  </a:solidFill>
                </a:rPr>
                <a:t>1823</a:t>
              </a:r>
              <a:r>
                <a:rPr lang="zh-CN" altLang="en-US" sz="1400" kern="0" dirty="0" smtClean="0">
                  <a:solidFill>
                    <a:srgbClr val="FFFFFF"/>
                  </a:solidFill>
                </a:rPr>
                <a:t>，主流出版商从第一卷第一期开始</a:t>
              </a:r>
              <a:endParaRPr lang="en-US" altLang="zh-CN" sz="1400" kern="0" dirty="0" smtClean="0">
                <a:solidFill>
                  <a:srgbClr val="FFFFFF"/>
                </a:solidFill>
              </a:endParaRPr>
            </a:p>
            <a:p>
              <a:pPr marL="285750" indent="-285750">
                <a:buFontTx/>
                <a:buChar char="-"/>
                <a:defRPr/>
              </a:pPr>
              <a:r>
                <a:rPr lang="zh-CN" altLang="en-US" sz="1400" b="1" kern="0" dirty="0" smtClean="0">
                  <a:solidFill>
                    <a:srgbClr val="FFFFFF"/>
                  </a:solidFill>
                </a:rPr>
                <a:t>参考文献自</a:t>
              </a:r>
              <a:r>
                <a:rPr lang="en-US" altLang="zh-CN" sz="1400" b="1" kern="0" dirty="0" smtClean="0">
                  <a:solidFill>
                    <a:srgbClr val="FFFFFF"/>
                  </a:solidFill>
                </a:rPr>
                <a:t>1996</a:t>
              </a:r>
              <a:r>
                <a:rPr lang="zh-CN" altLang="en-US" sz="1400" b="1" kern="0" dirty="0" smtClean="0">
                  <a:solidFill>
                    <a:srgbClr val="FFFFFF"/>
                  </a:solidFill>
                </a:rPr>
                <a:t>年开始，</a:t>
              </a:r>
              <a:r>
                <a:rPr lang="en-US" altLang="zh-CN" sz="1400" b="1" kern="0" dirty="0" smtClean="0">
                  <a:solidFill>
                    <a:srgbClr val="FFFFFF"/>
                  </a:solidFill>
                </a:rPr>
                <a:t>2016</a:t>
              </a:r>
              <a:r>
                <a:rPr lang="zh-CN" altLang="en-US" sz="1400" b="1" kern="0" dirty="0" smtClean="0">
                  <a:solidFill>
                    <a:srgbClr val="FFFFFF"/>
                  </a:solidFill>
                </a:rPr>
                <a:t>年将回溯至</a:t>
              </a:r>
              <a:r>
                <a:rPr lang="en-US" altLang="zh-CN" sz="1400" b="1" kern="0" dirty="0" smtClean="0">
                  <a:solidFill>
                    <a:srgbClr val="FFFFFF"/>
                  </a:solidFill>
                </a:rPr>
                <a:t>1970</a:t>
              </a:r>
              <a:r>
                <a:rPr lang="zh-CN" altLang="en-US" sz="1400" b="1" kern="0" dirty="0" smtClean="0">
                  <a:solidFill>
                    <a:srgbClr val="FFFFFF"/>
                  </a:solidFill>
                </a:rPr>
                <a:t>年</a:t>
              </a:r>
              <a:endParaRPr lang="en-US" altLang="zh-CN" sz="1400" b="1" kern="0" dirty="0" smtClean="0">
                <a:solidFill>
                  <a:srgbClr val="FFFFFF"/>
                </a:solidFill>
              </a:endParaRPr>
            </a:p>
            <a:p>
              <a:pPr marL="285750" indent="-285750">
                <a:buFontTx/>
                <a:buChar char="-"/>
                <a:defRPr/>
              </a:pPr>
              <a:r>
                <a:rPr lang="zh-CN" altLang="en-US" sz="1400" kern="0" dirty="0" smtClean="0">
                  <a:solidFill>
                    <a:srgbClr val="FFFFFF"/>
                  </a:solidFill>
                </a:rPr>
                <a:t>主流出版社的</a:t>
              </a:r>
              <a:r>
                <a:rPr lang="en-US" altLang="zh-CN" sz="1400" b="1" kern="0" dirty="0">
                  <a:solidFill>
                    <a:srgbClr val="FFFFFF"/>
                  </a:solidFill>
                </a:rPr>
                <a:t>Article In </a:t>
              </a:r>
              <a:r>
                <a:rPr lang="en-US" altLang="zh-CN" sz="1400" b="1" kern="0" dirty="0" smtClean="0">
                  <a:solidFill>
                    <a:srgbClr val="FFFFFF"/>
                  </a:solidFill>
                </a:rPr>
                <a:t>Press</a:t>
              </a:r>
            </a:p>
            <a:p>
              <a:pPr marL="285750" indent="-285750">
                <a:buFontTx/>
                <a:buChar char="-"/>
                <a:defRPr/>
              </a:pPr>
              <a:r>
                <a:rPr lang="zh-CN" altLang="en-US" sz="1400" kern="0" dirty="0" smtClean="0">
                  <a:solidFill>
                    <a:srgbClr val="FFFFFF"/>
                  </a:solidFill>
                </a:rPr>
                <a:t>来自与文章致谢部分的基金资助信息</a:t>
              </a:r>
              <a:endParaRPr lang="en-US" sz="1400" kern="0" dirty="0">
                <a:solidFill>
                  <a:srgbClr val="FFFFFF"/>
                </a:solidFill>
              </a:endParaRPr>
            </a:p>
          </p:txBody>
        </p:sp>
        <p:sp>
          <p:nvSpPr>
            <p:cNvPr id="17" name="TextBox 62"/>
            <p:cNvSpPr txBox="1"/>
            <p:nvPr/>
          </p:nvSpPr>
          <p:spPr>
            <a:xfrm>
              <a:off x="228600" y="1777008"/>
              <a:ext cx="990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Physical </a:t>
              </a:r>
            </a:p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Sciences</a:t>
              </a:r>
            </a:p>
            <a:p>
              <a:pPr>
                <a:defRPr/>
              </a:pPr>
              <a:r>
                <a:rPr lang="en-US" sz="1200" kern="0" dirty="0" smtClean="0">
                  <a:solidFill>
                    <a:sysClr val="windowText" lastClr="000000"/>
                  </a:solidFill>
                </a:rPr>
                <a:t>7,498</a:t>
              </a:r>
              <a:endParaRPr lang="en-US" sz="12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TextBox 63"/>
            <p:cNvSpPr txBox="1"/>
            <p:nvPr/>
          </p:nvSpPr>
          <p:spPr>
            <a:xfrm>
              <a:off x="210403" y="2532478"/>
              <a:ext cx="990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Health </a:t>
              </a:r>
            </a:p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Sciences</a:t>
              </a:r>
            </a:p>
            <a:p>
              <a:pPr>
                <a:defRPr/>
              </a:pPr>
              <a:r>
                <a:rPr lang="en-US" sz="1200" kern="0" dirty="0" smtClean="0">
                  <a:solidFill>
                    <a:sysClr val="windowText" lastClr="000000"/>
                  </a:solidFill>
                </a:rPr>
                <a:t>6,843</a:t>
              </a:r>
              <a:endParaRPr lang="en-US" sz="12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TextBox 64"/>
            <p:cNvSpPr txBox="1"/>
            <p:nvPr/>
          </p:nvSpPr>
          <p:spPr>
            <a:xfrm>
              <a:off x="228600" y="3427988"/>
              <a:ext cx="990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Social</a:t>
              </a:r>
            </a:p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Sciences</a:t>
              </a:r>
            </a:p>
            <a:p>
              <a:pPr>
                <a:defRPr/>
              </a:pPr>
              <a:r>
                <a:rPr lang="de-DE" sz="1200" kern="0" dirty="0" smtClean="0">
                  <a:solidFill>
                    <a:sysClr val="windowText" lastClr="000000"/>
                  </a:solidFill>
                </a:rPr>
                <a:t>8,193</a:t>
              </a:r>
              <a:endParaRPr lang="en-US" sz="12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TextBox 65"/>
            <p:cNvSpPr txBox="1"/>
            <p:nvPr/>
          </p:nvSpPr>
          <p:spPr>
            <a:xfrm>
              <a:off x="228600" y="4299527"/>
              <a:ext cx="990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Life</a:t>
              </a:r>
            </a:p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Sciences</a:t>
              </a:r>
            </a:p>
            <a:p>
              <a:pPr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4,509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827584" y="5661248"/>
            <a:ext cx="6484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收录的中国期刊：合计收录</a:t>
            </a:r>
            <a:r>
              <a:rPr lang="en-US" altLang="zh-CN" dirty="0" smtClean="0"/>
              <a:t>830</a:t>
            </a:r>
            <a:r>
              <a:rPr lang="zh-CN" altLang="en-US" dirty="0" smtClean="0"/>
              <a:t>种，其中处于更新状态的</a:t>
            </a:r>
            <a:r>
              <a:rPr lang="en-US" altLang="zh-CN" dirty="0" smtClean="0"/>
              <a:t>594</a:t>
            </a:r>
            <a:r>
              <a:rPr lang="zh-CN" altLang="en-US" dirty="0" smtClean="0"/>
              <a:t>种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603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如何使用</a:t>
            </a:r>
            <a:r>
              <a:rPr lang="en-US" altLang="zh-CN" dirty="0" smtClean="0"/>
              <a:t>Scopus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774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Scopus</a:t>
            </a:r>
            <a:r>
              <a:rPr lang="zh-CN" altLang="en-US" dirty="0" smtClean="0"/>
              <a:t>在科研活动中的应用场景</a:t>
            </a:r>
            <a:endParaRPr lang="zh-CN" altLang="en-US" dirty="0"/>
          </a:p>
        </p:txBody>
      </p:sp>
      <p:graphicFrame>
        <p:nvGraphicFramePr>
          <p:cNvPr id="3" name="Diagram 10"/>
          <p:cNvGraphicFramePr/>
          <p:nvPr>
            <p:extLst/>
          </p:nvPr>
        </p:nvGraphicFramePr>
        <p:xfrm>
          <a:off x="457200" y="2070650"/>
          <a:ext cx="6096000" cy="3462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Users\ObaI\Documents\3. brandings\icons\3724 Elsevier icons PNGs\3724 Elsevier icons PNGs\Blue Elsevier icons PNG\Analyze icon blu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56" y="2286000"/>
            <a:ext cx="417445" cy="31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ObaI\Documents\3. brandings\icons\3724 Elsevier icons PNGs\3724 Elsevier icons PNGs\Blue Elsevier icons PNG\Commercialize icon blu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2808116"/>
            <a:ext cx="270239" cy="33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ObaI\Documents\3. brandings\icons\3724 Elsevier icons PNGs\3724 Elsevier icons PNGs\Blue Elsevier icons PNG\Collaborate Network icon blu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352801"/>
            <a:ext cx="415406" cy="33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ObaI\Documents\3. brandings\icons\3724 Elsevier icons PNGs\3724 Elsevier icons PNGs\Blue Elsevier icons PNG\Monitor icon blu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3886201"/>
            <a:ext cx="504687" cy="37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ObaI\Documents\3. brandings\icons\3724 Elsevier icons PNGs\3724 Elsevier icons PNGs\Blue Elsevier icons PNG\Publications icon blu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42" y="4476216"/>
            <a:ext cx="346558" cy="32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ObaI\Documents\3. brandings\icons\3724 Elsevier icons PNGs\3724 Elsevier icons PNGs\Blue Elsevier icons PNG\Identify Researchers icon blu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4953001"/>
            <a:ext cx="417445" cy="35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8"/>
          <p:cNvSpPr/>
          <p:nvPr/>
        </p:nvSpPr>
        <p:spPr>
          <a:xfrm>
            <a:off x="6781802" y="2209801"/>
            <a:ext cx="1683327" cy="3875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prstClr val="white"/>
                </a:solidFill>
              </a:rPr>
              <a:t>Basic/, Advanced Search, Refine Results</a:t>
            </a:r>
          </a:p>
        </p:txBody>
      </p:sp>
      <p:sp>
        <p:nvSpPr>
          <p:cNvPr id="11" name="Flowchart: Process 19"/>
          <p:cNvSpPr/>
          <p:nvPr/>
        </p:nvSpPr>
        <p:spPr>
          <a:xfrm>
            <a:off x="1005826" y="1676400"/>
            <a:ext cx="5471175" cy="285750"/>
          </a:xfrm>
          <a:prstGeom prst="flowChartProcess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场景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Flowchart: Process 20"/>
          <p:cNvSpPr/>
          <p:nvPr/>
        </p:nvSpPr>
        <p:spPr>
          <a:xfrm>
            <a:off x="6781800" y="1676400"/>
            <a:ext cx="1683326" cy="285750"/>
          </a:xfrm>
          <a:prstGeom prst="flowChartProcess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功能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3" name="Rectangle 21"/>
          <p:cNvSpPr/>
          <p:nvPr/>
        </p:nvSpPr>
        <p:spPr>
          <a:xfrm>
            <a:off x="6788727" y="2808116"/>
            <a:ext cx="1676400" cy="3094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prstClr val="white"/>
                </a:solidFill>
              </a:rPr>
              <a:t>Basic/Advanced Search</a:t>
            </a:r>
          </a:p>
        </p:txBody>
      </p:sp>
      <p:sp>
        <p:nvSpPr>
          <p:cNvPr id="14" name="Rectangle 22"/>
          <p:cNvSpPr/>
          <p:nvPr/>
        </p:nvSpPr>
        <p:spPr>
          <a:xfrm>
            <a:off x="6788730" y="4948418"/>
            <a:ext cx="1676399" cy="3834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prstClr val="white"/>
                </a:solidFill>
              </a:rPr>
              <a:t>Alerts, Author Profiles, Analyzers</a:t>
            </a:r>
          </a:p>
        </p:txBody>
      </p:sp>
      <p:sp>
        <p:nvSpPr>
          <p:cNvPr id="15" name="Rectangle 23"/>
          <p:cNvSpPr/>
          <p:nvPr/>
        </p:nvSpPr>
        <p:spPr>
          <a:xfrm>
            <a:off x="6781800" y="3400837"/>
            <a:ext cx="1683326" cy="3127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prstClr val="white"/>
                </a:solidFill>
              </a:rPr>
              <a:t>Author/Affiliation Profiles</a:t>
            </a:r>
          </a:p>
        </p:txBody>
      </p:sp>
      <p:sp>
        <p:nvSpPr>
          <p:cNvPr id="16" name="Rectangle 24"/>
          <p:cNvSpPr/>
          <p:nvPr/>
        </p:nvSpPr>
        <p:spPr>
          <a:xfrm>
            <a:off x="6781800" y="4444645"/>
            <a:ext cx="1683326" cy="3346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prstClr val="white"/>
                </a:solidFill>
              </a:rPr>
              <a:t>Alerts, Citation Overview, Analyzers</a:t>
            </a:r>
          </a:p>
        </p:txBody>
      </p:sp>
      <p:sp>
        <p:nvSpPr>
          <p:cNvPr id="17" name="Rectangle 25"/>
          <p:cNvSpPr/>
          <p:nvPr/>
        </p:nvSpPr>
        <p:spPr>
          <a:xfrm>
            <a:off x="6788726" y="3930095"/>
            <a:ext cx="1676400" cy="2857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prstClr val="white"/>
                </a:solidFill>
              </a:rPr>
              <a:t>Journal Analyzer</a:t>
            </a:r>
          </a:p>
        </p:txBody>
      </p:sp>
    </p:spTree>
    <p:extLst>
      <p:ext uri="{BB962C8B-B14F-4D97-AF65-F5344CB8AC3E}">
        <p14:creationId xmlns:p14="http://schemas.microsoft.com/office/powerpoint/2010/main" val="184397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基因编辑技术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618" y="1257946"/>
            <a:ext cx="4810125" cy="2362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24000"/>
            <a:ext cx="1828800" cy="22574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37818" y="347293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韩春雨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483030" y="4768861"/>
            <a:ext cx="7772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基因编辑技术指能够让人类对目标基因进行“编辑”，实现对特定</a:t>
            </a:r>
            <a:r>
              <a:rPr lang="en-US" altLang="zh-CN" sz="1400" dirty="0"/>
              <a:t>DNA</a:t>
            </a:r>
            <a:r>
              <a:rPr lang="zh-CN" altLang="en-US" sz="1400" dirty="0"/>
              <a:t>片段的敲除、加入等</a:t>
            </a:r>
            <a:r>
              <a:rPr lang="zh-CN" altLang="en-US" sz="1400" dirty="0" smtClean="0"/>
              <a:t>。</a:t>
            </a:r>
            <a:r>
              <a:rPr lang="zh-CN" altLang="en-US" sz="1400" dirty="0"/>
              <a:t>在</a:t>
            </a:r>
            <a:r>
              <a:rPr lang="zh-CN" altLang="en-US" sz="1400" dirty="0" smtClean="0"/>
              <a:t>基础</a:t>
            </a:r>
            <a:r>
              <a:rPr lang="zh-CN" altLang="en-US" sz="1400" dirty="0"/>
              <a:t>研究、基因治疗和遗传改良等方面展示出了巨大的潜力。</a:t>
            </a:r>
          </a:p>
          <a:p>
            <a:endParaRPr lang="en-US" altLang="zh-CN" sz="1400" dirty="0" smtClean="0"/>
          </a:p>
          <a:p>
            <a:r>
              <a:rPr lang="en-US" altLang="zh-CN" sz="1400" dirty="0" smtClean="0"/>
              <a:t>CRISPR/Cas9</a:t>
            </a:r>
            <a:r>
              <a:rPr lang="zh-CN" altLang="en-US" sz="1400" dirty="0"/>
              <a:t>技术自问世以来</a:t>
            </a:r>
            <a:r>
              <a:rPr lang="zh-CN" altLang="en-US" sz="1400" dirty="0" smtClean="0"/>
              <a:t>，技术</a:t>
            </a:r>
            <a:r>
              <a:rPr lang="zh-CN" altLang="en-US" sz="1400" dirty="0"/>
              <a:t>不断改进后</a:t>
            </a:r>
            <a:r>
              <a:rPr lang="zh-CN" altLang="en-US" sz="1400" dirty="0" smtClean="0"/>
              <a:t>，被</a:t>
            </a:r>
            <a:r>
              <a:rPr lang="zh-CN" altLang="en-US" sz="1400" dirty="0"/>
              <a:t>认为能够在活细胞</a:t>
            </a:r>
            <a:r>
              <a:rPr lang="zh-CN" altLang="en-US" sz="1400" dirty="0" smtClean="0"/>
              <a:t>中有效、便捷</a:t>
            </a:r>
            <a:r>
              <a:rPr lang="zh-CN" altLang="en-US" sz="1400" dirty="0"/>
              <a:t>地“编辑”任何基因</a:t>
            </a:r>
            <a:r>
              <a:rPr lang="zh-CN" altLang="en-US" sz="1400" dirty="0" smtClean="0"/>
              <a:t>。</a:t>
            </a:r>
            <a:endParaRPr lang="en-US" altLang="zh-CN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“豪华版”诺奖之称的“</a:t>
            </a:r>
            <a:r>
              <a:rPr lang="en-US" altLang="zh-CN" sz="1400" dirty="0"/>
              <a:t>2015</a:t>
            </a:r>
            <a:r>
              <a:rPr lang="zh-CN" altLang="en-US" sz="1400" dirty="0"/>
              <a:t>年度生命科学突破奖</a:t>
            </a:r>
            <a:r>
              <a:rPr lang="zh-CN" altLang="en-US" sz="1400" dirty="0" smtClean="0"/>
              <a:t>”</a:t>
            </a:r>
            <a:endParaRPr lang="en-US" altLang="zh-CN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400" dirty="0"/>
              <a:t>2015</a:t>
            </a:r>
            <a:r>
              <a:rPr lang="zh-CN" altLang="en-US" sz="1400" dirty="0" smtClean="0"/>
              <a:t>年度化学</a:t>
            </a:r>
            <a:r>
              <a:rPr lang="zh-CN" altLang="en-US" sz="1400" dirty="0"/>
              <a:t>领域</a:t>
            </a:r>
            <a:r>
              <a:rPr lang="zh-CN" altLang="en-US" sz="1400" dirty="0" smtClean="0"/>
              <a:t>的诺奖热门</a:t>
            </a:r>
            <a:endParaRPr lang="zh-CN" altLang="en-US" sz="1400" dirty="0"/>
          </a:p>
        </p:txBody>
      </p:sp>
      <p:sp>
        <p:nvSpPr>
          <p:cNvPr id="7" name="矩形 6"/>
          <p:cNvSpPr/>
          <p:nvPr/>
        </p:nvSpPr>
        <p:spPr>
          <a:xfrm>
            <a:off x="1079714" y="3842266"/>
            <a:ext cx="65790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虽然这项新技术还处于初期，但有一些理由让我们相信它与现在普遍使用的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CRISPR-Cas9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技术相比有多种优势，特别是在更精准的基因编辑方面。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”                    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</a:rPr>
              <a:t>--《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自然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》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杂志执行主编尼克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·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贝尔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52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95" y="1200868"/>
            <a:ext cx="9133305" cy="559333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搜索引擎</a:t>
            </a:r>
            <a:r>
              <a:rPr lang="en-US" altLang="zh-CN" dirty="0" smtClean="0"/>
              <a:t>-</a:t>
            </a:r>
            <a:r>
              <a:rPr lang="zh-CN" altLang="en-US" dirty="0" smtClean="0"/>
              <a:t>快速定位全文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sz="2700" dirty="0"/>
              <a:t>第一</a:t>
            </a:r>
            <a:r>
              <a:rPr lang="zh-CN" altLang="en-US" sz="2700" dirty="0" smtClean="0"/>
              <a:t>步：输入关键词搜索</a:t>
            </a:r>
            <a:endParaRPr lang="zh-CN" altLang="en-US" sz="2700" dirty="0"/>
          </a:p>
        </p:txBody>
      </p:sp>
      <p:sp>
        <p:nvSpPr>
          <p:cNvPr id="5" name="圆角矩形 4"/>
          <p:cNvSpPr/>
          <p:nvPr/>
        </p:nvSpPr>
        <p:spPr>
          <a:xfrm>
            <a:off x="340962" y="3581400"/>
            <a:ext cx="3164237" cy="304800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304800" y="3048000"/>
            <a:ext cx="4800600" cy="381000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35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10226438" cy="56388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搜索引擎</a:t>
            </a:r>
            <a:r>
              <a:rPr lang="en-US" altLang="zh-CN" dirty="0" smtClean="0"/>
              <a:t>-</a:t>
            </a:r>
            <a:r>
              <a:rPr lang="zh-CN" altLang="en-US" dirty="0" smtClean="0"/>
              <a:t>快速定位全文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第二步：精炼搜索，限定搜索集合（</a:t>
            </a:r>
            <a:r>
              <a:rPr lang="en-US" altLang="zh-CN" dirty="0" smtClean="0"/>
              <a:t>Refine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0" y="2667000"/>
            <a:ext cx="1905000" cy="4191000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7" name="圆角矩形标注 6"/>
          <p:cNvSpPr/>
          <p:nvPr/>
        </p:nvSpPr>
        <p:spPr>
          <a:xfrm>
            <a:off x="2123728" y="1844824"/>
            <a:ext cx="4032448" cy="3060340"/>
          </a:xfrm>
          <a:prstGeom prst="wedgeRoundRectCallout">
            <a:avLst>
              <a:gd name="adj1" fmla="val -60040"/>
              <a:gd name="adj2" fmla="val -1065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b="1" dirty="0" smtClean="0"/>
          </a:p>
          <a:p>
            <a:r>
              <a:rPr lang="zh-CN" altLang="en-US" sz="2400" b="1" dirty="0" smtClean="0"/>
              <a:t>“限定”或者“排除”</a:t>
            </a:r>
            <a:endParaRPr lang="en-US" altLang="zh-CN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 smtClean="0"/>
              <a:t>Year(</a:t>
            </a:r>
            <a:r>
              <a:rPr lang="zh-CN" altLang="en-US" dirty="0" smtClean="0"/>
              <a:t>年份</a:t>
            </a:r>
            <a:r>
              <a:rPr lang="en-US" altLang="zh-CN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 smtClean="0"/>
              <a:t>Author Name</a:t>
            </a:r>
            <a:r>
              <a:rPr lang="zh-CN" altLang="en-US" dirty="0" smtClean="0"/>
              <a:t>（作者姓名）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 smtClean="0"/>
              <a:t>Subject Area</a:t>
            </a:r>
            <a:r>
              <a:rPr lang="zh-CN" altLang="en-US" dirty="0" smtClean="0"/>
              <a:t>（学科类别）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 smtClean="0"/>
              <a:t>Document Type</a:t>
            </a:r>
            <a:r>
              <a:rPr lang="zh-CN" altLang="en-US" dirty="0" smtClean="0"/>
              <a:t>（文献类型）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 smtClean="0"/>
              <a:t>Keyword</a:t>
            </a:r>
            <a:r>
              <a:rPr lang="zh-CN" altLang="en-US" dirty="0" smtClean="0"/>
              <a:t>（关键字）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 smtClean="0"/>
              <a:t>Affiliation</a:t>
            </a:r>
            <a:r>
              <a:rPr lang="zh-CN" altLang="en-US" dirty="0" smtClean="0"/>
              <a:t>（归属机构）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 smtClean="0"/>
              <a:t>Country/Territory</a:t>
            </a:r>
            <a:r>
              <a:rPr lang="zh-CN" altLang="en-US" dirty="0" smtClean="0"/>
              <a:t>（国家</a:t>
            </a:r>
            <a:r>
              <a:rPr lang="en-US" altLang="zh-CN" dirty="0" smtClean="0"/>
              <a:t>/</a:t>
            </a:r>
            <a:r>
              <a:rPr lang="zh-CN" altLang="en-US" dirty="0" smtClean="0"/>
              <a:t>地区）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 smtClean="0"/>
              <a:t>Source Type</a:t>
            </a:r>
            <a:r>
              <a:rPr lang="zh-CN" altLang="en-US" dirty="0" smtClean="0"/>
              <a:t>（来源出版物类型）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 smtClean="0"/>
              <a:t>Language</a:t>
            </a:r>
            <a:r>
              <a:rPr lang="zh-CN" altLang="en-US" dirty="0" smtClean="0"/>
              <a:t>（语言）</a:t>
            </a:r>
            <a:endParaRPr lang="en-US" altLang="zh-C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b="1" dirty="0"/>
          </a:p>
        </p:txBody>
      </p:sp>
      <p:sp>
        <p:nvSpPr>
          <p:cNvPr id="8" name="爆炸形 2 7"/>
          <p:cNvSpPr/>
          <p:nvPr/>
        </p:nvSpPr>
        <p:spPr>
          <a:xfrm>
            <a:off x="4028728" y="4343400"/>
            <a:ext cx="4772191" cy="2514600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rgbClr val="FFC000"/>
                </a:solidFill>
              </a:rPr>
              <a:t>文献类型：综述、</a:t>
            </a:r>
            <a:r>
              <a:rPr lang="en-US" altLang="zh-CN" b="1" dirty="0" smtClean="0">
                <a:solidFill>
                  <a:srgbClr val="FFC000"/>
                </a:solidFill>
              </a:rPr>
              <a:t>Article in Press</a:t>
            </a:r>
            <a:r>
              <a:rPr lang="zh-CN" altLang="en-US" b="1" dirty="0" smtClean="0">
                <a:solidFill>
                  <a:srgbClr val="FFC000"/>
                </a:solidFill>
              </a:rPr>
              <a:t>、会议论文、图书</a:t>
            </a:r>
            <a:r>
              <a:rPr lang="en-US" altLang="zh-CN" b="1" dirty="0" smtClean="0">
                <a:solidFill>
                  <a:srgbClr val="FFC000"/>
                </a:solidFill>
              </a:rPr>
              <a:t>…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501182"/>
            <a:ext cx="1800000" cy="485714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90697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4" y="1371600"/>
            <a:ext cx="9120876" cy="50292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搜索引擎</a:t>
            </a:r>
            <a:r>
              <a:rPr lang="en-US" altLang="zh-CN" dirty="0" smtClean="0"/>
              <a:t>-</a:t>
            </a:r>
            <a:r>
              <a:rPr lang="zh-CN" altLang="en-US" dirty="0" smtClean="0"/>
              <a:t>快速定位全文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sz="2200" dirty="0" smtClean="0"/>
              <a:t>第三步：排序</a:t>
            </a:r>
            <a:r>
              <a:rPr lang="en-US" altLang="zh-CN" sz="2200" dirty="0" smtClean="0"/>
              <a:t>-</a:t>
            </a:r>
            <a:r>
              <a:rPr lang="zh-CN" altLang="en-US" sz="2200" dirty="0" smtClean="0"/>
              <a:t>阅读摘要</a:t>
            </a:r>
            <a:r>
              <a:rPr lang="en-US" altLang="zh-CN" sz="2200" dirty="0" smtClean="0"/>
              <a:t>-</a:t>
            </a:r>
            <a:r>
              <a:rPr lang="zh-CN" altLang="en-US" sz="2200" dirty="0" smtClean="0"/>
              <a:t>全文（</a:t>
            </a:r>
            <a:r>
              <a:rPr lang="en-US" altLang="zh-CN" sz="2200" dirty="0" smtClean="0"/>
              <a:t>Full Text/View at Publisher</a:t>
            </a:r>
            <a:r>
              <a:rPr lang="zh-CN" altLang="en-US" sz="2200" dirty="0" smtClean="0"/>
              <a:t>）</a:t>
            </a:r>
            <a:endParaRPr lang="zh-CN" altLang="en-US" sz="2200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2238214"/>
            <a:ext cx="2209524" cy="1371429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24" y="1371600"/>
            <a:ext cx="9120876" cy="5029200"/>
          </a:xfrm>
          <a:prstGeom prst="rect">
            <a:avLst/>
          </a:prstGeom>
        </p:spPr>
      </p:pic>
      <p:sp>
        <p:nvSpPr>
          <p:cNvPr id="16" name="圆角矩形 15"/>
          <p:cNvSpPr/>
          <p:nvPr/>
        </p:nvSpPr>
        <p:spPr>
          <a:xfrm>
            <a:off x="8153400" y="1857214"/>
            <a:ext cx="990600" cy="272511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5004" y="1375475"/>
            <a:ext cx="9144000" cy="5041951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7316492" y="1600200"/>
            <a:ext cx="1828800" cy="304800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905000" y="2438400"/>
            <a:ext cx="1752600" cy="381000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50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搜索引擎</a:t>
            </a:r>
            <a:r>
              <a:rPr lang="en-US" altLang="zh-CN" dirty="0" smtClean="0"/>
              <a:t>-</a:t>
            </a:r>
            <a:r>
              <a:rPr lang="zh-CN" altLang="en-US" dirty="0" smtClean="0"/>
              <a:t>快速定位全文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zh-CN" altLang="en-US" sz="2200" dirty="0" smtClean="0"/>
              <a:t>批量下载全文</a:t>
            </a:r>
            <a:r>
              <a:rPr lang="en-US" altLang="zh-CN" sz="2200" dirty="0" smtClean="0"/>
              <a:t>Download</a:t>
            </a:r>
            <a:r>
              <a:rPr lang="zh-CN" altLang="en-US" sz="2200" dirty="0" smtClean="0"/>
              <a:t>（</a:t>
            </a:r>
            <a:r>
              <a:rPr lang="en-US" altLang="zh-CN" sz="2200" dirty="0" smtClean="0"/>
              <a:t>Download</a:t>
            </a:r>
            <a:r>
              <a:rPr lang="zh-CN" altLang="en-US" sz="2200" dirty="0" smtClean="0"/>
              <a:t>，</a:t>
            </a:r>
            <a:r>
              <a:rPr lang="en-US" altLang="zh-CN" sz="2200" dirty="0" smtClean="0"/>
              <a:t>IE/</a:t>
            </a:r>
            <a:r>
              <a:rPr lang="en-US" altLang="zh-CN" sz="2200" dirty="0" err="1" smtClean="0"/>
              <a:t>Firfox</a:t>
            </a:r>
            <a:r>
              <a:rPr lang="zh-CN" altLang="en-US" dirty="0" smtClean="0"/>
              <a:t>）</a:t>
            </a:r>
            <a:endParaRPr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219200"/>
            <a:ext cx="11942857" cy="660000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2438400" y="2438400"/>
            <a:ext cx="1828800" cy="1066800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19200"/>
            <a:ext cx="11942857" cy="6600000"/>
          </a:xfrm>
          <a:prstGeom prst="rect">
            <a:avLst/>
          </a:prstGeom>
        </p:spPr>
      </p:pic>
      <p:sp>
        <p:nvSpPr>
          <p:cNvPr id="16" name="圆角矩形 15"/>
          <p:cNvSpPr/>
          <p:nvPr/>
        </p:nvSpPr>
        <p:spPr>
          <a:xfrm>
            <a:off x="4267200" y="2438400"/>
            <a:ext cx="990600" cy="457200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爆炸形 1 5"/>
          <p:cNvSpPr/>
          <p:nvPr/>
        </p:nvSpPr>
        <p:spPr>
          <a:xfrm>
            <a:off x="3352800" y="3248585"/>
            <a:ext cx="5638800" cy="3228415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文件自动命名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全文有访问权限则下载，否则下载文摘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需要安装</a:t>
            </a:r>
            <a:r>
              <a:rPr lang="en-US" altLang="zh-CN" dirty="0" smtClean="0"/>
              <a:t>Java</a:t>
            </a:r>
            <a:r>
              <a:rPr lang="zh-CN" altLang="en-US" dirty="0" smtClean="0"/>
              <a:t>运行环境，不支持</a:t>
            </a:r>
            <a:r>
              <a:rPr lang="en-US" altLang="zh-CN" dirty="0" smtClean="0"/>
              <a:t>Chrome</a:t>
            </a:r>
            <a:r>
              <a:rPr lang="zh-CN" altLang="en-US" dirty="0" smtClean="0"/>
              <a:t>浏览器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047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搜索引擎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zh-CN" altLang="en-US" dirty="0" smtClean="0"/>
              <a:t>检索结果中整合专利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4" y="1383224"/>
            <a:ext cx="9144000" cy="5041951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2286000" y="1600200"/>
            <a:ext cx="1752600" cy="381000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514600"/>
            <a:ext cx="9523809" cy="637142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861" y="679441"/>
            <a:ext cx="4457143" cy="276190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66211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153400" cy="990600"/>
          </a:xfrm>
        </p:spPr>
        <p:txBody>
          <a:bodyPr/>
          <a:lstStyle/>
          <a:p>
            <a:r>
              <a:rPr lang="zh-CN" altLang="en-US" sz="2000" dirty="0" smtClean="0"/>
              <a:t>保存检索策略与定时提醒（</a:t>
            </a:r>
            <a:r>
              <a:rPr lang="en-US" altLang="zh-CN" sz="2000" dirty="0" smtClean="0"/>
              <a:t>”Save”/”Set alert”</a:t>
            </a:r>
            <a:r>
              <a:rPr lang="zh-CN" altLang="en-US" sz="2000" dirty="0" smtClean="0"/>
              <a:t>）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600"/>
            <a:ext cx="9200476" cy="4600238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968290" y="1994114"/>
            <a:ext cx="2667000" cy="520485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451198"/>
            <a:ext cx="7186019" cy="4677759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6172200" y="6352838"/>
            <a:ext cx="1676400" cy="312388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0262" y="609614"/>
            <a:ext cx="2780952" cy="228571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75435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/>
              <a:t>文章分析（</a:t>
            </a:r>
            <a:r>
              <a:rPr lang="en-US" altLang="zh-CN" sz="2000" dirty="0" smtClean="0"/>
              <a:t>”Analyze Search results”</a:t>
            </a:r>
            <a:r>
              <a:rPr lang="zh-CN" altLang="en-US" sz="2000" dirty="0" smtClean="0"/>
              <a:t>）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sz="1600" dirty="0" smtClean="0"/>
              <a:t>（</a:t>
            </a:r>
            <a:r>
              <a:rPr lang="en-US" altLang="zh-CN" sz="1600" dirty="0" smtClean="0"/>
              <a:t>Genome Editing</a:t>
            </a:r>
            <a:r>
              <a:rPr lang="zh-CN" altLang="en-US" sz="1600" dirty="0" smtClean="0"/>
              <a:t>，</a:t>
            </a:r>
            <a:r>
              <a:rPr lang="en-US" altLang="zh-CN" sz="1600" b="0" dirty="0"/>
              <a:t>Biochemistry, Genetics and Molecular Biology</a:t>
            </a:r>
            <a:r>
              <a:rPr lang="zh-CN" altLang="en-US" sz="1600" dirty="0" smtClean="0"/>
              <a:t>）</a:t>
            </a:r>
            <a:endParaRPr lang="zh-CN" altLang="en-US" sz="1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630" y="1211179"/>
            <a:ext cx="9166630" cy="4961021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3505200" y="1905000"/>
            <a:ext cx="1524000" cy="296779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1286" y="489284"/>
            <a:ext cx="1504762" cy="266667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15456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文章分析结果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54" y="944229"/>
            <a:ext cx="4392207" cy="27895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53" y="3753853"/>
            <a:ext cx="4392207" cy="278957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160" y="3753852"/>
            <a:ext cx="4392207" cy="27895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171" y="944228"/>
            <a:ext cx="4601770" cy="280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2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/>
              <a:t>期刊分析（</a:t>
            </a:r>
            <a:r>
              <a:rPr lang="en-US" altLang="zh-CN" sz="2000" dirty="0" smtClean="0"/>
              <a:t>”Compare Journals”</a:t>
            </a:r>
            <a:r>
              <a:rPr lang="zh-CN" altLang="en-US" sz="2000" dirty="0" smtClean="0"/>
              <a:t>）</a:t>
            </a:r>
            <a:endParaRPr lang="zh-CN" altLang="en-US" sz="2000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"/>
          </p:nvPr>
        </p:nvSpPr>
        <p:spPr>
          <a:xfrm>
            <a:off x="612648" y="4724400"/>
            <a:ext cx="8153400" cy="182880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 smtClean="0"/>
              <a:t>基于</a:t>
            </a:r>
            <a:r>
              <a:rPr lang="en-US" altLang="zh-CN" dirty="0" smtClean="0"/>
              <a:t>Scopus</a:t>
            </a:r>
            <a:r>
              <a:rPr lang="zh-CN" altLang="en-US" dirty="0" smtClean="0"/>
              <a:t>数据的期刊评价体系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SJR</a:t>
            </a:r>
            <a:r>
              <a:rPr lang="zh-CN" altLang="en-US" dirty="0" smtClean="0"/>
              <a:t>（</a:t>
            </a:r>
            <a:r>
              <a:rPr lang="en-US" altLang="zh-CN" dirty="0" err="1"/>
              <a:t>SCImago</a:t>
            </a:r>
            <a:r>
              <a:rPr lang="en-US" altLang="zh-CN" dirty="0"/>
              <a:t> journal rank</a:t>
            </a:r>
            <a:r>
              <a:rPr lang="zh-CN" altLang="en-US" dirty="0" smtClean="0"/>
              <a:t>）：每个引用带有权重，期刊的声望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IPP</a:t>
            </a:r>
            <a:r>
              <a:rPr lang="zh-CN" altLang="en-US" dirty="0" smtClean="0"/>
              <a:t>（</a:t>
            </a:r>
            <a:r>
              <a:rPr lang="en-US" altLang="zh-CN" dirty="0"/>
              <a:t>Impact per Publication</a:t>
            </a:r>
            <a:r>
              <a:rPr lang="zh-CN" altLang="en-US" dirty="0" smtClean="0"/>
              <a:t>）：篇均引用，</a:t>
            </a:r>
            <a:r>
              <a:rPr lang="en-US" altLang="zh-CN" dirty="0" smtClean="0"/>
              <a:t>3</a:t>
            </a:r>
            <a:r>
              <a:rPr lang="zh-CN" altLang="en-US" dirty="0" smtClean="0"/>
              <a:t>年时间窗口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SNIP</a:t>
            </a:r>
            <a:r>
              <a:rPr lang="zh-CN" altLang="en-US" dirty="0" smtClean="0"/>
              <a:t>（</a:t>
            </a:r>
            <a:r>
              <a:rPr lang="en-US" altLang="zh-CN" dirty="0"/>
              <a:t>Source normalized impact per paper</a:t>
            </a:r>
            <a:r>
              <a:rPr lang="zh-CN" altLang="en-US" dirty="0" smtClean="0"/>
              <a:t>）：来源文献归一化后的篇均引用，期刊间可直接比较</a:t>
            </a:r>
            <a:endParaRPr lang="en-US" altLang="zh-CN" dirty="0" smtClean="0"/>
          </a:p>
          <a:p>
            <a:r>
              <a:rPr lang="en-US" altLang="zh-CN" dirty="0"/>
              <a:t>https://www.journalmetrics.com/</a:t>
            </a:r>
            <a:r>
              <a:rPr lang="zh-CN" altLang="en-US" dirty="0" smtClean="0"/>
              <a:t>（</a:t>
            </a:r>
            <a:r>
              <a:rPr lang="zh-CN" altLang="en-US" dirty="0"/>
              <a:t>免费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32" y="1219201"/>
            <a:ext cx="4243368" cy="2590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947" y="600090"/>
            <a:ext cx="3019048" cy="247619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9784" y="1163052"/>
            <a:ext cx="4454976" cy="310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14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33" y="1219200"/>
            <a:ext cx="9171829" cy="506864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/>
              <a:t>引用分析（</a:t>
            </a:r>
            <a:r>
              <a:rPr lang="en-US" altLang="zh-CN" sz="2000" dirty="0" smtClean="0"/>
              <a:t>”View </a:t>
            </a:r>
            <a:r>
              <a:rPr lang="en-US" altLang="zh-CN" sz="2000" dirty="0"/>
              <a:t>c</a:t>
            </a:r>
            <a:r>
              <a:rPr lang="en-US" altLang="zh-CN" sz="2000" dirty="0" smtClean="0"/>
              <a:t>itation overview”</a:t>
            </a:r>
            <a:r>
              <a:rPr lang="zh-CN" altLang="en-US" sz="2000" dirty="0" smtClean="0"/>
              <a:t>）</a:t>
            </a:r>
            <a:endParaRPr lang="zh-CN" altLang="en-US" sz="2000" dirty="0"/>
          </a:p>
        </p:txBody>
      </p:sp>
      <p:sp>
        <p:nvSpPr>
          <p:cNvPr id="5" name="圆角矩形 4"/>
          <p:cNvSpPr/>
          <p:nvPr/>
        </p:nvSpPr>
        <p:spPr>
          <a:xfrm>
            <a:off x="3733800" y="1676400"/>
            <a:ext cx="1524000" cy="296779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373" y="2112653"/>
            <a:ext cx="8359048" cy="461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14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47" y="1066800"/>
            <a:ext cx="9056053" cy="500466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/>
              <a:t>引文追踪</a:t>
            </a:r>
            <a:r>
              <a:rPr lang="en-US" altLang="zh-CN" sz="2000" dirty="0" smtClean="0"/>
              <a:t>-</a:t>
            </a:r>
            <a:r>
              <a:rPr lang="zh-CN" altLang="en-US" sz="2000" dirty="0" smtClean="0"/>
              <a:t>单篇文章（</a:t>
            </a:r>
            <a:r>
              <a:rPr lang="en-US" altLang="zh-CN" sz="2000" dirty="0" smtClean="0"/>
              <a:t>”</a:t>
            </a:r>
            <a:r>
              <a:rPr lang="en-US" altLang="zh-CN" sz="2000" dirty="0" err="1" smtClean="0"/>
              <a:t>Citated</a:t>
            </a:r>
            <a:r>
              <a:rPr lang="en-US" altLang="zh-CN" sz="2000" dirty="0" smtClean="0"/>
              <a:t> by”/”Related Documents”</a:t>
            </a:r>
            <a:r>
              <a:rPr lang="zh-CN" altLang="en-US" sz="2000" dirty="0" smtClean="0"/>
              <a:t>）</a:t>
            </a:r>
            <a:endParaRPr lang="zh-CN" altLang="en-US" sz="2000" dirty="0"/>
          </a:p>
        </p:txBody>
      </p:sp>
      <p:sp>
        <p:nvSpPr>
          <p:cNvPr id="5" name="圆角矩形 4"/>
          <p:cNvSpPr/>
          <p:nvPr/>
        </p:nvSpPr>
        <p:spPr>
          <a:xfrm>
            <a:off x="6553200" y="1371600"/>
            <a:ext cx="2561772" cy="2590800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546742" y="3999854"/>
            <a:ext cx="2561772" cy="2438400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56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1230"/>
            <a:ext cx="9212773" cy="509126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/>
              <a:t>基于单篇文章的影响力评价指标（文献计量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替代计量）</a:t>
            </a:r>
            <a:endParaRPr lang="zh-CN" altLang="en-US" sz="2000" dirty="0"/>
          </a:p>
        </p:txBody>
      </p:sp>
      <p:sp>
        <p:nvSpPr>
          <p:cNvPr id="5" name="圆角矩形 4"/>
          <p:cNvSpPr/>
          <p:nvPr/>
        </p:nvSpPr>
        <p:spPr>
          <a:xfrm>
            <a:off x="6651001" y="2133600"/>
            <a:ext cx="2561772" cy="2743200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00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295400"/>
            <a:ext cx="8962571" cy="4953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/>
              <a:t>单篇文章的影响力评价（</a:t>
            </a:r>
            <a:r>
              <a:rPr lang="en-US" altLang="zh-CN" sz="2000" dirty="0" smtClean="0"/>
              <a:t>Benchmarking</a:t>
            </a:r>
            <a:r>
              <a:rPr lang="zh-CN" altLang="en-US" sz="2000" dirty="0" smtClean="0"/>
              <a:t>相对指标）</a:t>
            </a:r>
            <a:endParaRPr lang="zh-CN" altLang="en-US" sz="2000" dirty="0"/>
          </a:p>
        </p:txBody>
      </p:sp>
      <p:sp>
        <p:nvSpPr>
          <p:cNvPr id="5" name="圆角矩形 4"/>
          <p:cNvSpPr/>
          <p:nvPr/>
        </p:nvSpPr>
        <p:spPr>
          <a:xfrm>
            <a:off x="2667000" y="2971801"/>
            <a:ext cx="4800600" cy="1066800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22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71600"/>
            <a:ext cx="9142800" cy="505260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/>
              <a:t>单篇文章的影响力评价（</a:t>
            </a:r>
            <a:r>
              <a:rPr lang="en-US" altLang="zh-CN" sz="2000" dirty="0" smtClean="0"/>
              <a:t>FWCI/Benchmarking</a:t>
            </a:r>
            <a:r>
              <a:rPr lang="zh-CN" altLang="en-US" sz="2000" dirty="0" smtClean="0"/>
              <a:t>）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2037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9142800" cy="505260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/>
              <a:t>单篇文章的影响力评价（参考文献管理软件中读者分布）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5504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/>
              <a:t>单篇文章的影响力评价</a:t>
            </a:r>
            <a:r>
              <a:rPr lang="zh-CN" altLang="en-US" sz="2000" dirty="0" smtClean="0"/>
              <a:t>（科技类网站中被报导情况）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6" y="1371600"/>
            <a:ext cx="9004914" cy="49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3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/>
              <a:t>单篇文章的影响力评价</a:t>
            </a:r>
            <a:r>
              <a:rPr lang="zh-CN" altLang="en-US" sz="2000" dirty="0" smtClean="0"/>
              <a:t>（</a:t>
            </a:r>
            <a:r>
              <a:rPr lang="zh-CN" altLang="en-US" sz="2000" dirty="0"/>
              <a:t>大众</a:t>
            </a:r>
            <a:r>
              <a:rPr lang="zh-CN" altLang="en-US" sz="2000" dirty="0" smtClean="0"/>
              <a:t>网站</a:t>
            </a:r>
            <a:r>
              <a:rPr lang="zh-CN" altLang="en-US" sz="2000" dirty="0"/>
              <a:t>中被</a:t>
            </a:r>
            <a:r>
              <a:rPr lang="zh-CN" altLang="en-US" sz="2000" dirty="0" smtClean="0"/>
              <a:t>报导情况）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371600"/>
            <a:ext cx="9004914" cy="49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6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/>
              <a:t>单篇文章的影响力评价</a:t>
            </a:r>
            <a:r>
              <a:rPr lang="zh-CN" altLang="en-US" sz="2000" dirty="0" smtClean="0"/>
              <a:t>（</a:t>
            </a:r>
            <a:r>
              <a:rPr lang="zh-CN" altLang="en-US" sz="2000" dirty="0"/>
              <a:t>社交类</a:t>
            </a:r>
            <a:r>
              <a:rPr lang="zh-CN" altLang="en-US" sz="2000" dirty="0" smtClean="0"/>
              <a:t>网站</a:t>
            </a:r>
            <a:r>
              <a:rPr lang="zh-CN" altLang="en-US" sz="2000" dirty="0"/>
              <a:t>中被</a:t>
            </a:r>
            <a:r>
              <a:rPr lang="zh-CN" altLang="en-US" sz="2000" dirty="0" smtClean="0"/>
              <a:t>报导情况）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447800"/>
            <a:ext cx="9004915" cy="49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9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/>
              <a:t>作者搜索与作者学术档案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en-US" sz="2000" dirty="0" smtClean="0"/>
              <a:t>重名与多种变体形式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86" y="1447799"/>
            <a:ext cx="8770314" cy="48467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1231"/>
            <a:ext cx="9154867" cy="5059269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970" y="2362201"/>
            <a:ext cx="6476030" cy="1066800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62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作者发文统计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9124658" cy="504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78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</a:t>
            </a:r>
            <a:r>
              <a:rPr lang="zh-CN" altLang="en-US" dirty="0" smtClean="0"/>
              <a:t>指数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47800"/>
            <a:ext cx="9142800" cy="50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5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作者影响力分析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9142800" cy="50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43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作者合著关系网络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71600"/>
            <a:ext cx="9004914" cy="49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39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作者单篇文章被引用情况分析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0"/>
            <a:ext cx="8867028" cy="49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99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作者影响力分析（</a:t>
            </a:r>
            <a:r>
              <a:rPr lang="en-US" altLang="zh-CN" dirty="0" smtClean="0"/>
              <a:t>”View cited by”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9" y="1381052"/>
            <a:ext cx="9142800" cy="505260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4845803" y="2400955"/>
            <a:ext cx="1143000" cy="304799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3" y="1381052"/>
            <a:ext cx="9142800" cy="5052600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1266295" y="2136012"/>
            <a:ext cx="1219200" cy="304799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136012"/>
            <a:ext cx="6449436" cy="415469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0253" y="2440811"/>
            <a:ext cx="6198189" cy="399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6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/>
              <a:t>机构搜索与机构学术档案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en-US" sz="2000" dirty="0" smtClean="0"/>
              <a:t>机构重名与多种变体（例子</a:t>
            </a:r>
            <a:r>
              <a:rPr lang="en-US" altLang="zh-CN" sz="2000" dirty="0" smtClean="0"/>
              <a:t>Soochow University</a:t>
            </a:r>
            <a:r>
              <a:rPr lang="zh-CN" altLang="en-US" sz="2000" dirty="0" smtClean="0"/>
              <a:t>）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34" y="1447800"/>
            <a:ext cx="8867028" cy="490020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255834" y="3124199"/>
            <a:ext cx="4011366" cy="304801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35" y="1447800"/>
            <a:ext cx="8867028" cy="49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8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5284788" algn="l"/>
                <a:tab pos="5378450" algn="l"/>
              </a:tabLst>
            </a:pPr>
            <a:r>
              <a:rPr lang="zh-CN" altLang="en-US" sz="2000" dirty="0"/>
              <a:t>机构搜索与机构学术</a:t>
            </a:r>
            <a:r>
              <a:rPr lang="zh-CN" altLang="en-US" sz="2000" dirty="0" smtClean="0"/>
              <a:t>档案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371600"/>
            <a:ext cx="9004914" cy="51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63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/>
              <a:t>个性化服务</a:t>
            </a:r>
            <a:r>
              <a:rPr lang="en-US" altLang="zh-CN" sz="2000" dirty="0" smtClean="0"/>
              <a:t>-Saved Searches/Alerts/Saved list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0924"/>
            <a:ext cx="9144000" cy="4503761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7696200" y="1193800"/>
            <a:ext cx="1473200" cy="761999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74799"/>
            <a:ext cx="10667362" cy="5254073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4901880" y="4201835"/>
            <a:ext cx="1651319" cy="598765"/>
          </a:xfrm>
          <a:prstGeom prst="round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爆炸形 2 7"/>
          <p:cNvSpPr/>
          <p:nvPr/>
        </p:nvSpPr>
        <p:spPr>
          <a:xfrm>
            <a:off x="304800" y="1936855"/>
            <a:ext cx="6934200" cy="2827677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Alerts:</a:t>
            </a:r>
          </a:p>
          <a:p>
            <a:pPr algn="ctr"/>
            <a:r>
              <a:rPr lang="en-US" altLang="zh-CN" b="1" dirty="0"/>
              <a:t>Search Alerts/Author Citation Alerts/Document Citation Alerts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83148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搜索</a:t>
            </a:r>
            <a:r>
              <a:rPr lang="en-US" altLang="zh-CN" dirty="0" smtClean="0"/>
              <a:t>Tips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布尔运算：默认多个检索词之间的空格为“</a:t>
            </a:r>
            <a:r>
              <a:rPr lang="en-US" altLang="zh-CN" dirty="0" smtClean="0"/>
              <a:t>AND</a:t>
            </a:r>
            <a:r>
              <a:rPr lang="zh-CN" altLang="en-US" dirty="0" smtClean="0"/>
              <a:t>”</a:t>
            </a:r>
            <a:endParaRPr lang="en-US" altLang="zh-CN" dirty="0" smtClean="0"/>
          </a:p>
          <a:p>
            <a:r>
              <a:rPr lang="zh-CN" altLang="en-US" dirty="0" smtClean="0"/>
              <a:t>通配符：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“*”</a:t>
            </a:r>
            <a:r>
              <a:rPr lang="zh-CN" altLang="en-US" dirty="0" smtClean="0"/>
              <a:t>，代表多个字符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“？”，代表一个字符</a:t>
            </a:r>
            <a:endParaRPr lang="en-US" altLang="zh-CN" dirty="0" smtClean="0"/>
          </a:p>
          <a:p>
            <a:r>
              <a:rPr lang="zh-CN" altLang="en-US" dirty="0" smtClean="0"/>
              <a:t>匹配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{</a:t>
            </a:r>
            <a:r>
              <a:rPr lang="zh-CN" altLang="en-US" dirty="0" smtClean="0"/>
              <a:t>检索词 检索词</a:t>
            </a:r>
            <a:r>
              <a:rPr lang="en-US" altLang="zh-CN" dirty="0" smtClean="0"/>
              <a:t>…}</a:t>
            </a:r>
            <a:r>
              <a:rPr lang="zh-CN" altLang="en-US" dirty="0" smtClean="0"/>
              <a:t>，精确匹配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“</a:t>
            </a:r>
            <a:r>
              <a:rPr lang="zh-CN" altLang="en-US" dirty="0" smtClean="0"/>
              <a:t>检索词 检索词</a:t>
            </a:r>
            <a:r>
              <a:rPr lang="en-US" altLang="zh-CN" dirty="0" smtClean="0"/>
              <a:t>…”</a:t>
            </a:r>
            <a:r>
              <a:rPr lang="zh-CN" altLang="en-US" dirty="0" smtClean="0"/>
              <a:t>，模糊匹配</a:t>
            </a:r>
            <a:endParaRPr lang="en-US" altLang="zh-CN" dirty="0" smtClean="0"/>
          </a:p>
          <a:p>
            <a:pPr lvl="2"/>
            <a:r>
              <a:rPr lang="en-US" altLang="zh-CN" dirty="0"/>
              <a:t>"heart </a:t>
            </a:r>
            <a:r>
              <a:rPr lang="en-US" altLang="zh-CN" dirty="0" smtClean="0"/>
              <a:t>attack“</a:t>
            </a:r>
          </a:p>
          <a:p>
            <a:pPr lvl="2"/>
            <a:r>
              <a:rPr lang="en-US" altLang="zh-CN" dirty="0" smtClean="0"/>
              <a:t>heart attack == heart AND attack</a:t>
            </a:r>
          </a:p>
          <a:p>
            <a:r>
              <a:rPr lang="zh-CN" altLang="en-US" dirty="0"/>
              <a:t>停用</a:t>
            </a:r>
            <a:r>
              <a:rPr lang="zh-CN" altLang="en-US" dirty="0" smtClean="0"/>
              <a:t>词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人称代词，</a:t>
            </a:r>
            <a:r>
              <a:rPr lang="en-US" altLang="zh-CN" dirty="0" smtClean="0"/>
              <a:t>we/they…</a:t>
            </a:r>
          </a:p>
          <a:p>
            <a:pPr lvl="1"/>
            <a:r>
              <a:rPr lang="zh-CN" altLang="en-US" dirty="0" smtClean="0"/>
              <a:t>冠词，</a:t>
            </a:r>
            <a:r>
              <a:rPr lang="en-US" altLang="zh-CN" dirty="0" smtClean="0"/>
              <a:t>a/an/the</a:t>
            </a:r>
          </a:p>
          <a:p>
            <a:pPr lvl="1"/>
            <a:r>
              <a:rPr lang="en-US" altLang="zh-CN" dirty="0" smtClean="0"/>
              <a:t>Be</a:t>
            </a:r>
            <a:r>
              <a:rPr lang="zh-CN" altLang="en-US" dirty="0" smtClean="0"/>
              <a:t>动词</a:t>
            </a:r>
            <a:r>
              <a:rPr lang="en-US" altLang="zh-CN" dirty="0" smtClean="0"/>
              <a:t>, am/is/are/were/was</a:t>
            </a:r>
          </a:p>
          <a:p>
            <a:pPr lvl="1"/>
            <a:r>
              <a:rPr lang="zh-CN" altLang="en-US" dirty="0" smtClean="0"/>
              <a:t>连词，</a:t>
            </a:r>
            <a:r>
              <a:rPr lang="en-US" altLang="zh-CN" dirty="0"/>
              <a:t>as, because, if, when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53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 smtClean="0"/>
              <a:t>Q&amp;A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612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lsevier Content Slides">
  <a:themeElements>
    <a:clrScheme name="Elsevier Colours">
      <a:dk1>
        <a:srgbClr val="53565A"/>
      </a:dk1>
      <a:lt1>
        <a:sysClr val="window" lastClr="FFFFFF"/>
      </a:lt1>
      <a:dk2>
        <a:srgbClr val="FF8200"/>
      </a:dk2>
      <a:lt2>
        <a:srgbClr val="A7A8AA"/>
      </a:lt2>
      <a:accent1>
        <a:srgbClr val="007398"/>
      </a:accent1>
      <a:accent2>
        <a:srgbClr val="FF8200"/>
      </a:accent2>
      <a:accent3>
        <a:srgbClr val="53565A"/>
      </a:accent3>
      <a:accent4>
        <a:srgbClr val="00966C"/>
      </a:accent4>
      <a:accent5>
        <a:srgbClr val="41B6E6"/>
      </a:accent5>
      <a:accent6>
        <a:srgbClr val="CBC793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1015</Words>
  <Application>Microsoft Office PowerPoint</Application>
  <PresentationFormat>全屏显示(4:3)</PresentationFormat>
  <Paragraphs>187</Paragraphs>
  <Slides>40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1" baseType="lpstr">
      <vt:lpstr>ＭＳ Ｐゴシック</vt:lpstr>
      <vt:lpstr>NexusSansOT</vt:lpstr>
      <vt:lpstr>黑体</vt:lpstr>
      <vt:lpstr>宋体</vt:lpstr>
      <vt:lpstr>Arial</vt:lpstr>
      <vt:lpstr>Arial Bold</vt:lpstr>
      <vt:lpstr>Calibri</vt:lpstr>
      <vt:lpstr>Courier New</vt:lpstr>
      <vt:lpstr>Wingdings</vt:lpstr>
      <vt:lpstr>Wingdings 2</vt:lpstr>
      <vt:lpstr>Elsevier Content Slides</vt:lpstr>
      <vt:lpstr>Scopus全球最大的文摘与引文库助力科研</vt:lpstr>
      <vt:lpstr>内容提要</vt:lpstr>
      <vt:lpstr>PowerPoint 演示文稿</vt:lpstr>
      <vt:lpstr>Elservier提供的解决方案</vt:lpstr>
      <vt:lpstr>新一代的文摘引文数据库Scopus 学术搜索引擎</vt:lpstr>
      <vt:lpstr>Scopus收录内容的分布</vt:lpstr>
      <vt:lpstr>Scopus的核心竞争优势 深入了解Scopus收录的内容，All-in-One</vt:lpstr>
      <vt:lpstr>PowerPoint 演示文稿</vt:lpstr>
      <vt:lpstr>Scopus在科研活动中的应用场景</vt:lpstr>
      <vt:lpstr>基因编辑技术</vt:lpstr>
      <vt:lpstr>搜索引擎-快速定位全文 第一步：输入关键词搜索</vt:lpstr>
      <vt:lpstr>搜索引擎-快速定位全文 第二步：精炼搜索，限定搜索集合（Refine）</vt:lpstr>
      <vt:lpstr>搜索引擎-快速定位全文 第三步：排序-阅读摘要-全文（Full Text/View at Publisher）</vt:lpstr>
      <vt:lpstr>搜索引擎-快速定位全文 批量下载全文Download（Download，IE/Firfox）</vt:lpstr>
      <vt:lpstr>搜索引擎 检索结果中整合专利</vt:lpstr>
      <vt:lpstr>保存检索策略与定时提醒（”Save”/”Set alert”）</vt:lpstr>
      <vt:lpstr>文章分析（”Analyze Search results”） （Genome Editing，Biochemistry, Genetics and Molecular Biology）</vt:lpstr>
      <vt:lpstr>文章分析结果</vt:lpstr>
      <vt:lpstr>期刊分析（”Compare Journals”）</vt:lpstr>
      <vt:lpstr>引用分析（”View citation overview”）</vt:lpstr>
      <vt:lpstr>引文追踪-单篇文章（”Citated by”/”Related Documents”）</vt:lpstr>
      <vt:lpstr>基于单篇文章的影响力评价指标（文献计量/替代计量）</vt:lpstr>
      <vt:lpstr>单篇文章的影响力评价（Benchmarking相对指标）</vt:lpstr>
      <vt:lpstr>单篇文章的影响力评价（FWCI/Benchmarking）</vt:lpstr>
      <vt:lpstr>单篇文章的影响力评价（参考文献管理软件中读者分布）</vt:lpstr>
      <vt:lpstr>单篇文章的影响力评价（科技类网站中被报导情况）</vt:lpstr>
      <vt:lpstr>单篇文章的影响力评价（大众网站中被报导情况）</vt:lpstr>
      <vt:lpstr>单篇文章的影响力评价（社交类网站中被报导情况）</vt:lpstr>
      <vt:lpstr>作者搜索与作者学术档案 重名与多种变体形式</vt:lpstr>
      <vt:lpstr>作者发文统计</vt:lpstr>
      <vt:lpstr>H指数</vt:lpstr>
      <vt:lpstr>作者影响力分析</vt:lpstr>
      <vt:lpstr>作者合著关系网络</vt:lpstr>
      <vt:lpstr>作者单篇文章被引用情况分析</vt:lpstr>
      <vt:lpstr>作者影响力分析（”View cited by”）</vt:lpstr>
      <vt:lpstr>机构搜索与机构学术档案 机构重名与多种变体（例子Soochow University）</vt:lpstr>
      <vt:lpstr>机构搜索与机构学术档案</vt:lpstr>
      <vt:lpstr>个性化服务-Saved Searches/Alerts/Saved list</vt:lpstr>
      <vt:lpstr>搜索Tips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2015-06-27T17:54:26Z</dcterms:created>
  <dcterms:modified xsi:type="dcterms:W3CDTF">2016-05-26T03:21:53Z</dcterms:modified>
</cp:coreProperties>
</file>