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8" r:id="rId3"/>
    <p:sldId id="259" r:id="rId4"/>
    <p:sldId id="257" r:id="rId5"/>
    <p:sldId id="261" r:id="rId6"/>
    <p:sldId id="262" r:id="rId7"/>
    <p:sldId id="263" r:id="rId8"/>
    <p:sldId id="264" r:id="rId9"/>
    <p:sldId id="265" r:id="rId10"/>
    <p:sldId id="260" r:id="rId11"/>
    <p:sldId id="266" r:id="rId12"/>
    <p:sldId id="267" r:id="rId13"/>
    <p:sldId id="268" r:id="rId14"/>
    <p:sldId id="269" r:id="rId15"/>
    <p:sldId id="270" r:id="rId16"/>
    <p:sldId id="271" r:id="rId17"/>
    <p:sldId id="272" r:id="rId18"/>
    <p:sldId id="273" r:id="rId19"/>
    <p:sldId id="274" r:id="rId20"/>
    <p:sldId id="276" r:id="rId21"/>
    <p:sldId id="277" r:id="rId22"/>
    <p:sldId id="275" r:id="rId23"/>
    <p:sldId id="278" r:id="rId24"/>
    <p:sldId id="279" r:id="rId25"/>
    <p:sldId id="280" r:id="rId26"/>
    <p:sldId id="281" r:id="rId27"/>
    <p:sldId id="282" r:id="rId28"/>
    <p:sldId id="283" r:id="rId29"/>
    <p:sldId id="284" r:id="rId30"/>
    <p:sldId id="285" r:id="rId31"/>
    <p:sldId id="286" r:id="rId32"/>
    <p:sldId id="292" r:id="rId33"/>
    <p:sldId id="287" r:id="rId34"/>
    <p:sldId id="288" r:id="rId35"/>
    <p:sldId id="289" r:id="rId36"/>
    <p:sldId id="290" r:id="rId37"/>
    <p:sldId id="291" r:id="rId3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2478" y="-6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三机构OA发文对比!$C$10</c:f>
              <c:strCache>
                <c:ptCount val="1"/>
                <c:pt idx="0">
                  <c:v>OA期刊</c:v>
                </c:pt>
              </c:strCache>
            </c:strRef>
          </c:tx>
          <c:invertIfNegative val="0"/>
          <c:cat>
            <c:numRef>
              <c:f>三机构OA发文对比!$D$9:$L$9</c:f>
              <c:numCache>
                <c:formatCode>General</c:formatCode>
                <c:ptCount val="9"/>
                <c:pt idx="0">
                  <c:v>2007</c:v>
                </c:pt>
                <c:pt idx="1">
                  <c:v>2008</c:v>
                </c:pt>
                <c:pt idx="2">
                  <c:v>2009</c:v>
                </c:pt>
                <c:pt idx="3">
                  <c:v>2010</c:v>
                </c:pt>
                <c:pt idx="4">
                  <c:v>2011</c:v>
                </c:pt>
                <c:pt idx="5">
                  <c:v>2012</c:v>
                </c:pt>
                <c:pt idx="6">
                  <c:v>2013</c:v>
                </c:pt>
                <c:pt idx="7">
                  <c:v>2014</c:v>
                </c:pt>
                <c:pt idx="8">
                  <c:v>2015</c:v>
                </c:pt>
              </c:numCache>
            </c:numRef>
          </c:cat>
          <c:val>
            <c:numRef>
              <c:f>三机构OA发文对比!$D$10:$L$10</c:f>
              <c:numCache>
                <c:formatCode>General</c:formatCode>
                <c:ptCount val="9"/>
                <c:pt idx="0">
                  <c:v>1</c:v>
                </c:pt>
                <c:pt idx="1">
                  <c:v>1</c:v>
                </c:pt>
                <c:pt idx="2">
                  <c:v>5</c:v>
                </c:pt>
                <c:pt idx="3">
                  <c:v>29</c:v>
                </c:pt>
                <c:pt idx="4">
                  <c:v>73</c:v>
                </c:pt>
                <c:pt idx="5">
                  <c:v>233</c:v>
                </c:pt>
                <c:pt idx="6">
                  <c:v>384</c:v>
                </c:pt>
                <c:pt idx="7">
                  <c:v>575</c:v>
                </c:pt>
                <c:pt idx="8">
                  <c:v>573</c:v>
                </c:pt>
              </c:numCache>
            </c:numRef>
          </c:val>
        </c:ser>
        <c:ser>
          <c:idx val="1"/>
          <c:order val="1"/>
          <c:tx>
            <c:strRef>
              <c:f>三机构OA发文对比!$C$11</c:f>
              <c:strCache>
                <c:ptCount val="1"/>
                <c:pt idx="0">
                  <c:v>传统商业期刊</c:v>
                </c:pt>
              </c:strCache>
            </c:strRef>
          </c:tx>
          <c:invertIfNegative val="0"/>
          <c:cat>
            <c:numRef>
              <c:f>三机构OA发文对比!$D$9:$L$9</c:f>
              <c:numCache>
                <c:formatCode>General</c:formatCode>
                <c:ptCount val="9"/>
                <c:pt idx="0">
                  <c:v>2007</c:v>
                </c:pt>
                <c:pt idx="1">
                  <c:v>2008</c:v>
                </c:pt>
                <c:pt idx="2">
                  <c:v>2009</c:v>
                </c:pt>
                <c:pt idx="3">
                  <c:v>2010</c:v>
                </c:pt>
                <c:pt idx="4">
                  <c:v>2011</c:v>
                </c:pt>
                <c:pt idx="5">
                  <c:v>2012</c:v>
                </c:pt>
                <c:pt idx="6">
                  <c:v>2013</c:v>
                </c:pt>
                <c:pt idx="7">
                  <c:v>2014</c:v>
                </c:pt>
                <c:pt idx="8">
                  <c:v>2015</c:v>
                </c:pt>
              </c:numCache>
            </c:numRef>
          </c:cat>
          <c:val>
            <c:numRef>
              <c:f>三机构OA发文对比!$D$11:$L$11</c:f>
              <c:numCache>
                <c:formatCode>General</c:formatCode>
                <c:ptCount val="9"/>
                <c:pt idx="0">
                  <c:v>0</c:v>
                </c:pt>
                <c:pt idx="1">
                  <c:v>0</c:v>
                </c:pt>
                <c:pt idx="2">
                  <c:v>0</c:v>
                </c:pt>
                <c:pt idx="3">
                  <c:v>1</c:v>
                </c:pt>
                <c:pt idx="4">
                  <c:v>11</c:v>
                </c:pt>
                <c:pt idx="5">
                  <c:v>20</c:v>
                </c:pt>
                <c:pt idx="6">
                  <c:v>27</c:v>
                </c:pt>
                <c:pt idx="7">
                  <c:v>39</c:v>
                </c:pt>
                <c:pt idx="8">
                  <c:v>54</c:v>
                </c:pt>
              </c:numCache>
            </c:numRef>
          </c:val>
        </c:ser>
        <c:dLbls>
          <c:showLegendKey val="0"/>
          <c:showVal val="0"/>
          <c:showCatName val="0"/>
          <c:showSerName val="0"/>
          <c:showPercent val="0"/>
          <c:showBubbleSize val="0"/>
        </c:dLbls>
        <c:gapWidth val="150"/>
        <c:axId val="262611456"/>
        <c:axId val="175411136"/>
      </c:barChart>
      <c:catAx>
        <c:axId val="262611456"/>
        <c:scaling>
          <c:orientation val="minMax"/>
        </c:scaling>
        <c:delete val="0"/>
        <c:axPos val="b"/>
        <c:numFmt formatCode="General" sourceLinked="1"/>
        <c:majorTickMark val="none"/>
        <c:minorTickMark val="none"/>
        <c:tickLblPos val="nextTo"/>
        <c:crossAx val="175411136"/>
        <c:crosses val="autoZero"/>
        <c:auto val="1"/>
        <c:lblAlgn val="ctr"/>
        <c:lblOffset val="100"/>
        <c:noMultiLvlLbl val="0"/>
      </c:catAx>
      <c:valAx>
        <c:axId val="175411136"/>
        <c:scaling>
          <c:orientation val="minMax"/>
        </c:scaling>
        <c:delete val="0"/>
        <c:axPos val="l"/>
        <c:majorGridlines/>
        <c:title>
          <c:tx>
            <c:rich>
              <a:bodyPr/>
              <a:lstStyle/>
              <a:p>
                <a:pPr>
                  <a:defRPr/>
                </a:pPr>
                <a:r>
                  <a:rPr lang="zh-CN" altLang="en-US"/>
                  <a:t>论文年总被引数</a:t>
                </a:r>
              </a:p>
            </c:rich>
          </c:tx>
          <c:overlay val="0"/>
        </c:title>
        <c:numFmt formatCode="General" sourceLinked="1"/>
        <c:majorTickMark val="none"/>
        <c:minorTickMark val="none"/>
        <c:tickLblPos val="nextTo"/>
        <c:crossAx val="262611456"/>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415B4E-FE1B-4E80-902C-079E66B3C4B9}" type="datetimeFigureOut">
              <a:rPr lang="zh-CN" altLang="en-US" smtClean="0"/>
              <a:pPr/>
              <a:t>2015/12/10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A64FD7-8064-4900-BBA7-84366596B3FB}" type="slidenum">
              <a:rPr lang="zh-CN" altLang="en-US" smtClean="0"/>
              <a:pPr/>
              <a:t>‹#›</a:t>
            </a:fld>
            <a:endParaRPr lang="zh-CN" altLang="en-US"/>
          </a:p>
        </p:txBody>
      </p:sp>
    </p:spTree>
    <p:extLst>
      <p:ext uri="{BB962C8B-B14F-4D97-AF65-F5344CB8AC3E}">
        <p14:creationId xmlns:p14="http://schemas.microsoft.com/office/powerpoint/2010/main" val="1026082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AA64FD7-8064-4900-BBA7-84366596B3FB}" type="slidenum">
              <a:rPr lang="zh-CN" altLang="en-US" smtClean="0"/>
              <a:pPr/>
              <a:t>3</a:t>
            </a:fld>
            <a:endParaRPr lang="zh-CN" altLang="en-US"/>
          </a:p>
        </p:txBody>
      </p:sp>
    </p:spTree>
    <p:extLst>
      <p:ext uri="{BB962C8B-B14F-4D97-AF65-F5344CB8AC3E}">
        <p14:creationId xmlns:p14="http://schemas.microsoft.com/office/powerpoint/2010/main" val="1494982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074B9CF-992E-41D3-B19D-FBE749013FCA}" type="slidenum">
              <a:rPr lang="zh-CN" altLang="en-US" smtClean="0"/>
              <a:pPr/>
              <a:t>21</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A76082-8182-4D01-9262-BBF15CF744CE}" type="slidenum">
              <a:rPr lang="zh-CN" altLang="en-US" smtClean="0"/>
              <a:pPr/>
              <a:t>27</a:t>
            </a:fld>
            <a:endParaRPr lang="zh-CN" altLang="en-US"/>
          </a:p>
        </p:txBody>
      </p:sp>
    </p:spTree>
    <p:extLst>
      <p:ext uri="{BB962C8B-B14F-4D97-AF65-F5344CB8AC3E}">
        <p14:creationId xmlns:p14="http://schemas.microsoft.com/office/powerpoint/2010/main" val="377340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A76082-8182-4D01-9262-BBF15CF744CE}" type="slidenum">
              <a:rPr lang="zh-CN" altLang="en-US" smtClean="0"/>
              <a:pPr/>
              <a:t>28</a:t>
            </a:fld>
            <a:endParaRPr lang="zh-CN" altLang="en-US"/>
          </a:p>
        </p:txBody>
      </p:sp>
    </p:spTree>
    <p:extLst>
      <p:ext uri="{BB962C8B-B14F-4D97-AF65-F5344CB8AC3E}">
        <p14:creationId xmlns:p14="http://schemas.microsoft.com/office/powerpoint/2010/main" val="377340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A76082-8182-4D01-9262-BBF15CF744CE}" type="slidenum">
              <a:rPr lang="zh-CN" altLang="en-US" smtClean="0"/>
              <a:pPr/>
              <a:t>30</a:t>
            </a:fld>
            <a:endParaRPr lang="zh-CN" altLang="en-US"/>
          </a:p>
        </p:txBody>
      </p:sp>
    </p:spTree>
    <p:extLst>
      <p:ext uri="{BB962C8B-B14F-4D97-AF65-F5344CB8AC3E}">
        <p14:creationId xmlns:p14="http://schemas.microsoft.com/office/powerpoint/2010/main" val="377340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A76082-8182-4D01-9262-BBF15CF744CE}" type="slidenum">
              <a:rPr lang="zh-CN" altLang="en-US" smtClean="0"/>
              <a:pPr/>
              <a:t>31</a:t>
            </a:fld>
            <a:endParaRPr lang="zh-CN" altLang="en-US"/>
          </a:p>
        </p:txBody>
      </p:sp>
    </p:spTree>
    <p:extLst>
      <p:ext uri="{BB962C8B-B14F-4D97-AF65-F5344CB8AC3E}">
        <p14:creationId xmlns:p14="http://schemas.microsoft.com/office/powerpoint/2010/main" val="377340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A76082-8182-4D01-9262-BBF15CF744CE}" type="slidenum">
              <a:rPr lang="zh-CN" altLang="en-US" smtClean="0"/>
              <a:pPr/>
              <a:t>34</a:t>
            </a:fld>
            <a:endParaRPr lang="zh-CN" altLang="en-US"/>
          </a:p>
        </p:txBody>
      </p:sp>
    </p:spTree>
    <p:extLst>
      <p:ext uri="{BB962C8B-B14F-4D97-AF65-F5344CB8AC3E}">
        <p14:creationId xmlns:p14="http://schemas.microsoft.com/office/powerpoint/2010/main" val="377340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A76082-8182-4D01-9262-BBF15CF744CE}" type="slidenum">
              <a:rPr lang="zh-CN" altLang="en-US" smtClean="0"/>
              <a:pPr/>
              <a:t>35</a:t>
            </a:fld>
            <a:endParaRPr lang="zh-CN" altLang="en-US"/>
          </a:p>
        </p:txBody>
      </p:sp>
    </p:spTree>
    <p:extLst>
      <p:ext uri="{BB962C8B-B14F-4D97-AF65-F5344CB8AC3E}">
        <p14:creationId xmlns:p14="http://schemas.microsoft.com/office/powerpoint/2010/main" val="377340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A76082-8182-4D01-9262-BBF15CF744CE}" type="slidenum">
              <a:rPr lang="zh-CN" altLang="en-US" smtClean="0"/>
              <a:pPr/>
              <a:t>36</a:t>
            </a:fld>
            <a:endParaRPr lang="zh-CN" altLang="en-US"/>
          </a:p>
        </p:txBody>
      </p:sp>
    </p:spTree>
    <p:extLst>
      <p:ext uri="{BB962C8B-B14F-4D97-AF65-F5344CB8AC3E}">
        <p14:creationId xmlns:p14="http://schemas.microsoft.com/office/powerpoint/2010/main" val="377340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A93EBF4-D6C6-41F9-9209-A80DB20E42E3}" type="datetimeFigureOut">
              <a:rPr lang="zh-CN" altLang="en-US" smtClean="0"/>
              <a:pPr/>
              <a:t>2015/12/10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8F6793-0A75-4691-95EA-2AD925270C65}"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93EBF4-D6C6-41F9-9209-A80DB20E42E3}" type="datetimeFigureOut">
              <a:rPr lang="zh-CN" altLang="en-US" smtClean="0"/>
              <a:pPr/>
              <a:t>2015/12/10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F6793-0A75-4691-95EA-2AD925270C6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3.gif"/><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mailto:huangjx@mail.las.ac.c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liu.lei@imicams.ac.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624136" y="1357297"/>
            <a:ext cx="7772400" cy="1857388"/>
          </a:xfrm>
        </p:spPr>
        <p:txBody>
          <a:bodyPr>
            <a:normAutofit fontScale="90000"/>
          </a:bodyPr>
          <a:lstStyle/>
          <a:p>
            <a:pPr algn="l"/>
            <a:r>
              <a:rPr lang="en-US" altLang="zh-CN" sz="6000" b="1" dirty="0" smtClean="0">
                <a:solidFill>
                  <a:schemeClr val="accent6">
                    <a:lumMod val="75000"/>
                  </a:schemeClr>
                </a:solidFill>
                <a:latin typeface="+mn-lt"/>
                <a:ea typeface="微软雅黑" pitchFamily="34" charset="-122"/>
              </a:rPr>
              <a:t>OA</a:t>
            </a:r>
            <a:r>
              <a:rPr lang="zh-CN" altLang="en-US" sz="4900" b="1" dirty="0" smtClean="0">
                <a:latin typeface="微软雅黑" pitchFamily="34" charset="-122"/>
                <a:ea typeface="微软雅黑" pitchFamily="34" charset="-122"/>
              </a:rPr>
              <a:t>学术影响力</a:t>
            </a:r>
            <a:r>
              <a:rPr lang="en-US" altLang="zh-CN" b="1" dirty="0" smtClean="0">
                <a:latin typeface="微软雅黑" pitchFamily="34" charset="-122"/>
                <a:ea typeface="微软雅黑" pitchFamily="34" charset="-122"/>
              </a:rPr>
              <a:t/>
            </a:r>
            <a:br>
              <a:rPr lang="en-US" altLang="zh-CN" b="1" dirty="0" smtClean="0">
                <a:latin typeface="微软雅黑" pitchFamily="34" charset="-122"/>
                <a:ea typeface="微软雅黑" pitchFamily="34" charset="-122"/>
              </a:rPr>
            </a:br>
            <a:r>
              <a:rPr lang="zh-CN" altLang="en-US" b="1" dirty="0" smtClean="0">
                <a:latin typeface="微软雅黑" pitchFamily="34" charset="-122"/>
                <a:ea typeface="微软雅黑" pitchFamily="34" charset="-122"/>
              </a:rPr>
              <a:t>               </a:t>
            </a:r>
            <a:r>
              <a:rPr lang="en-US" altLang="zh-CN" b="1" dirty="0" smtClean="0">
                <a:latin typeface="微软雅黑" pitchFamily="34" charset="-122"/>
                <a:ea typeface="微软雅黑" pitchFamily="34" charset="-122"/>
              </a:rPr>
              <a:t>&amp;</a:t>
            </a:r>
            <a:r>
              <a:rPr lang="zh-CN" altLang="en-US" b="1" dirty="0" smtClean="0">
                <a:latin typeface="微软雅黑" pitchFamily="34" charset="-122"/>
                <a:ea typeface="微软雅黑" pitchFamily="34" charset="-122"/>
              </a:rPr>
              <a:t>  </a:t>
            </a:r>
            <a:r>
              <a:rPr lang="en-US" altLang="zh-CN" sz="6000" b="1" dirty="0" smtClean="0">
                <a:solidFill>
                  <a:schemeClr val="accent6">
                    <a:lumMod val="75000"/>
                  </a:schemeClr>
                </a:solidFill>
                <a:ea typeface="微软雅黑" pitchFamily="34" charset="-122"/>
              </a:rPr>
              <a:t>OA</a:t>
            </a:r>
            <a:r>
              <a:rPr lang="zh-CN" altLang="en-US" sz="4900" b="1" dirty="0" smtClean="0">
                <a:latin typeface="微软雅黑" pitchFamily="34" charset="-122"/>
                <a:ea typeface="微软雅黑" pitchFamily="34" charset="-122"/>
              </a:rPr>
              <a:t>资源的利用</a:t>
            </a:r>
            <a:endParaRPr lang="zh-CN" altLang="en-US" sz="4900" b="1" dirty="0">
              <a:latin typeface="微软雅黑" pitchFamily="34" charset="-122"/>
              <a:ea typeface="微软雅黑" pitchFamily="34" charset="-122"/>
            </a:endParaRPr>
          </a:p>
        </p:txBody>
      </p:sp>
      <p:cxnSp>
        <p:nvCxnSpPr>
          <p:cNvPr id="10" name="直接连接符 9"/>
          <p:cNvCxnSpPr/>
          <p:nvPr/>
        </p:nvCxnSpPr>
        <p:spPr>
          <a:xfrm>
            <a:off x="558333" y="3286123"/>
            <a:ext cx="821537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29771" y="3357561"/>
            <a:ext cx="821537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87489" y="4671065"/>
            <a:ext cx="7160935" cy="874407"/>
          </a:xfrm>
          <a:prstGeom prst="rect">
            <a:avLst/>
          </a:prstGeom>
          <a:noFill/>
        </p:spPr>
        <p:txBody>
          <a:bodyPr wrap="none" rtlCol="0">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中国科学院文献情报中心    中国医学研究院医学信息研究所</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图书馆  </a:t>
            </a:r>
            <a:endParaRPr lang="en-US" altLang="zh-CN" dirty="0">
              <a:latin typeface="微软雅黑" panose="020B0503020204020204" pitchFamily="34" charset="-122"/>
              <a:ea typeface="微软雅黑" panose="020B0503020204020204" pitchFamily="34" charset="-122"/>
            </a:endParaRPr>
          </a:p>
          <a:p>
            <a:pPr algn="ctr">
              <a:lnSpc>
                <a:spcPct val="150000"/>
              </a:lnSpc>
            </a:pPr>
            <a:r>
              <a:rPr lang="en-US" altLang="zh-CN" dirty="0" smtClean="0">
                <a:latin typeface="微软雅黑" panose="020B0503020204020204" pitchFamily="34" charset="-122"/>
                <a:ea typeface="微软雅黑" panose="020B0503020204020204" pitchFamily="34" charset="-122"/>
              </a:rPr>
              <a:t>2015</a:t>
            </a:r>
            <a:r>
              <a:rPr lang="zh-CN" altLang="en-US" dirty="0" smtClean="0">
                <a:latin typeface="微软雅黑" panose="020B0503020204020204" pitchFamily="34" charset="-122"/>
                <a:ea typeface="微软雅黑" panose="020B0503020204020204" pitchFamily="34" charset="-122"/>
              </a:rPr>
              <a:t>年</a:t>
            </a: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月  </a:t>
            </a:r>
            <a:endParaRPr lang="zh-CN" altLang="en-US" dirty="0">
              <a:latin typeface="微软雅黑" panose="020B0503020204020204" pitchFamily="34" charset="-122"/>
              <a:ea typeface="微软雅黑" panose="020B0503020204020204" pitchFamily="34" charset="-122"/>
            </a:endParaRPr>
          </a:p>
        </p:txBody>
      </p:sp>
      <p:sp>
        <p:nvSpPr>
          <p:cNvPr id="16" name="矩形 15"/>
          <p:cNvSpPr/>
          <p:nvPr/>
        </p:nvSpPr>
        <p:spPr>
          <a:xfrm>
            <a:off x="0" y="0"/>
            <a:ext cx="1142976" cy="6858000"/>
          </a:xfrm>
          <a:prstGeom prst="rect">
            <a:avLst/>
          </a:prstGeom>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Picture 3"/>
          <p:cNvPicPr>
            <a:picLocks noChangeAspect="1" noChangeArrowheads="1"/>
          </p:cNvPicPr>
          <p:nvPr/>
        </p:nvPicPr>
        <p:blipFill>
          <a:blip r:embed="rId2" cstate="print"/>
          <a:srcRect/>
          <a:stretch>
            <a:fillRect/>
          </a:stretch>
        </p:blipFill>
        <p:spPr bwMode="auto">
          <a:xfrm>
            <a:off x="1" y="0"/>
            <a:ext cx="1184942" cy="135729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31640" y="476672"/>
            <a:ext cx="6479146" cy="1746119"/>
          </a:xfrm>
          <a:prstGeom prst="rect">
            <a:avLst/>
          </a:prstGeom>
          <a:noFill/>
        </p:spPr>
        <p:txBody>
          <a:bodyPr wrap="none" rtlCol="0">
            <a:spAutoFit/>
          </a:bodyPr>
          <a:lstStyle/>
          <a:p>
            <a:pPr marL="0" lvl="2">
              <a:lnSpc>
                <a:spcPct val="150000"/>
              </a:lnSpc>
              <a:buFont typeface="Arial" pitchFamily="34" charset="0"/>
              <a:buChar char="•"/>
            </a:pPr>
            <a:r>
              <a:rPr lang="zh-CN" altLang="en-US" b="1" dirty="0">
                <a:solidFill>
                  <a:schemeClr val="accent6">
                    <a:lumMod val="75000"/>
                  </a:schemeClr>
                </a:solidFill>
                <a:latin typeface="微软雅黑" pitchFamily="34" charset="-122"/>
                <a:ea typeface="微软雅黑" pitchFamily="34" charset="-122"/>
              </a:rPr>
              <a:t> </a:t>
            </a:r>
            <a:r>
              <a:rPr lang="en-US" altLang="zh-CN" b="1" dirty="0">
                <a:solidFill>
                  <a:schemeClr val="accent6">
                    <a:lumMod val="75000"/>
                  </a:schemeClr>
                </a:solidFill>
                <a:latin typeface="微软雅黑" pitchFamily="34" charset="-122"/>
                <a:ea typeface="微软雅黑" pitchFamily="34" charset="-122"/>
              </a:rPr>
              <a:t>OA</a:t>
            </a:r>
            <a:r>
              <a:rPr lang="zh-CN" altLang="en-US" b="1" dirty="0">
                <a:solidFill>
                  <a:schemeClr val="accent6">
                    <a:lumMod val="75000"/>
                  </a:schemeClr>
                </a:solidFill>
                <a:latin typeface="微软雅黑" pitchFamily="34" charset="-122"/>
                <a:ea typeface="微软雅黑" pitchFamily="34" charset="-122"/>
              </a:rPr>
              <a:t>与我有什么相关</a:t>
            </a:r>
            <a:r>
              <a:rPr lang="en-US" altLang="zh-CN" b="1" dirty="0">
                <a:solidFill>
                  <a:schemeClr val="accent6">
                    <a:lumMod val="75000"/>
                  </a:schemeClr>
                </a:solidFill>
                <a:latin typeface="微软雅黑" pitchFamily="34" charset="-122"/>
                <a:ea typeface="微软雅黑" pitchFamily="34" charset="-122"/>
              </a:rPr>
              <a:t>?</a:t>
            </a:r>
            <a:r>
              <a:rPr lang="zh-CN" altLang="en-US" b="1" dirty="0">
                <a:solidFill>
                  <a:schemeClr val="accent6">
                    <a:lumMod val="75000"/>
                  </a:schemeClr>
                </a:solidFill>
                <a:latin typeface="微软雅黑" pitchFamily="34" charset="-122"/>
                <a:ea typeface="微软雅黑" pitchFamily="34" charset="-122"/>
              </a:rPr>
              <a:t>  </a:t>
            </a:r>
            <a:r>
              <a:rPr lang="zh-CN" altLang="en-US" dirty="0" smtClean="0">
                <a:latin typeface="黑体" panose="02010609060101010101" pitchFamily="49" charset="-122"/>
                <a:ea typeface="黑体" panose="02010609060101010101" pitchFamily="49" charset="-122"/>
              </a:rPr>
              <a:t>（论文发表，学术影响力，基金申请）</a:t>
            </a:r>
            <a:endParaRPr lang="zh-CN" altLang="en-US" b="1" dirty="0" smtClean="0">
              <a:solidFill>
                <a:schemeClr val="accent6">
                  <a:lumMod val="75000"/>
                </a:schemeClr>
              </a:solidFill>
              <a:latin typeface="微软雅黑" pitchFamily="34" charset="-122"/>
              <a:ea typeface="微软雅黑" pitchFamily="34" charset="-122"/>
            </a:endParaRPr>
          </a:p>
          <a:p>
            <a:pPr lvl="1">
              <a:lnSpc>
                <a:spcPct val="150000"/>
              </a:lnSpc>
              <a:buFont typeface="Arial" pitchFamily="34" charset="0"/>
              <a:buChar char="•"/>
            </a:pPr>
            <a:r>
              <a:rPr lang="zh-CN" altLang="en-US" b="1" dirty="0" smtClean="0">
                <a:solidFill>
                  <a:schemeClr val="accent6">
                    <a:lumMod val="75000"/>
                  </a:schemeClr>
                </a:solidFill>
                <a:latin typeface="微软雅黑" pitchFamily="34" charset="-122"/>
                <a:ea typeface="微软雅黑" pitchFamily="34" charset="-122"/>
              </a:rPr>
              <a:t> </a:t>
            </a:r>
            <a:r>
              <a:rPr lang="en-US" altLang="zh-CN" b="1" dirty="0" smtClean="0">
                <a:solidFill>
                  <a:schemeClr val="accent6">
                    <a:lumMod val="75000"/>
                  </a:schemeClr>
                </a:solidFill>
                <a:latin typeface="微软雅黑" pitchFamily="34" charset="-122"/>
                <a:ea typeface="微软雅黑" pitchFamily="34" charset="-122"/>
              </a:rPr>
              <a:t>OA</a:t>
            </a:r>
            <a:r>
              <a:rPr lang="zh-CN" altLang="en-US" b="1" dirty="0" smtClean="0">
                <a:solidFill>
                  <a:schemeClr val="accent6">
                    <a:lumMod val="75000"/>
                  </a:schemeClr>
                </a:solidFill>
                <a:latin typeface="微软雅黑" pitchFamily="34" charset="-122"/>
                <a:ea typeface="微软雅黑" pitchFamily="34" charset="-122"/>
              </a:rPr>
              <a:t>期刊</a:t>
            </a:r>
            <a:r>
              <a:rPr lang="en-US" altLang="zh-CN" b="1" dirty="0" smtClean="0">
                <a:solidFill>
                  <a:schemeClr val="accent6">
                    <a:lumMod val="75000"/>
                  </a:schemeClr>
                </a:solidFill>
                <a:latin typeface="微软雅黑" pitchFamily="34" charset="-122"/>
                <a:ea typeface="微软雅黑" pitchFamily="34" charset="-122"/>
              </a:rPr>
              <a:t>?</a:t>
            </a:r>
            <a:r>
              <a:rPr lang="zh-CN" altLang="en-US" b="1" dirty="0" smtClean="0">
                <a:solidFill>
                  <a:schemeClr val="accent6">
                    <a:lumMod val="75000"/>
                  </a:schemeClr>
                </a:solidFill>
                <a:latin typeface="微软雅黑" pitchFamily="34" charset="-122"/>
                <a:ea typeface="微软雅黑" pitchFamily="34" charset="-122"/>
              </a:rPr>
              <a:t>    </a:t>
            </a:r>
            <a:r>
              <a:rPr lang="zh-CN" altLang="en-US" dirty="0" smtClean="0">
                <a:latin typeface="黑体" panose="02010609060101010101" pitchFamily="49" charset="-122"/>
                <a:ea typeface="黑体" panose="02010609060101010101" pitchFamily="49" charset="-122"/>
              </a:rPr>
              <a:t>（金色</a:t>
            </a:r>
            <a:r>
              <a:rPr lang="en-US" altLang="zh-CN" dirty="0" smtClean="0">
                <a:latin typeface="黑体" panose="02010609060101010101" pitchFamily="49" charset="-122"/>
                <a:ea typeface="黑体" panose="02010609060101010101" pitchFamily="49" charset="-122"/>
              </a:rPr>
              <a:t>OA</a:t>
            </a:r>
            <a:r>
              <a:rPr lang="zh-CN" altLang="en-US" dirty="0" smtClean="0">
                <a:latin typeface="黑体" panose="02010609060101010101" pitchFamily="49" charset="-122"/>
                <a:ea typeface="黑体" panose="02010609060101010101" pitchFamily="49" charset="-122"/>
              </a:rPr>
              <a:t>期刊，复合</a:t>
            </a:r>
            <a:r>
              <a:rPr lang="en-US" altLang="zh-CN" dirty="0" smtClean="0">
                <a:latin typeface="黑体" panose="02010609060101010101" pitchFamily="49" charset="-122"/>
                <a:ea typeface="黑体" panose="02010609060101010101" pitchFamily="49" charset="-122"/>
              </a:rPr>
              <a:t>OA</a:t>
            </a:r>
            <a:r>
              <a:rPr lang="zh-CN" altLang="en-US" dirty="0" smtClean="0">
                <a:latin typeface="黑体" panose="02010609060101010101" pitchFamily="49" charset="-122"/>
                <a:ea typeface="黑体" panose="02010609060101010101" pitchFamily="49" charset="-122"/>
              </a:rPr>
              <a:t>期刊，同行评议）</a:t>
            </a:r>
            <a:endParaRPr lang="en-US" altLang="zh-CN" b="1" dirty="0" smtClean="0">
              <a:solidFill>
                <a:schemeClr val="accent6">
                  <a:lumMod val="75000"/>
                </a:schemeClr>
              </a:solidFill>
              <a:latin typeface="微软雅黑" pitchFamily="34" charset="-122"/>
              <a:ea typeface="微软雅黑" pitchFamily="34" charset="-122"/>
            </a:endParaRPr>
          </a:p>
          <a:p>
            <a:pPr lvl="2">
              <a:lnSpc>
                <a:spcPct val="150000"/>
              </a:lnSpc>
              <a:buFont typeface="Arial" pitchFamily="34" charset="0"/>
              <a:buChar char="•"/>
            </a:pPr>
            <a:r>
              <a:rPr lang="zh-CN" altLang="en-US" b="1" dirty="0" smtClean="0">
                <a:solidFill>
                  <a:schemeClr val="accent6">
                    <a:lumMod val="75000"/>
                  </a:schemeClr>
                </a:solidFill>
                <a:latin typeface="微软雅黑" pitchFamily="34" charset="-122"/>
                <a:ea typeface="微软雅黑" pitchFamily="34" charset="-122"/>
              </a:rPr>
              <a:t> </a:t>
            </a:r>
            <a:r>
              <a:rPr lang="en-US" altLang="zh-CN" b="1" dirty="0" smtClean="0">
                <a:solidFill>
                  <a:schemeClr val="accent6">
                    <a:lumMod val="75000"/>
                  </a:schemeClr>
                </a:solidFill>
                <a:latin typeface="微软雅黑" pitchFamily="34" charset="-122"/>
                <a:ea typeface="微软雅黑" pitchFamily="34" charset="-122"/>
              </a:rPr>
              <a:t>OA</a:t>
            </a:r>
            <a:r>
              <a:rPr lang="zh-CN" altLang="en-US" b="1" dirty="0" smtClean="0">
                <a:solidFill>
                  <a:schemeClr val="accent6">
                    <a:lumMod val="75000"/>
                  </a:schemeClr>
                </a:solidFill>
                <a:latin typeface="微软雅黑" pitchFamily="34" charset="-122"/>
                <a:ea typeface="微软雅黑" pitchFamily="34" charset="-122"/>
              </a:rPr>
              <a:t>文章</a:t>
            </a:r>
            <a:r>
              <a:rPr lang="en-US" altLang="zh-CN" b="1" dirty="0" smtClean="0">
                <a:solidFill>
                  <a:schemeClr val="accent6">
                    <a:lumMod val="75000"/>
                  </a:schemeClr>
                </a:solidFill>
                <a:latin typeface="微软雅黑" pitchFamily="34" charset="-122"/>
                <a:ea typeface="微软雅黑" pitchFamily="34" charset="-122"/>
              </a:rPr>
              <a:t>?</a:t>
            </a:r>
            <a:r>
              <a:rPr lang="zh-CN" altLang="en-US" b="1" dirty="0" smtClean="0">
                <a:solidFill>
                  <a:schemeClr val="accent6">
                    <a:lumMod val="75000"/>
                  </a:schemeClr>
                </a:solidFill>
                <a:latin typeface="微软雅黑" pitchFamily="34" charset="-122"/>
                <a:ea typeface="微软雅黑" pitchFamily="34" charset="-122"/>
              </a:rPr>
              <a:t> </a:t>
            </a:r>
            <a:r>
              <a:rPr lang="zh-CN" altLang="en-US" b="1" dirty="0">
                <a:solidFill>
                  <a:schemeClr val="accent6">
                    <a:lumMod val="75000"/>
                  </a:schemeClr>
                </a:solidFill>
                <a:latin typeface="微软雅黑" pitchFamily="34" charset="-122"/>
                <a:ea typeface="微软雅黑" pitchFamily="34" charset="-122"/>
              </a:rPr>
              <a:t> </a:t>
            </a:r>
            <a:r>
              <a:rPr lang="zh-CN" altLang="en-US" dirty="0" smtClean="0">
                <a:latin typeface="黑体" panose="02010609060101010101" pitchFamily="49" charset="-122"/>
                <a:ea typeface="黑体" panose="02010609060101010101" pitchFamily="49" charset="-122"/>
              </a:rPr>
              <a:t>（</a:t>
            </a:r>
            <a:r>
              <a:rPr lang="en-US" altLang="zh-CN" dirty="0" smtClean="0">
                <a:latin typeface="黑体" panose="02010609060101010101" pitchFamily="49" charset="-122"/>
                <a:ea typeface="黑体" panose="02010609060101010101" pitchFamily="49" charset="-122"/>
              </a:rPr>
              <a:t>CC</a:t>
            </a:r>
            <a:r>
              <a:rPr lang="zh-CN" altLang="en-US" dirty="0" smtClean="0">
                <a:latin typeface="黑体" panose="02010609060101010101" pitchFamily="49" charset="-122"/>
                <a:ea typeface="黑体" panose="02010609060101010101" pitchFamily="49" charset="-122"/>
              </a:rPr>
              <a:t>知识共享协议，</a:t>
            </a:r>
            <a:r>
              <a:rPr lang="en-US" altLang="zh-CN" dirty="0" smtClean="0">
                <a:latin typeface="黑体" panose="02010609060101010101" pitchFamily="49" charset="-122"/>
                <a:ea typeface="黑体" panose="02010609060101010101" pitchFamily="49" charset="-122"/>
              </a:rPr>
              <a:t>APC</a:t>
            </a:r>
            <a:r>
              <a:rPr lang="zh-CN" altLang="en-US" dirty="0" smtClean="0">
                <a:latin typeface="黑体" panose="02010609060101010101" pitchFamily="49" charset="-122"/>
                <a:ea typeface="黑体" panose="02010609060101010101" pitchFamily="49" charset="-122"/>
              </a:rPr>
              <a:t>）</a:t>
            </a:r>
            <a:endParaRPr lang="en-US" altLang="zh-CN" dirty="0" smtClean="0">
              <a:latin typeface="黑体" panose="02010609060101010101" pitchFamily="49" charset="-122"/>
              <a:ea typeface="黑体" panose="02010609060101010101" pitchFamily="49" charset="-122"/>
            </a:endParaRPr>
          </a:p>
          <a:p>
            <a:pPr>
              <a:lnSpc>
                <a:spcPct val="150000"/>
              </a:lnSpc>
              <a:buFont typeface="Arial" pitchFamily="34" charset="0"/>
              <a:buChar char="•"/>
            </a:pPr>
            <a:endParaRPr lang="en-US" altLang="zh-CN" sz="2000" b="1" dirty="0" smtClean="0">
              <a:solidFill>
                <a:schemeClr val="accent6">
                  <a:lumMod val="75000"/>
                </a:schemeClr>
              </a:solidFill>
              <a:latin typeface="微软雅黑" pitchFamily="34" charset="-122"/>
              <a:ea typeface="微软雅黑" pitchFamily="34" charset="-122"/>
            </a:endParaRPr>
          </a:p>
        </p:txBody>
      </p:sp>
      <p:sp>
        <p:nvSpPr>
          <p:cNvPr id="2" name="TextBox 1"/>
          <p:cNvSpPr txBox="1"/>
          <p:nvPr/>
        </p:nvSpPr>
        <p:spPr>
          <a:xfrm>
            <a:off x="611560" y="2401725"/>
            <a:ext cx="6373861" cy="369332"/>
          </a:xfrm>
          <a:prstGeom prst="rect">
            <a:avLst/>
          </a:prstGeom>
          <a:noFill/>
        </p:spPr>
        <p:txBody>
          <a:bodyPr wrap="none" rtlCol="0">
            <a:spAutoFit/>
          </a:bodyPr>
          <a:lstStyle/>
          <a:p>
            <a:r>
              <a:rPr lang="zh-CN" altLang="en-US" b="1" dirty="0" smtClean="0">
                <a:solidFill>
                  <a:schemeClr val="tx2">
                    <a:lumMod val="60000"/>
                    <a:lumOff val="40000"/>
                  </a:schemeClr>
                </a:solidFill>
                <a:latin typeface="黑体" panose="02010609060101010101" pitchFamily="49" charset="-122"/>
                <a:ea typeface="黑体" panose="02010609060101010101" pitchFamily="49" charset="-122"/>
              </a:rPr>
              <a:t>以超级</a:t>
            </a:r>
            <a:r>
              <a:rPr lang="en-US" altLang="zh-CN" b="1" dirty="0" smtClean="0">
                <a:solidFill>
                  <a:schemeClr val="tx2">
                    <a:lumMod val="60000"/>
                    <a:lumOff val="40000"/>
                  </a:schemeClr>
                </a:solidFill>
                <a:latin typeface="黑体" panose="02010609060101010101" pitchFamily="49" charset="-122"/>
                <a:ea typeface="黑体" panose="02010609060101010101" pitchFamily="49" charset="-122"/>
              </a:rPr>
              <a:t>OA</a:t>
            </a:r>
            <a:r>
              <a:rPr lang="zh-CN" altLang="en-US" b="1" dirty="0" smtClean="0">
                <a:solidFill>
                  <a:schemeClr val="tx2">
                    <a:lumMod val="60000"/>
                    <a:lumOff val="40000"/>
                  </a:schemeClr>
                </a:solidFill>
                <a:latin typeface="黑体" panose="02010609060101010101" pitchFamily="49" charset="-122"/>
                <a:ea typeface="黑体" panose="02010609060101010101" pitchFamily="49" charset="-122"/>
              </a:rPr>
              <a:t>期刊</a:t>
            </a:r>
            <a:r>
              <a:rPr lang="en-US" altLang="zh-CN" b="1" dirty="0" err="1" smtClean="0">
                <a:solidFill>
                  <a:schemeClr val="tx2">
                    <a:lumMod val="60000"/>
                    <a:lumOff val="40000"/>
                  </a:schemeClr>
                </a:solidFill>
                <a:latin typeface="黑体" panose="02010609060101010101" pitchFamily="49" charset="-122"/>
                <a:ea typeface="黑体" panose="02010609060101010101" pitchFamily="49" charset="-122"/>
              </a:rPr>
              <a:t>PLoS</a:t>
            </a:r>
            <a:r>
              <a:rPr lang="en-US" altLang="zh-CN" b="1" dirty="0" smtClean="0">
                <a:solidFill>
                  <a:schemeClr val="tx2">
                    <a:lumMod val="60000"/>
                    <a:lumOff val="40000"/>
                  </a:schemeClr>
                </a:solidFill>
                <a:latin typeface="黑体" panose="02010609060101010101" pitchFamily="49" charset="-122"/>
                <a:ea typeface="黑体" panose="02010609060101010101" pitchFamily="49" charset="-122"/>
              </a:rPr>
              <a:t> ONE</a:t>
            </a:r>
            <a:r>
              <a:rPr lang="zh-CN" altLang="en-US" b="1" dirty="0" smtClean="0">
                <a:solidFill>
                  <a:schemeClr val="tx2">
                    <a:lumMod val="60000"/>
                    <a:lumOff val="40000"/>
                  </a:schemeClr>
                </a:solidFill>
                <a:latin typeface="黑体" panose="02010609060101010101" pitchFamily="49" charset="-122"/>
                <a:ea typeface="黑体" panose="02010609060101010101" pitchFamily="49" charset="-122"/>
              </a:rPr>
              <a:t>为例</a:t>
            </a:r>
            <a:r>
              <a:rPr lang="en-US" altLang="zh-CN" b="1" dirty="0" smtClean="0">
                <a:solidFill>
                  <a:schemeClr val="tx2">
                    <a:lumMod val="60000"/>
                    <a:lumOff val="40000"/>
                  </a:schemeClr>
                </a:solidFill>
                <a:latin typeface="黑体" panose="02010609060101010101" pitchFamily="49" charset="-122"/>
                <a:ea typeface="黑体" panose="02010609060101010101" pitchFamily="49" charset="-122"/>
              </a:rPr>
              <a:t>(Public Library of Science)</a:t>
            </a:r>
            <a:r>
              <a:rPr lang="zh-CN" altLang="en-US" b="1" dirty="0" smtClean="0">
                <a:solidFill>
                  <a:schemeClr val="tx2">
                    <a:lumMod val="60000"/>
                    <a:lumOff val="40000"/>
                  </a:schemeClr>
                </a:solidFill>
                <a:latin typeface="黑体" panose="02010609060101010101" pitchFamily="49" charset="-122"/>
                <a:ea typeface="黑体" panose="02010609060101010101" pitchFamily="49" charset="-122"/>
              </a:rPr>
              <a:t>：</a:t>
            </a:r>
            <a:endParaRPr lang="zh-CN" altLang="en-US" b="1" dirty="0">
              <a:solidFill>
                <a:schemeClr val="tx2">
                  <a:lumMod val="60000"/>
                  <a:lumOff val="40000"/>
                </a:schemeClr>
              </a:solidFill>
              <a:latin typeface="黑体" panose="02010609060101010101" pitchFamily="49" charset="-122"/>
              <a:ea typeface="黑体" panose="02010609060101010101" pitchFamily="49" charset="-122"/>
            </a:endParaRPr>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2804490"/>
            <a:ext cx="7147367" cy="4008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768" y="3573016"/>
            <a:ext cx="5917034" cy="4210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9872" y="4776936"/>
            <a:ext cx="5869856" cy="31434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6" name="直接连接符 5"/>
          <p:cNvCxnSpPr/>
          <p:nvPr/>
        </p:nvCxnSpPr>
        <p:spPr>
          <a:xfrm>
            <a:off x="467544" y="2132856"/>
            <a:ext cx="8424936"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 calcmode="lin" valueType="num">
                                      <p:cBhvr additive="base">
                                        <p:cTn id="17" dur="500" fill="hold"/>
                                        <p:tgtEl>
                                          <p:spTgt spid="1028"/>
                                        </p:tgtEl>
                                        <p:attrNameLst>
                                          <p:attrName>ppt_x</p:attrName>
                                        </p:attrNameLst>
                                      </p:cBhvr>
                                      <p:tavLst>
                                        <p:tav tm="0">
                                          <p:val>
                                            <p:strVal val="#ppt_x"/>
                                          </p:val>
                                        </p:tav>
                                        <p:tav tm="100000">
                                          <p:val>
                                            <p:strVal val="#ppt_x"/>
                                          </p:val>
                                        </p:tav>
                                      </p:tavLst>
                                    </p:anim>
                                    <p:anim calcmode="lin" valueType="num">
                                      <p:cBhvr additive="base">
                                        <p:cTn id="1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barn(inVertical)">
                                      <p:cBhvr>
                                        <p:cTn id="23"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529297"/>
            <a:ext cx="3888432" cy="5491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83392" y="6090370"/>
            <a:ext cx="4312719" cy="338554"/>
          </a:xfrm>
          <a:prstGeom prst="rect">
            <a:avLst/>
          </a:prstGeom>
          <a:noFill/>
        </p:spPr>
        <p:txBody>
          <a:bodyPr wrap="none" rtlCol="0">
            <a:spAutoFit/>
          </a:bodyPr>
          <a:lstStyle/>
          <a:p>
            <a:r>
              <a:rPr lang="en-US" altLang="zh-CN" sz="1600" dirty="0" smtClean="0">
                <a:latin typeface="黑体" panose="02010609060101010101" pitchFamily="49" charset="-122"/>
                <a:ea typeface="黑体" panose="02010609060101010101" pitchFamily="49" charset="-122"/>
              </a:rPr>
              <a:t>2013</a:t>
            </a:r>
            <a:r>
              <a:rPr lang="zh-CN" altLang="en-US" sz="1600" dirty="0" smtClean="0">
                <a:latin typeface="黑体" panose="02010609060101010101" pitchFamily="49" charset="-122"/>
                <a:ea typeface="黑体" panose="02010609060101010101" pitchFamily="49" charset="-122"/>
              </a:rPr>
              <a:t>年</a:t>
            </a:r>
            <a:r>
              <a:rPr lang="en-US" altLang="zh-CN" sz="1600" dirty="0" smtClean="0">
                <a:latin typeface="黑体" panose="02010609060101010101" pitchFamily="49" charset="-122"/>
                <a:ea typeface="黑体" panose="02010609060101010101" pitchFamily="49" charset="-122"/>
              </a:rPr>
              <a:t>PLOS ONE</a:t>
            </a:r>
            <a:r>
              <a:rPr lang="zh-CN" altLang="en-US" sz="1600" dirty="0" smtClean="0">
                <a:latin typeface="黑体" panose="02010609060101010101" pitchFamily="49" charset="-122"/>
                <a:ea typeface="黑体" panose="02010609060101010101" pitchFamily="49" charset="-122"/>
              </a:rPr>
              <a:t>发文最多的</a:t>
            </a:r>
            <a:r>
              <a:rPr lang="en-US" altLang="zh-CN" sz="1600" dirty="0" smtClean="0">
                <a:latin typeface="黑体" panose="02010609060101010101" pitchFamily="49" charset="-122"/>
                <a:ea typeface="黑体" panose="02010609060101010101" pitchFamily="49" charset="-122"/>
              </a:rPr>
              <a:t>15</a:t>
            </a:r>
            <a:r>
              <a:rPr lang="zh-CN" altLang="en-US" sz="1600" dirty="0" smtClean="0">
                <a:latin typeface="黑体" panose="02010609060101010101" pitchFamily="49" charset="-122"/>
                <a:ea typeface="黑体" panose="02010609060101010101" pitchFamily="49" charset="-122"/>
              </a:rPr>
              <a:t>家研究所和大学</a:t>
            </a:r>
            <a:endParaRPr lang="zh-CN" altLang="en-US" sz="1600" dirty="0">
              <a:latin typeface="黑体" panose="02010609060101010101" pitchFamily="49" charset="-122"/>
              <a:ea typeface="黑体" panose="02010609060101010101" pitchFamily="49" charset="-122"/>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550174"/>
            <a:ext cx="4242360" cy="3165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6016" y="3715954"/>
            <a:ext cx="4343384" cy="2305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p:cNvSpPr/>
          <p:nvPr/>
        </p:nvSpPr>
        <p:spPr>
          <a:xfrm>
            <a:off x="4644008" y="550174"/>
            <a:ext cx="4314368" cy="5737660"/>
          </a:xfrm>
          <a:prstGeom prst="rect">
            <a:avLst/>
          </a:prstGeom>
          <a:noFill/>
          <a:ln w="952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3392" y="2243138"/>
            <a:ext cx="8820150" cy="2371725"/>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6690634" y="1873806"/>
            <a:ext cx="2363147" cy="773289"/>
          </a:xfrm>
          <a:prstGeom prst="rect">
            <a:avLst/>
          </a:prstGeom>
          <a:noFill/>
        </p:spPr>
        <p:txBody>
          <a:bodyPr wrap="none" rtlCol="0">
            <a:spAutoFit/>
          </a:bodyPr>
          <a:lstStyle/>
          <a:p>
            <a:pPr>
              <a:lnSpc>
                <a:spcPct val="150000"/>
              </a:lnSpc>
            </a:pPr>
            <a:r>
              <a:rPr lang="zh-CN" altLang="en-US" sz="1600" b="1" dirty="0">
                <a:latin typeface="黑体" panose="02010609060101010101" pitchFamily="49" charset="-122"/>
                <a:ea typeface="黑体" panose="02010609060101010101" pitchFamily="49" charset="-122"/>
              </a:rPr>
              <a:t>占全球</a:t>
            </a:r>
            <a:r>
              <a:rPr lang="en-US" altLang="zh-CN" sz="1600" b="1" dirty="0" smtClean="0">
                <a:latin typeface="黑体" panose="02010609060101010101" pitchFamily="49" charset="-122"/>
                <a:ea typeface="黑体" panose="02010609060101010101" pitchFamily="49" charset="-122"/>
              </a:rPr>
              <a:t>SCIE</a:t>
            </a:r>
            <a:r>
              <a:rPr lang="zh-CN" altLang="en-US" sz="1600" b="1" dirty="0" smtClean="0">
                <a:latin typeface="黑体" panose="02010609060101010101" pitchFamily="49" charset="-122"/>
                <a:ea typeface="黑体" panose="02010609060101010101" pitchFamily="49" charset="-122"/>
              </a:rPr>
              <a:t>发文量</a:t>
            </a:r>
            <a:r>
              <a:rPr lang="en-US" altLang="zh-CN" sz="1600" b="1" dirty="0" smtClean="0">
                <a:latin typeface="黑体" panose="02010609060101010101" pitchFamily="49" charset="-122"/>
                <a:ea typeface="黑体" panose="02010609060101010101" pitchFamily="49" charset="-122"/>
              </a:rPr>
              <a:t>17.6%</a:t>
            </a:r>
          </a:p>
          <a:p>
            <a:pPr>
              <a:lnSpc>
                <a:spcPct val="150000"/>
              </a:lnSpc>
            </a:pPr>
            <a:r>
              <a:rPr lang="zh-CN" altLang="en-US" sz="1600" b="1" dirty="0">
                <a:latin typeface="黑体" panose="02010609060101010101" pitchFamily="49" charset="-122"/>
                <a:ea typeface="黑体" panose="02010609060101010101" pitchFamily="49" charset="-122"/>
              </a:rPr>
              <a:t>中国发文量排第二</a:t>
            </a:r>
          </a:p>
        </p:txBody>
      </p:sp>
      <p:sp>
        <p:nvSpPr>
          <p:cNvPr id="15" name="TextBox 14"/>
          <p:cNvSpPr txBox="1"/>
          <p:nvPr/>
        </p:nvSpPr>
        <p:spPr>
          <a:xfrm>
            <a:off x="6673349" y="4581128"/>
            <a:ext cx="2363147" cy="773289"/>
          </a:xfrm>
          <a:prstGeom prst="rect">
            <a:avLst/>
          </a:prstGeom>
          <a:noFill/>
        </p:spPr>
        <p:txBody>
          <a:bodyPr wrap="none" rtlCol="0">
            <a:spAutoFit/>
          </a:bodyPr>
          <a:lstStyle/>
          <a:p>
            <a:pPr>
              <a:lnSpc>
                <a:spcPct val="150000"/>
              </a:lnSpc>
            </a:pPr>
            <a:r>
              <a:rPr lang="zh-CN" altLang="en-US" sz="1600" b="1" dirty="0" smtClean="0">
                <a:latin typeface="黑体" panose="02010609060101010101" pitchFamily="49" charset="-122"/>
                <a:ea typeface="黑体" panose="02010609060101010101" pitchFamily="49" charset="-122"/>
              </a:rPr>
              <a:t>占全球</a:t>
            </a:r>
            <a:r>
              <a:rPr lang="en-US" altLang="zh-CN" sz="1600" b="1" dirty="0" smtClean="0">
                <a:latin typeface="黑体" panose="02010609060101010101" pitchFamily="49" charset="-122"/>
                <a:ea typeface="黑体" panose="02010609060101010101" pitchFamily="49" charset="-122"/>
              </a:rPr>
              <a:t>SCIE</a:t>
            </a:r>
            <a:r>
              <a:rPr lang="zh-CN" altLang="en-US" sz="1600" b="1" dirty="0" smtClean="0">
                <a:latin typeface="黑体" panose="02010609060101010101" pitchFamily="49" charset="-122"/>
                <a:ea typeface="黑体" panose="02010609060101010101" pitchFamily="49" charset="-122"/>
              </a:rPr>
              <a:t>发文量</a:t>
            </a:r>
            <a:r>
              <a:rPr lang="en-US" altLang="zh-CN" sz="1600" b="1" dirty="0" smtClean="0">
                <a:latin typeface="黑体" panose="02010609060101010101" pitchFamily="49" charset="-122"/>
                <a:ea typeface="黑体" panose="02010609060101010101" pitchFamily="49" charset="-122"/>
              </a:rPr>
              <a:t>17.7%</a:t>
            </a:r>
          </a:p>
          <a:p>
            <a:pPr>
              <a:lnSpc>
                <a:spcPct val="150000"/>
              </a:lnSpc>
            </a:pPr>
            <a:r>
              <a:rPr lang="zh-CN" altLang="en-US" sz="1600" b="1" dirty="0" smtClean="0">
                <a:latin typeface="黑体" panose="02010609060101010101" pitchFamily="49" charset="-122"/>
                <a:ea typeface="黑体" panose="02010609060101010101" pitchFamily="49" charset="-122"/>
              </a:rPr>
              <a:t>中国发文量排第二</a:t>
            </a:r>
            <a:endParaRPr lang="zh-CN" altLang="en-US" sz="1600" b="1"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92142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additive="base">
                                        <p:cTn id="7" dur="500" fill="hold"/>
                                        <p:tgtEl>
                                          <p:spTgt spid="2052"/>
                                        </p:tgtEl>
                                        <p:attrNameLst>
                                          <p:attrName>ppt_x</p:attrName>
                                        </p:attrNameLst>
                                      </p:cBhvr>
                                      <p:tavLst>
                                        <p:tav tm="0">
                                          <p:val>
                                            <p:strVal val="#ppt_x"/>
                                          </p:val>
                                        </p:tav>
                                        <p:tav tm="100000">
                                          <p:val>
                                            <p:strVal val="#ppt_x"/>
                                          </p:val>
                                        </p:tav>
                                      </p:tavLst>
                                    </p:anim>
                                    <p:anim calcmode="lin" valueType="num">
                                      <p:cBhvr additive="base">
                                        <p:cTn id="8"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609634" y="476672"/>
            <a:ext cx="7772400" cy="1470025"/>
          </a:xfrm>
        </p:spPr>
        <p:txBody>
          <a:bodyPr/>
          <a:lstStyle/>
          <a:p>
            <a:r>
              <a:rPr lang="zh-CN" altLang="en-US" dirty="0" smtClean="0">
                <a:latin typeface="黑体" panose="02010609060101010101" pitchFamily="49" charset="-122"/>
                <a:ea typeface="黑体" panose="02010609060101010101" pitchFamily="49" charset="-122"/>
              </a:rPr>
              <a:t>主要内容</a:t>
            </a:r>
            <a:endParaRPr lang="zh-CN" altLang="en-US"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403648" y="1662533"/>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845441" y="1853326"/>
            <a:ext cx="5276957" cy="1600438"/>
          </a:xfrm>
          <a:prstGeom prst="rect">
            <a:avLst/>
          </a:prstGeom>
          <a:noFill/>
        </p:spPr>
        <p:txBody>
          <a:bodyPr wrap="none" rtlCol="0">
            <a:spAutoFit/>
          </a:bodyPr>
          <a:lstStyle/>
          <a:p>
            <a:pPr marL="342900" indent="-342900">
              <a:spcBef>
                <a:spcPts val="1200"/>
              </a:spcBef>
              <a:buFont typeface="Wingdings" panose="05000000000000000000" pitchFamily="2" charset="2"/>
              <a:buChar char="n"/>
            </a:pPr>
            <a:r>
              <a:rPr lang="en-US" altLang="zh-CN" sz="2000" dirty="0" smtClean="0">
                <a:latin typeface="微软雅黑" panose="020B0503020204020204" pitchFamily="34" charset="-122"/>
                <a:ea typeface="微软雅黑" panose="020B0503020204020204" pitchFamily="34" charset="-122"/>
              </a:rPr>
              <a:t>OA</a:t>
            </a:r>
            <a:r>
              <a:rPr lang="zh-CN" altLang="en-US" sz="2000" dirty="0">
                <a:latin typeface="微软雅黑" panose="020B0503020204020204" pitchFamily="34" charset="-122"/>
                <a:ea typeface="微软雅黑" panose="020B0503020204020204" pitchFamily="34" charset="-122"/>
              </a:rPr>
              <a:t>，不是</a:t>
            </a:r>
            <a:r>
              <a:rPr lang="zh-CN" altLang="en-US" sz="2000" dirty="0" smtClean="0">
                <a:latin typeface="微软雅黑" panose="020B0503020204020204" pitchFamily="34" charset="-122"/>
                <a:ea typeface="微软雅黑" panose="020B0503020204020204" pitchFamily="34" charset="-122"/>
              </a:rPr>
              <a:t>“免费”或“好、坏”那么简单</a:t>
            </a:r>
            <a:endParaRPr lang="en-US" altLang="zh-CN" sz="2000" dirty="0" smtClean="0">
              <a:latin typeface="微软雅黑" panose="020B0503020204020204" pitchFamily="34" charset="-122"/>
              <a:ea typeface="微软雅黑" panose="020B0503020204020204" pitchFamily="34" charset="-122"/>
            </a:endParaRPr>
          </a:p>
          <a:p>
            <a:pPr marL="342900" indent="-342900">
              <a:spcBef>
                <a:spcPts val="1200"/>
              </a:spcBef>
              <a:buFont typeface="Wingdings" panose="05000000000000000000" pitchFamily="2" charset="2"/>
              <a:buChar char="n"/>
            </a:pPr>
            <a:r>
              <a:rPr lang="en-US" altLang="zh-CN" sz="2000" dirty="0" smtClean="0">
                <a:latin typeface="微软雅黑" panose="020B0503020204020204" pitchFamily="34" charset="-122"/>
                <a:ea typeface="微软雅黑" panose="020B0503020204020204" pitchFamily="34" charset="-122"/>
              </a:rPr>
              <a:t>OA</a:t>
            </a:r>
            <a:r>
              <a:rPr lang="zh-CN" altLang="en-US" sz="2000" dirty="0">
                <a:latin typeface="微软雅黑" panose="020B0503020204020204" pitchFamily="34" charset="-122"/>
                <a:ea typeface="微软雅黑" panose="020B0503020204020204" pitchFamily="34" charset="-122"/>
              </a:rPr>
              <a:t>的学术影响力分析</a:t>
            </a:r>
            <a:r>
              <a:rPr lang="zh-CN" altLang="en-US" sz="2000" dirty="0" smtClean="0">
                <a:latin typeface="微软雅黑" panose="020B0503020204020204" pitchFamily="34" charset="-122"/>
                <a:ea typeface="微软雅黑" panose="020B0503020204020204" pitchFamily="34" charset="-122"/>
              </a:rPr>
              <a:t>案例</a:t>
            </a:r>
            <a:endParaRPr lang="en-US" altLang="zh-CN" sz="2000" dirty="0" smtClean="0">
              <a:latin typeface="微软雅黑" panose="020B0503020204020204" pitchFamily="34" charset="-122"/>
              <a:ea typeface="微软雅黑" panose="020B0503020204020204" pitchFamily="34" charset="-122"/>
            </a:endParaRPr>
          </a:p>
          <a:p>
            <a:pPr marL="342900" indent="-342900">
              <a:spcBef>
                <a:spcPts val="1200"/>
              </a:spcBef>
              <a:buFont typeface="Wingdings" panose="05000000000000000000" pitchFamily="2" charset="2"/>
              <a:buChar char="n"/>
            </a:pPr>
            <a:r>
              <a:rPr lang="zh-CN" altLang="en-US" sz="2000" dirty="0" smtClean="0">
                <a:latin typeface="微软雅黑" panose="020B0503020204020204" pitchFamily="34" charset="-122"/>
                <a:ea typeface="微软雅黑" panose="020B0503020204020204" pitchFamily="34" charset="-122"/>
              </a:rPr>
              <a:t>用</a:t>
            </a:r>
            <a:r>
              <a:rPr lang="zh-CN" altLang="en-US" sz="2000" dirty="0">
                <a:latin typeface="微软雅黑" panose="020B0503020204020204" pitchFamily="34" charset="-122"/>
                <a:ea typeface="微软雅黑" panose="020B0503020204020204" pitchFamily="34" charset="-122"/>
              </a:rPr>
              <a:t>开放资源做您的“数据”科研</a:t>
            </a:r>
          </a:p>
          <a:p>
            <a:endParaRPr lang="zh-CN" altLang="en-US" dirty="0"/>
          </a:p>
        </p:txBody>
      </p:sp>
      <p:sp>
        <p:nvSpPr>
          <p:cNvPr id="7" name="矩形 6"/>
          <p:cNvSpPr/>
          <p:nvPr/>
        </p:nvSpPr>
        <p:spPr>
          <a:xfrm>
            <a:off x="0" y="0"/>
            <a:ext cx="1142976" cy="6858000"/>
          </a:xfrm>
          <a:prstGeom prst="rect">
            <a:avLst/>
          </a:prstGeom>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3"/>
          <p:cNvPicPr>
            <a:picLocks noChangeAspect="1" noChangeArrowheads="1"/>
          </p:cNvPicPr>
          <p:nvPr/>
        </p:nvPicPr>
        <p:blipFill>
          <a:blip r:embed="rId2" cstate="print"/>
          <a:srcRect/>
          <a:stretch>
            <a:fillRect/>
          </a:stretch>
        </p:blipFill>
        <p:spPr bwMode="auto">
          <a:xfrm>
            <a:off x="1" y="0"/>
            <a:ext cx="1184942" cy="135729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3600" dirty="0" smtClean="0">
                <a:latin typeface="黑体" panose="02010609060101010101" pitchFamily="49" charset="-122"/>
                <a:ea typeface="黑体" panose="02010609060101010101" pitchFamily="49" charset="-122"/>
              </a:rPr>
              <a:t>Open Access</a:t>
            </a:r>
            <a:r>
              <a:rPr lang="zh-CN" altLang="en-US" sz="3600" dirty="0">
                <a:latin typeface="黑体" panose="02010609060101010101" pitchFamily="49" charset="-122"/>
                <a:ea typeface="黑体" panose="02010609060101010101" pitchFamily="49" charset="-122"/>
              </a:rPr>
              <a:t>包涵的</a:t>
            </a:r>
            <a:r>
              <a:rPr lang="zh-CN" altLang="en-US" sz="3600" dirty="0" smtClean="0">
                <a:latin typeface="黑体" panose="02010609060101010101" pitchFamily="49" charset="-122"/>
                <a:ea typeface="黑体" panose="02010609060101010101" pitchFamily="49" charset="-122"/>
              </a:rPr>
              <a:t>内容</a:t>
            </a:r>
            <a:endParaRPr lang="zh-CN" altLang="en-US" sz="36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5576" y="1268760"/>
            <a:ext cx="5161541" cy="400110"/>
          </a:xfrm>
          <a:prstGeom prst="rect">
            <a:avLst/>
          </a:prstGeom>
          <a:noFill/>
        </p:spPr>
        <p:txBody>
          <a:bodyPr wrap="none" rtlCol="0">
            <a:spAutoFit/>
          </a:bodyPr>
          <a:lstStyle/>
          <a:p>
            <a:pPr>
              <a:spcBef>
                <a:spcPts val="1200"/>
              </a:spcBef>
            </a:pPr>
            <a:r>
              <a:rPr lang="en-US" altLang="zh-CN" sz="2000" dirty="0" smtClean="0">
                <a:latin typeface="微软雅黑" panose="020B0503020204020204" pitchFamily="34" charset="-122"/>
                <a:ea typeface="微软雅黑" panose="020B0503020204020204" pitchFamily="34" charset="-122"/>
              </a:rPr>
              <a:t>OA</a:t>
            </a:r>
            <a:r>
              <a:rPr lang="zh-CN" altLang="en-US" sz="2000" dirty="0">
                <a:latin typeface="微软雅黑" panose="020B0503020204020204" pitchFamily="34" charset="-122"/>
                <a:ea typeface="微软雅黑" panose="020B0503020204020204" pitchFamily="34" charset="-122"/>
              </a:rPr>
              <a:t>，不是</a:t>
            </a:r>
            <a:r>
              <a:rPr lang="zh-CN" altLang="en-US" sz="2000" dirty="0" smtClean="0">
                <a:latin typeface="微软雅黑" panose="020B0503020204020204" pitchFamily="34" charset="-122"/>
                <a:ea typeface="微软雅黑" panose="020B0503020204020204" pitchFamily="34" charset="-122"/>
              </a:rPr>
              <a:t>“免费”或“好、坏”那么简单</a:t>
            </a:r>
            <a:r>
              <a:rPr lang="zh-CN" altLang="en-US" dirty="0"/>
              <a:t>。</a:t>
            </a:r>
            <a:endParaRPr lang="en-US" altLang="zh-CN" sz="2000" dirty="0" smtClean="0">
              <a:latin typeface="微软雅黑" panose="020B0503020204020204" pitchFamily="34" charset="-122"/>
              <a:ea typeface="微软雅黑" panose="020B0503020204020204" pitchFamily="34" charset="-122"/>
            </a:endParaRPr>
          </a:p>
        </p:txBody>
      </p:sp>
      <p:pic>
        <p:nvPicPr>
          <p:cNvPr id="6" name="Picture 2"/>
          <p:cNvPicPr>
            <a:picLocks noChangeAspect="1" noChangeArrowheads="1"/>
          </p:cNvPicPr>
          <p:nvPr/>
        </p:nvPicPr>
        <p:blipFill>
          <a:blip r:embed="rId2" cstate="print"/>
          <a:srcRect/>
          <a:stretch>
            <a:fillRect/>
          </a:stretch>
        </p:blipFill>
        <p:spPr bwMode="auto">
          <a:xfrm>
            <a:off x="4442421" y="2204864"/>
            <a:ext cx="4594075" cy="2376264"/>
          </a:xfrm>
          <a:prstGeom prst="rect">
            <a:avLst/>
          </a:prstGeom>
          <a:noFill/>
          <a:ln w="9525">
            <a:noFill/>
            <a:miter lim="800000"/>
            <a:headEnd/>
            <a:tailEnd/>
          </a:ln>
          <a:effectLst/>
        </p:spPr>
      </p:pic>
      <p:sp>
        <p:nvSpPr>
          <p:cNvPr id="7" name="TextBox 6"/>
          <p:cNvSpPr txBox="1"/>
          <p:nvPr/>
        </p:nvSpPr>
        <p:spPr>
          <a:xfrm>
            <a:off x="611560" y="2347588"/>
            <a:ext cx="4104456" cy="1569660"/>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r>
              <a:rPr lang="en-US" sz="2000" b="1" dirty="0" smtClean="0">
                <a:latin typeface="黑体" pitchFamily="49" charset="-122"/>
                <a:ea typeface="黑体" pitchFamily="49" charset="-122"/>
              </a:rPr>
              <a:t>OA</a:t>
            </a:r>
            <a:r>
              <a:rPr lang="zh-CN" altLang="en-US" sz="2000" b="1" dirty="0">
                <a:latin typeface="黑体" pitchFamily="49" charset="-122"/>
                <a:ea typeface="黑体" pitchFamily="49" charset="-122"/>
              </a:rPr>
              <a:t>提供了知识的</a:t>
            </a:r>
            <a:r>
              <a:rPr lang="zh-CN" altLang="en-US" sz="2000" b="1" dirty="0">
                <a:solidFill>
                  <a:schemeClr val="accent6">
                    <a:lumMod val="75000"/>
                  </a:schemeClr>
                </a:solidFill>
                <a:latin typeface="黑体" pitchFamily="49" charset="-122"/>
                <a:ea typeface="黑体" pitchFamily="49" charset="-122"/>
              </a:rPr>
              <a:t>新出版方式、交流方式</a:t>
            </a:r>
            <a:r>
              <a:rPr lang="zh-CN" altLang="en-US" sz="2000" b="1" dirty="0">
                <a:latin typeface="黑体" pitchFamily="49" charset="-122"/>
                <a:ea typeface="黑体" pitchFamily="49" charset="-122"/>
              </a:rPr>
              <a:t>，改变了传统出版模式、交流模式，形成以科研人员</a:t>
            </a:r>
            <a:r>
              <a:rPr lang="en-US" sz="2000" b="1" dirty="0">
                <a:latin typeface="黑体" pitchFamily="49" charset="-122"/>
                <a:ea typeface="黑体" pitchFamily="49" charset="-122"/>
              </a:rPr>
              <a:t>-</a:t>
            </a:r>
            <a:r>
              <a:rPr lang="zh-CN" altLang="en-US" sz="2000" b="1" dirty="0">
                <a:latin typeface="黑体" pitchFamily="49" charset="-122"/>
                <a:ea typeface="黑体" pitchFamily="49" charset="-122"/>
              </a:rPr>
              <a:t>出版商</a:t>
            </a:r>
            <a:r>
              <a:rPr lang="en-US" sz="2000" b="1" dirty="0">
                <a:latin typeface="黑体" pitchFamily="49" charset="-122"/>
                <a:ea typeface="黑体" pitchFamily="49" charset="-122"/>
              </a:rPr>
              <a:t>-</a:t>
            </a:r>
            <a:r>
              <a:rPr lang="zh-CN" altLang="en-US" sz="2000" b="1" dirty="0">
                <a:latin typeface="黑体" pitchFamily="49" charset="-122"/>
                <a:ea typeface="黑体" pitchFamily="49" charset="-122"/>
              </a:rPr>
              <a:t>读者为角色的新模型</a:t>
            </a:r>
          </a:p>
        </p:txBody>
      </p:sp>
      <p:sp>
        <p:nvSpPr>
          <p:cNvPr id="8" name="TextBox 7"/>
          <p:cNvSpPr txBox="1"/>
          <p:nvPr/>
        </p:nvSpPr>
        <p:spPr>
          <a:xfrm>
            <a:off x="5204709" y="4797152"/>
            <a:ext cx="3643306" cy="707886"/>
          </a:xfrm>
          <a:prstGeom prst="rect">
            <a:avLst/>
          </a:prstGeom>
          <a:noFill/>
        </p:spPr>
        <p:txBody>
          <a:bodyPr wrap="square" rtlCol="0">
            <a:spAutoFit/>
          </a:bodyPr>
          <a:lstStyle/>
          <a:p>
            <a:r>
              <a:rPr lang="zh-CN" altLang="en-US" sz="1000" dirty="0" smtClean="0"/>
              <a:t>引自：</a:t>
            </a:r>
            <a:r>
              <a:rPr lang="en-US" sz="1000" dirty="0" smtClean="0"/>
              <a:t>Science </a:t>
            </a:r>
            <a:r>
              <a:rPr lang="en-US" sz="1000" dirty="0"/>
              <a:t>and Technology Committee Inquiry into Scientific Publications: Evidence from the Public Library of Science[EB/OL]. [2013-07-31].http://www.myoops.org/cocw/plos/downloads /files/HCE videncefromPLoS.pdf</a:t>
            </a:r>
            <a:endParaRPr lang="zh-CN" altLang="en-US" sz="1000" dirty="0"/>
          </a:p>
        </p:txBody>
      </p:sp>
    </p:spTree>
    <p:extLst>
      <p:ext uri="{BB962C8B-B14F-4D97-AF65-F5344CB8AC3E}">
        <p14:creationId xmlns:p14="http://schemas.microsoft.com/office/powerpoint/2010/main" val="5493610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2800" dirty="0" smtClean="0">
                <a:latin typeface="黑体" panose="02010609060101010101" pitchFamily="49" charset="-122"/>
                <a:ea typeface="黑体" panose="02010609060101010101" pitchFamily="49" charset="-122"/>
              </a:rPr>
              <a:t>Open Access</a:t>
            </a:r>
            <a:r>
              <a:rPr lang="zh-CN" altLang="en-US" sz="2800" dirty="0">
                <a:latin typeface="黑体" panose="02010609060101010101" pitchFamily="49" charset="-122"/>
                <a:ea typeface="黑体" panose="02010609060101010101" pitchFamily="49" charset="-122"/>
              </a:rPr>
              <a:t>包涵的</a:t>
            </a:r>
            <a:r>
              <a:rPr lang="zh-CN" altLang="en-US" sz="2800" dirty="0" smtClean="0">
                <a:latin typeface="黑体" panose="02010609060101010101" pitchFamily="49" charset="-122"/>
                <a:ea typeface="黑体" panose="02010609060101010101" pitchFamily="49" charset="-122"/>
              </a:rPr>
              <a:t>内容</a:t>
            </a:r>
            <a:endParaRPr lang="zh-CN" altLang="en-US" sz="28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9552" y="1196752"/>
            <a:ext cx="4104456" cy="412613"/>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r>
              <a:rPr lang="en-US" sz="2000" b="1" dirty="0" smtClean="0">
                <a:latin typeface="黑体" pitchFamily="49" charset="-122"/>
                <a:ea typeface="黑体" pitchFamily="49" charset="-122"/>
              </a:rPr>
              <a:t>OA</a:t>
            </a:r>
            <a:r>
              <a:rPr lang="zh-CN" altLang="en-US" sz="2000" b="1" dirty="0" smtClean="0">
                <a:latin typeface="黑体" pitchFamily="49" charset="-122"/>
                <a:ea typeface="黑体" pitchFamily="49" charset="-122"/>
              </a:rPr>
              <a:t>全世界发展状况</a:t>
            </a:r>
            <a:endParaRPr lang="zh-CN" altLang="en-US" sz="2000" b="1" dirty="0">
              <a:latin typeface="黑体" pitchFamily="49" charset="-122"/>
              <a:ea typeface="黑体" pitchFamily="49" charset="-122"/>
            </a:endParaRPr>
          </a:p>
        </p:txBody>
      </p:sp>
      <p:sp>
        <p:nvSpPr>
          <p:cNvPr id="10" name="TextBox 9"/>
          <p:cNvSpPr txBox="1"/>
          <p:nvPr/>
        </p:nvSpPr>
        <p:spPr>
          <a:xfrm>
            <a:off x="857224" y="1730425"/>
            <a:ext cx="7286676" cy="812530"/>
          </a:xfrm>
          <a:prstGeom prst="rect">
            <a:avLst/>
          </a:prstGeom>
          <a:noFill/>
        </p:spPr>
        <p:txBody>
          <a:bodyPr wrap="square" rtlCol="0">
            <a:spAutoFit/>
          </a:bodyPr>
          <a:lstStyle/>
          <a:p>
            <a:pPr>
              <a:lnSpc>
                <a:spcPct val="130000"/>
              </a:lnSpc>
            </a:pPr>
            <a:r>
              <a:rPr lang="zh-CN" altLang="en-US" dirty="0" smtClean="0">
                <a:latin typeface="微软雅黑" pitchFamily="34" charset="-122"/>
                <a:ea typeface="微软雅黑" pitchFamily="34" charset="-122"/>
              </a:rPr>
              <a:t>   在</a:t>
            </a:r>
            <a:r>
              <a:rPr lang="en-US" altLang="zh-CN" dirty="0" smtClean="0">
                <a:latin typeface="微软雅黑" pitchFamily="34" charset="-122"/>
                <a:ea typeface="微软雅黑" pitchFamily="34" charset="-122"/>
              </a:rPr>
              <a:t>2001</a:t>
            </a:r>
            <a:r>
              <a:rPr lang="zh-CN" altLang="en-US" dirty="0" smtClean="0">
                <a:latin typeface="微软雅黑" pitchFamily="34" charset="-122"/>
                <a:ea typeface="微软雅黑" pitchFamily="34" charset="-122"/>
              </a:rPr>
              <a:t>年</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布达佩斯开放获取计划</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发布后，开放</a:t>
            </a:r>
            <a:r>
              <a:rPr lang="zh-CN" altLang="en-US" dirty="0">
                <a:latin typeface="微软雅黑" pitchFamily="34" charset="-122"/>
                <a:ea typeface="微软雅黑" pitchFamily="34" charset="-122"/>
              </a:rPr>
              <a:t>获取运动星星点点已成</a:t>
            </a:r>
            <a:r>
              <a:rPr lang="zh-CN" altLang="en-US" dirty="0" smtClean="0">
                <a:latin typeface="微软雅黑" pitchFamily="34" charset="-122"/>
                <a:ea typeface="微软雅黑" pitchFamily="34" charset="-122"/>
              </a:rPr>
              <a:t>燎原之势：</a:t>
            </a:r>
            <a:endParaRPr lang="en-US" altLang="zh-CN" dirty="0" smtClean="0">
              <a:latin typeface="微软雅黑" pitchFamily="34" charset="-122"/>
              <a:ea typeface="微软雅黑" pitchFamily="34" charset="-122"/>
            </a:endParaRPr>
          </a:p>
        </p:txBody>
      </p:sp>
      <p:sp>
        <p:nvSpPr>
          <p:cNvPr id="11" name="TextBox 10"/>
          <p:cNvSpPr txBox="1"/>
          <p:nvPr/>
        </p:nvSpPr>
        <p:spPr>
          <a:xfrm>
            <a:off x="899592" y="2539155"/>
            <a:ext cx="7920880" cy="830997"/>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zh-CN" altLang="en-US" sz="2000" b="1" dirty="0">
                <a:solidFill>
                  <a:schemeClr val="accent6">
                    <a:lumMod val="75000"/>
                  </a:schemeClr>
                </a:solidFill>
                <a:latin typeface="微软雅黑" pitchFamily="34" charset="-122"/>
                <a:ea typeface="微软雅黑" pitchFamily="34" charset="-122"/>
              </a:rPr>
              <a:t> </a:t>
            </a:r>
            <a:r>
              <a:rPr lang="en-US" sz="2000" b="1" dirty="0" smtClean="0">
                <a:solidFill>
                  <a:schemeClr val="accent6">
                    <a:lumMod val="75000"/>
                  </a:schemeClr>
                </a:solidFill>
                <a:latin typeface="微软雅黑" pitchFamily="34" charset="-122"/>
                <a:ea typeface="微软雅黑" pitchFamily="34" charset="-122"/>
              </a:rPr>
              <a:t>2001-2005</a:t>
            </a:r>
            <a:r>
              <a:rPr lang="zh-CN" altLang="en-US" sz="2000" b="1" dirty="0">
                <a:solidFill>
                  <a:schemeClr val="accent6">
                    <a:lumMod val="75000"/>
                  </a:schemeClr>
                </a:solidFill>
                <a:latin typeface="微软雅黑" pitchFamily="34" charset="-122"/>
                <a:ea typeface="微软雅黑" pitchFamily="34" charset="-122"/>
              </a:rPr>
              <a:t>年，</a:t>
            </a:r>
            <a:r>
              <a:rPr lang="en-US" sz="2000" b="1" dirty="0">
                <a:solidFill>
                  <a:schemeClr val="accent6">
                    <a:lumMod val="75000"/>
                  </a:schemeClr>
                </a:solidFill>
                <a:latin typeface="微软雅黑" pitchFamily="34" charset="-122"/>
                <a:ea typeface="微软雅黑" pitchFamily="34" charset="-122"/>
              </a:rPr>
              <a:t>OA</a:t>
            </a:r>
            <a:r>
              <a:rPr lang="zh-CN" altLang="en-US" sz="2000" b="1" dirty="0">
                <a:solidFill>
                  <a:schemeClr val="accent6">
                    <a:lumMod val="75000"/>
                  </a:schemeClr>
                </a:solidFill>
                <a:latin typeface="微软雅黑" pitchFamily="34" charset="-122"/>
                <a:ea typeface="微软雅黑" pitchFamily="34" charset="-122"/>
              </a:rPr>
              <a:t>概念逐渐被接受并进入实践，开放资源建设项目逐步启动，知识库建设</a:t>
            </a:r>
            <a:r>
              <a:rPr lang="zh-CN" altLang="en-US" sz="2000" b="1" dirty="0" smtClean="0">
                <a:solidFill>
                  <a:schemeClr val="accent6">
                    <a:lumMod val="75000"/>
                  </a:schemeClr>
                </a:solidFill>
                <a:latin typeface="微软雅黑" pitchFamily="34" charset="-122"/>
                <a:ea typeface="微软雅黑" pitchFamily="34" charset="-122"/>
              </a:rPr>
              <a:t>兴起（绿色</a:t>
            </a:r>
            <a:r>
              <a:rPr lang="en-US" altLang="zh-CN" sz="2000" b="1" dirty="0" smtClean="0">
                <a:solidFill>
                  <a:schemeClr val="accent6">
                    <a:lumMod val="75000"/>
                  </a:schemeClr>
                </a:solidFill>
                <a:latin typeface="微软雅黑" pitchFamily="34" charset="-122"/>
                <a:ea typeface="微软雅黑" pitchFamily="34" charset="-122"/>
              </a:rPr>
              <a:t>OA</a:t>
            </a:r>
            <a:r>
              <a:rPr lang="zh-CN" altLang="en-US" sz="2000" b="1" dirty="0" smtClean="0">
                <a:solidFill>
                  <a:schemeClr val="accent6">
                    <a:lumMod val="75000"/>
                  </a:schemeClr>
                </a:solidFill>
                <a:latin typeface="微软雅黑" pitchFamily="34" charset="-122"/>
                <a:ea typeface="微软雅黑" pitchFamily="34" charset="-122"/>
              </a:rPr>
              <a:t>）。</a:t>
            </a:r>
            <a:endParaRPr lang="zh-CN" altLang="en-US" sz="2000" b="1" dirty="0">
              <a:solidFill>
                <a:schemeClr val="accent6">
                  <a:lumMod val="75000"/>
                </a:schemeClr>
              </a:solidFill>
              <a:latin typeface="微软雅黑" pitchFamily="34" charset="-122"/>
              <a:ea typeface="微软雅黑" pitchFamily="34" charset="-122"/>
            </a:endParaRPr>
          </a:p>
        </p:txBody>
      </p:sp>
      <p:sp>
        <p:nvSpPr>
          <p:cNvPr id="17" name="TextBox 16"/>
          <p:cNvSpPr txBox="1"/>
          <p:nvPr/>
        </p:nvSpPr>
        <p:spPr>
          <a:xfrm>
            <a:off x="1122040" y="3501008"/>
            <a:ext cx="7698432" cy="2548005"/>
          </a:xfrm>
          <a:prstGeom prst="rect">
            <a:avLst/>
          </a:prstGeom>
          <a:noFill/>
        </p:spPr>
        <p:txBody>
          <a:bodyPr wrap="square" rtlCol="0">
            <a:spAutoFit/>
          </a:bodyPr>
          <a:lstStyle/>
          <a:p>
            <a:pPr marL="285750" indent="-285750">
              <a:lnSpc>
                <a:spcPct val="110000"/>
              </a:lnSpc>
              <a:spcBef>
                <a:spcPts val="1200"/>
              </a:spcBef>
              <a:buFontTx/>
              <a:buChar char="-"/>
            </a:pPr>
            <a:r>
              <a:rPr lang="zh-CN" altLang="en-US" sz="1600" dirty="0" smtClean="0">
                <a:latin typeface="微软雅黑" panose="020B0503020204020204" pitchFamily="34" charset="-122"/>
                <a:ea typeface="微软雅黑" panose="020B0503020204020204" pitchFamily="34" charset="-122"/>
              </a:rPr>
              <a:t>在</a:t>
            </a:r>
            <a:r>
              <a:rPr lang="en-US" altLang="zh-CN" sz="1600" dirty="0" smtClean="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布达佩斯开放获取计划</a:t>
            </a:r>
            <a:r>
              <a:rPr lang="en-US" altLang="zh-CN" sz="1600" dirty="0" smtClean="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发布后，</a:t>
            </a:r>
            <a:r>
              <a:rPr lang="en-US" sz="1600" dirty="0">
                <a:latin typeface="微软雅黑" panose="020B0503020204020204" pitchFamily="34" charset="-122"/>
                <a:ea typeface="微软雅黑" panose="020B0503020204020204" pitchFamily="34" charset="-122"/>
              </a:rPr>
              <a:t>2002</a:t>
            </a:r>
            <a:r>
              <a:rPr lang="zh-CN" altLang="en-US" sz="1600" dirty="0">
                <a:latin typeface="微软雅黑" panose="020B0503020204020204" pitchFamily="34" charset="-122"/>
                <a:ea typeface="微软雅黑" panose="020B0503020204020204" pitchFamily="34" charset="-122"/>
              </a:rPr>
              <a:t>年出现一批</a:t>
            </a:r>
            <a:r>
              <a:rPr lang="en-US" sz="1600" dirty="0">
                <a:latin typeface="微软雅黑" panose="020B0503020204020204" pitchFamily="34" charset="-122"/>
                <a:ea typeface="微软雅黑" panose="020B0503020204020204" pitchFamily="34" charset="-122"/>
              </a:rPr>
              <a:t>OA</a:t>
            </a:r>
            <a:r>
              <a:rPr lang="zh-CN" altLang="en-US" sz="1600" dirty="0">
                <a:latin typeface="微软雅黑" panose="020B0503020204020204" pitchFamily="34" charset="-122"/>
                <a:ea typeface="微软雅黑" panose="020B0503020204020204" pitchFamily="34" charset="-122"/>
              </a:rPr>
              <a:t>资源</a:t>
            </a:r>
            <a:r>
              <a:rPr lang="zh-CN" altLang="en-US" sz="1600" dirty="0" smtClean="0">
                <a:latin typeface="微软雅黑" panose="020B0503020204020204" pitchFamily="34" charset="-122"/>
                <a:ea typeface="微软雅黑" panose="020B0503020204020204" pitchFamily="34" charset="-122"/>
              </a:rPr>
              <a:t>建设项目：</a:t>
            </a:r>
            <a:r>
              <a:rPr lang="en-US" sz="1600" dirty="0" smtClean="0">
                <a:latin typeface="微软雅黑" panose="020B0503020204020204" pitchFamily="34" charset="-122"/>
                <a:ea typeface="微软雅黑" panose="020B0503020204020204" pitchFamily="34" charset="-122"/>
              </a:rPr>
              <a:t>JISC</a:t>
            </a:r>
            <a:r>
              <a:rPr lang="zh-CN" altLang="en-US" sz="1600" dirty="0">
                <a:latin typeface="微软雅黑" panose="020B0503020204020204" pitchFamily="34" charset="-122"/>
                <a:ea typeface="微软雅黑" panose="020B0503020204020204" pitchFamily="34" charset="-122"/>
              </a:rPr>
              <a:t>的</a:t>
            </a:r>
            <a:r>
              <a:rPr lang="en-US" sz="1600" dirty="0" smtClean="0">
                <a:latin typeface="微软雅黑" panose="020B0503020204020204" pitchFamily="34" charset="-122"/>
                <a:ea typeface="微软雅黑" panose="020B0503020204020204" pitchFamily="34" charset="-122"/>
              </a:rPr>
              <a:t>SHERPA</a:t>
            </a:r>
            <a:r>
              <a:rPr lang="zh-CN" altLang="en-US" sz="1600" dirty="0">
                <a:latin typeface="微软雅黑" panose="020B0503020204020204" pitchFamily="34" charset="-122"/>
                <a:ea typeface="微软雅黑" panose="020B0503020204020204" pitchFamily="34" charset="-122"/>
              </a:rPr>
              <a:t>项目在英国</a:t>
            </a:r>
            <a:r>
              <a:rPr lang="zh-CN" altLang="en-US" sz="1600" dirty="0" smtClean="0">
                <a:latin typeface="微软雅黑" panose="020B0503020204020204" pitchFamily="34" charset="-122"/>
                <a:ea typeface="微软雅黑" panose="020B0503020204020204" pitchFamily="34" charset="-122"/>
              </a:rPr>
              <a:t>建立</a:t>
            </a:r>
            <a:r>
              <a:rPr lang="en-US" altLang="zh-CN" sz="1600" dirty="0" smtClean="0">
                <a:latin typeface="微软雅黑" panose="020B0503020204020204" pitchFamily="34" charset="-122"/>
                <a:ea typeface="微软雅黑" panose="020B0503020204020204" pitchFamily="34" charset="-122"/>
              </a:rPr>
              <a:t>IR</a:t>
            </a:r>
            <a:r>
              <a:rPr lang="zh-CN" altLang="en-US" sz="1600" dirty="0" smtClean="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美国</a:t>
            </a:r>
            <a:r>
              <a:rPr lang="en-US" sz="1600" dirty="0">
                <a:latin typeface="微软雅黑" panose="020B0503020204020204" pitchFamily="34" charset="-122"/>
                <a:ea typeface="微软雅黑" panose="020B0503020204020204" pitchFamily="34" charset="-122"/>
              </a:rPr>
              <a:t>MIT</a:t>
            </a:r>
            <a:r>
              <a:rPr lang="zh-CN" altLang="en-US" sz="1600" dirty="0">
                <a:latin typeface="微软雅黑" panose="020B0503020204020204" pitchFamily="34" charset="-122"/>
                <a:ea typeface="微软雅黑" panose="020B0503020204020204" pitchFamily="34" charset="-122"/>
              </a:rPr>
              <a:t>启动开放课程项目，</a:t>
            </a:r>
            <a:r>
              <a:rPr lang="en-US" sz="1600" dirty="0" err="1">
                <a:latin typeface="微软雅黑" panose="020B0503020204020204" pitchFamily="34" charset="-122"/>
                <a:ea typeface="微软雅黑" panose="020B0503020204020204" pitchFamily="34" charset="-122"/>
              </a:rPr>
              <a:t>PLoS</a:t>
            </a:r>
            <a:r>
              <a:rPr lang="zh-CN" altLang="en-US" sz="1600" dirty="0">
                <a:latin typeface="微软雅黑" panose="020B0503020204020204" pitchFamily="34" charset="-122"/>
                <a:ea typeface="微软雅黑" panose="020B0503020204020204" pitchFamily="34" charset="-122"/>
              </a:rPr>
              <a:t>开始出版</a:t>
            </a:r>
            <a:r>
              <a:rPr lang="en-US" sz="1600" dirty="0">
                <a:latin typeface="微软雅黑" panose="020B0503020204020204" pitchFamily="34" charset="-122"/>
                <a:ea typeface="微软雅黑" panose="020B0503020204020204" pitchFamily="34" charset="-122"/>
              </a:rPr>
              <a:t>OA</a:t>
            </a:r>
            <a:r>
              <a:rPr lang="zh-CN" altLang="en-US" sz="1600" dirty="0">
                <a:latin typeface="微软雅黑" panose="020B0503020204020204" pitchFamily="34" charset="-122"/>
                <a:ea typeface="微软雅黑" panose="020B0503020204020204" pitchFamily="34" charset="-122"/>
              </a:rPr>
              <a:t>期刊，同时</a:t>
            </a:r>
            <a:r>
              <a:rPr lang="zh-CN" altLang="en-US" sz="1600" dirty="0" smtClean="0">
                <a:latin typeface="微软雅黑" panose="020B0503020204020204" pitchFamily="34" charset="-122"/>
                <a:ea typeface="微软雅黑" panose="020B0503020204020204" pitchFamily="34" charset="-122"/>
              </a:rPr>
              <a:t>出现开</a:t>
            </a:r>
            <a:r>
              <a:rPr lang="zh-CN" altLang="en-US" sz="1600" dirty="0">
                <a:latin typeface="微软雅黑" panose="020B0503020204020204" pitchFamily="34" charset="-122"/>
                <a:ea typeface="微软雅黑" panose="020B0503020204020204" pitchFamily="34" charset="-122"/>
              </a:rPr>
              <a:t>源软件以支持开放资源</a:t>
            </a:r>
            <a:r>
              <a:rPr lang="zh-CN" altLang="en-US" sz="1600" dirty="0" smtClean="0">
                <a:latin typeface="微软雅黑" panose="020B0503020204020204" pitchFamily="34" charset="-122"/>
                <a:ea typeface="微软雅黑" panose="020B0503020204020204" pitchFamily="34" charset="-122"/>
              </a:rPr>
              <a:t>系统建设</a:t>
            </a:r>
            <a:r>
              <a:rPr lang="zh-CN" altLang="en-US" sz="1600" dirty="0">
                <a:latin typeface="微软雅黑" panose="020B0503020204020204" pitchFamily="34" charset="-122"/>
                <a:ea typeface="微软雅黑" panose="020B0503020204020204" pitchFamily="34" charset="-122"/>
              </a:rPr>
              <a:t>，例如</a:t>
            </a:r>
            <a:r>
              <a:rPr lang="en-US" sz="1600" dirty="0" err="1">
                <a:latin typeface="微软雅黑" panose="020B0503020204020204" pitchFamily="34" charset="-122"/>
                <a:ea typeface="微软雅黑" panose="020B0503020204020204" pitchFamily="34" charset="-122"/>
              </a:rPr>
              <a:t>EPrints</a:t>
            </a:r>
            <a:r>
              <a:rPr lang="zh-CN" altLang="en-US" sz="1600" dirty="0">
                <a:latin typeface="微软雅黑" panose="020B0503020204020204" pitchFamily="34" charset="-122"/>
                <a:ea typeface="微软雅黑" panose="020B0503020204020204" pitchFamily="34" charset="-122"/>
              </a:rPr>
              <a:t>、</a:t>
            </a:r>
            <a:r>
              <a:rPr lang="en-US" sz="1600" dirty="0">
                <a:latin typeface="微软雅黑" panose="020B0503020204020204" pitchFamily="34" charset="-122"/>
                <a:ea typeface="微软雅黑" panose="020B0503020204020204" pitchFamily="34" charset="-122"/>
              </a:rPr>
              <a:t>MIT </a:t>
            </a:r>
            <a:r>
              <a:rPr lang="en-US" sz="1600" dirty="0" err="1">
                <a:latin typeface="微软雅黑" panose="020B0503020204020204" pitchFamily="34" charset="-122"/>
                <a:ea typeface="微软雅黑" panose="020B0503020204020204" pitchFamily="34" charset="-122"/>
              </a:rPr>
              <a:t>DSpace</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10000"/>
              </a:lnSpc>
              <a:spcBef>
                <a:spcPts val="1200"/>
              </a:spcBef>
              <a:buFontTx/>
              <a:buChar char="-"/>
            </a:pPr>
            <a:r>
              <a:rPr lang="zh-CN" altLang="en-US" sz="1600" dirty="0" smtClean="0">
                <a:latin typeface="微软雅黑" panose="020B0503020204020204" pitchFamily="34" charset="-122"/>
                <a:ea typeface="微软雅黑" panose="020B0503020204020204" pitchFamily="34" charset="-122"/>
              </a:rPr>
              <a:t>到</a:t>
            </a:r>
            <a:r>
              <a:rPr lang="zh-CN" altLang="en-US" sz="1600" dirty="0">
                <a:latin typeface="微软雅黑" panose="020B0503020204020204" pitchFamily="34" charset="-122"/>
                <a:ea typeface="微软雅黑" panose="020B0503020204020204" pitchFamily="34" charset="-122"/>
              </a:rPr>
              <a:t>了</a:t>
            </a:r>
            <a:r>
              <a:rPr lang="en-US" sz="1600" dirty="0">
                <a:latin typeface="微软雅黑" panose="020B0503020204020204" pitchFamily="34" charset="-122"/>
                <a:ea typeface="微软雅黑" panose="020B0503020204020204" pitchFamily="34" charset="-122"/>
              </a:rPr>
              <a:t>2003</a:t>
            </a:r>
            <a:r>
              <a:rPr lang="zh-CN" altLang="en-US" sz="1600" dirty="0">
                <a:latin typeface="微软雅黑" panose="020B0503020204020204" pitchFamily="34" charset="-122"/>
                <a:ea typeface="微软雅黑" panose="020B0503020204020204" pitchFamily="34" charset="-122"/>
              </a:rPr>
              <a:t>年，</a:t>
            </a:r>
            <a:r>
              <a:rPr lang="en-US" sz="1600" dirty="0">
                <a:solidFill>
                  <a:srgbClr val="FF0000"/>
                </a:solidFill>
                <a:latin typeface="微软雅黑" panose="020B0503020204020204" pitchFamily="34" charset="-122"/>
                <a:ea typeface="微软雅黑" panose="020B0503020204020204" pitchFamily="34" charset="-122"/>
              </a:rPr>
              <a:t>NIH</a:t>
            </a:r>
            <a:r>
              <a:rPr lang="zh-CN" altLang="en-US" sz="1600" dirty="0">
                <a:solidFill>
                  <a:srgbClr val="FF0000"/>
                </a:solidFill>
                <a:latin typeface="微软雅黑" panose="020B0503020204020204" pitchFamily="34" charset="-122"/>
                <a:ea typeface="微软雅黑" panose="020B0503020204020204" pitchFamily="34" charset="-122"/>
              </a:rPr>
              <a:t>宣布知识共享政策，惠康基金会发布</a:t>
            </a:r>
            <a:r>
              <a:rPr lang="en-US" sz="1600" dirty="0">
                <a:solidFill>
                  <a:srgbClr val="FF0000"/>
                </a:solidFill>
                <a:latin typeface="微软雅黑" panose="020B0503020204020204" pitchFamily="34" charset="-122"/>
                <a:ea typeface="微软雅黑" panose="020B0503020204020204" pitchFamily="34" charset="-122"/>
              </a:rPr>
              <a:t>OA</a:t>
            </a:r>
            <a:r>
              <a:rPr lang="zh-CN" altLang="en-US" sz="1600" dirty="0">
                <a:solidFill>
                  <a:srgbClr val="FF0000"/>
                </a:solidFill>
                <a:latin typeface="微软雅黑" panose="020B0503020204020204" pitchFamily="34" charset="-122"/>
                <a:ea typeface="微软雅黑" panose="020B0503020204020204" pitchFamily="34" charset="-122"/>
              </a:rPr>
              <a:t>声明，</a:t>
            </a:r>
            <a:r>
              <a:rPr lang="en-US" altLang="zh-CN" sz="1600" dirty="0">
                <a:solidFill>
                  <a:srgbClr val="FF0000"/>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柏林宣言</a:t>
            </a:r>
            <a:r>
              <a:rPr lang="en-US" altLang="zh-CN" sz="1600" dirty="0">
                <a:solidFill>
                  <a:srgbClr val="FF0000"/>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和</a:t>
            </a:r>
            <a:r>
              <a:rPr lang="en-US" altLang="zh-CN" sz="1600" dirty="0">
                <a:solidFill>
                  <a:srgbClr val="FF0000"/>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贝塞斯达开放获取出版宣言</a:t>
            </a:r>
            <a:r>
              <a:rPr lang="en-US" altLang="zh-CN" sz="1600" dirty="0">
                <a:solidFill>
                  <a:srgbClr val="FF0000"/>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发布</a:t>
            </a:r>
            <a:r>
              <a:rPr lang="zh-CN" altLang="en-US" sz="1600" dirty="0">
                <a:latin typeface="微软雅黑" panose="020B0503020204020204" pitchFamily="34" charset="-122"/>
                <a:ea typeface="微软雅黑" panose="020B0503020204020204" pitchFamily="34" charset="-122"/>
              </a:rPr>
              <a:t>，</a:t>
            </a:r>
            <a:r>
              <a:rPr lang="en-US" sz="1600" dirty="0">
                <a:latin typeface="微软雅黑" panose="020B0503020204020204" pitchFamily="34" charset="-122"/>
                <a:ea typeface="微软雅黑" panose="020B0503020204020204" pitchFamily="34" charset="-122"/>
              </a:rPr>
              <a:t>OA</a:t>
            </a:r>
            <a:r>
              <a:rPr lang="zh-CN" altLang="en-US" sz="1600" dirty="0">
                <a:latin typeface="微软雅黑" panose="020B0503020204020204" pitchFamily="34" charset="-122"/>
                <a:ea typeface="微软雅黑" panose="020B0503020204020204" pitchFamily="34" charset="-122"/>
              </a:rPr>
              <a:t>开始深入民心</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10000"/>
              </a:lnSpc>
              <a:spcBef>
                <a:spcPts val="1200"/>
              </a:spcBef>
              <a:buFontTx/>
              <a:buChar char="-"/>
            </a:pPr>
            <a:r>
              <a:rPr lang="zh-CN" altLang="en-US" sz="1600" dirty="0" smtClean="0">
                <a:latin typeface="微软雅黑" panose="020B0503020204020204" pitchFamily="34" charset="-122"/>
                <a:ea typeface="微软雅黑" panose="020B0503020204020204" pitchFamily="34" charset="-122"/>
              </a:rPr>
              <a:t>在</a:t>
            </a:r>
            <a:r>
              <a:rPr lang="en-US" sz="1600" dirty="0">
                <a:latin typeface="微软雅黑" panose="020B0503020204020204" pitchFamily="34" charset="-122"/>
                <a:ea typeface="微软雅黑" panose="020B0503020204020204" pitchFamily="34" charset="-122"/>
              </a:rPr>
              <a:t>2003-2004</a:t>
            </a:r>
            <a:r>
              <a:rPr lang="zh-CN" altLang="en-US" sz="1600" dirty="0">
                <a:latin typeface="微软雅黑" panose="020B0503020204020204" pitchFamily="34" charset="-122"/>
                <a:ea typeface="微软雅黑" panose="020B0503020204020204" pitchFamily="34" charset="-122"/>
              </a:rPr>
              <a:t>年，资助者和科研机构意识到资助研究成果开放的意义，</a:t>
            </a:r>
            <a:r>
              <a:rPr lang="zh-CN" altLang="en-US" sz="1600" dirty="0">
                <a:solidFill>
                  <a:srgbClr val="FF0000"/>
                </a:solidFill>
                <a:latin typeface="微软雅黑" panose="020B0503020204020204" pitchFamily="34" charset="-122"/>
                <a:ea typeface="微软雅黑" panose="020B0503020204020204" pitchFamily="34" charset="-122"/>
              </a:rPr>
              <a:t>知识仓储</a:t>
            </a:r>
            <a:r>
              <a:rPr lang="zh-CN" altLang="en-US" sz="1600" dirty="0" smtClean="0">
                <a:solidFill>
                  <a:srgbClr val="FF0000"/>
                </a:solidFill>
                <a:latin typeface="微软雅黑" panose="020B0503020204020204" pitchFamily="34" charset="-122"/>
                <a:ea typeface="微软雅黑" panose="020B0503020204020204" pitchFamily="34" charset="-122"/>
              </a:rPr>
              <a:t>（机构</a:t>
            </a:r>
            <a:r>
              <a:rPr lang="zh-CN" altLang="en-US" sz="1600" dirty="0">
                <a:solidFill>
                  <a:srgbClr val="FF0000"/>
                </a:solidFill>
                <a:latin typeface="微软雅黑" panose="020B0503020204020204" pitchFamily="34" charset="-122"/>
                <a:ea typeface="微软雅黑" panose="020B0503020204020204" pitchFamily="34" charset="-122"/>
              </a:rPr>
              <a:t>仓储和学科仓储）建设兴起</a:t>
            </a:r>
            <a:r>
              <a:rPr lang="zh-CN" altLang="en-US" sz="1600" dirty="0">
                <a:latin typeface="微软雅黑" panose="020B0503020204020204" pitchFamily="34" charset="-122"/>
                <a:ea typeface="微软雅黑" panose="020B0503020204020204" pitchFamily="34" charset="-122"/>
              </a:rPr>
              <a:t>，越来越多的机构推出强制性的仓储政策，</a:t>
            </a:r>
            <a:r>
              <a:rPr lang="zh-CN" altLang="en-US" sz="1600" dirty="0" smtClean="0">
                <a:latin typeface="微软雅黑" panose="020B0503020204020204" pitchFamily="34" charset="-122"/>
                <a:ea typeface="微软雅黑" panose="020B0503020204020204" pitchFamily="34" charset="-122"/>
              </a:rPr>
              <a:t>而出版社</a:t>
            </a:r>
            <a:r>
              <a:rPr lang="zh-CN" altLang="en-US" sz="1600" dirty="0">
                <a:latin typeface="微软雅黑" panose="020B0503020204020204" pitchFamily="34" charset="-122"/>
                <a:ea typeface="微软雅黑" panose="020B0503020204020204" pitchFamily="34" charset="-122"/>
              </a:rPr>
              <a:t>开始调整出版政策和出版方式（</a:t>
            </a:r>
            <a:r>
              <a:rPr lang="zh-CN" altLang="en-US" sz="1600" dirty="0" smtClean="0">
                <a:latin typeface="微软雅黑" panose="020B0503020204020204" pitchFamily="34" charset="-122"/>
                <a:ea typeface="微软雅黑" panose="020B0503020204020204" pitchFamily="34" charset="-122"/>
              </a:rPr>
              <a:t>例如转变复合</a:t>
            </a:r>
            <a:r>
              <a:rPr lang="en-US" sz="1600" dirty="0">
                <a:latin typeface="微软雅黑" panose="020B0503020204020204" pitchFamily="34" charset="-122"/>
                <a:ea typeface="微软雅黑" panose="020B0503020204020204" pitchFamily="34" charset="-122"/>
              </a:rPr>
              <a:t>OA</a:t>
            </a:r>
            <a:r>
              <a:rPr lang="zh-CN" altLang="en-US" sz="1600" dirty="0">
                <a:latin typeface="微软雅黑" panose="020B0503020204020204" pitchFamily="34" charset="-122"/>
                <a:ea typeface="微软雅黑" panose="020B0503020204020204" pitchFamily="34" charset="-122"/>
              </a:rPr>
              <a:t>期刊、提供绿色</a:t>
            </a:r>
            <a:r>
              <a:rPr lang="en-US" sz="1600" dirty="0">
                <a:latin typeface="微软雅黑" panose="020B0503020204020204" pitchFamily="34" charset="-122"/>
                <a:ea typeface="微软雅黑" panose="020B0503020204020204" pitchFamily="34" charset="-122"/>
              </a:rPr>
              <a:t>OA</a:t>
            </a:r>
            <a:r>
              <a:rPr lang="zh-CN" altLang="en-US" sz="1600" dirty="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27096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2800" dirty="0" smtClean="0">
                <a:latin typeface="黑体" panose="02010609060101010101" pitchFamily="49" charset="-122"/>
                <a:ea typeface="黑体" panose="02010609060101010101" pitchFamily="49" charset="-122"/>
              </a:rPr>
              <a:t>Open Access</a:t>
            </a:r>
            <a:r>
              <a:rPr lang="zh-CN" altLang="en-US" sz="2800" dirty="0">
                <a:latin typeface="黑体" panose="02010609060101010101" pitchFamily="49" charset="-122"/>
                <a:ea typeface="黑体" panose="02010609060101010101" pitchFamily="49" charset="-122"/>
              </a:rPr>
              <a:t>包涵的</a:t>
            </a:r>
            <a:r>
              <a:rPr lang="zh-CN" altLang="en-US" sz="2800" dirty="0" smtClean="0">
                <a:latin typeface="黑体" panose="02010609060101010101" pitchFamily="49" charset="-122"/>
                <a:ea typeface="黑体" panose="02010609060101010101" pitchFamily="49" charset="-122"/>
              </a:rPr>
              <a:t>内容</a:t>
            </a:r>
            <a:endParaRPr lang="zh-CN" altLang="en-US" sz="28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9552" y="1196752"/>
            <a:ext cx="4104456" cy="412613"/>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r>
              <a:rPr lang="en-US" sz="2000" b="1" dirty="0" smtClean="0">
                <a:latin typeface="黑体" pitchFamily="49" charset="-122"/>
                <a:ea typeface="黑体" pitchFamily="49" charset="-122"/>
              </a:rPr>
              <a:t>OA</a:t>
            </a:r>
            <a:r>
              <a:rPr lang="zh-CN" altLang="en-US" sz="2000" b="1" dirty="0" smtClean="0">
                <a:latin typeface="黑体" pitchFamily="49" charset="-122"/>
                <a:ea typeface="黑体" pitchFamily="49" charset="-122"/>
              </a:rPr>
              <a:t>全世界发展状况</a:t>
            </a:r>
            <a:endParaRPr lang="zh-CN" altLang="en-US" sz="2000" b="1" dirty="0">
              <a:latin typeface="黑体" pitchFamily="49" charset="-122"/>
              <a:ea typeface="黑体" pitchFamily="49" charset="-122"/>
            </a:endParaRPr>
          </a:p>
        </p:txBody>
      </p:sp>
      <p:sp>
        <p:nvSpPr>
          <p:cNvPr id="11" name="TextBox 10"/>
          <p:cNvSpPr txBox="1"/>
          <p:nvPr/>
        </p:nvSpPr>
        <p:spPr>
          <a:xfrm>
            <a:off x="856144" y="1700808"/>
            <a:ext cx="7920880" cy="799706"/>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zh-CN" altLang="en-US" sz="2000" b="1" dirty="0">
                <a:solidFill>
                  <a:schemeClr val="accent6">
                    <a:lumMod val="75000"/>
                  </a:schemeClr>
                </a:solidFill>
                <a:latin typeface="微软雅黑" pitchFamily="34" charset="-122"/>
                <a:ea typeface="微软雅黑" pitchFamily="34" charset="-122"/>
              </a:rPr>
              <a:t> </a:t>
            </a:r>
            <a:r>
              <a:rPr lang="en-US" altLang="en-US" sz="2000" b="1" dirty="0">
                <a:solidFill>
                  <a:schemeClr val="accent6">
                    <a:lumMod val="75000"/>
                  </a:schemeClr>
                </a:solidFill>
                <a:latin typeface="微软雅黑" pitchFamily="34" charset="-122"/>
                <a:ea typeface="微软雅黑" pitchFamily="34" charset="-122"/>
              </a:rPr>
              <a:t>2005-2009</a:t>
            </a:r>
            <a:r>
              <a:rPr lang="zh-CN" altLang="en-US" sz="2000" b="1" dirty="0">
                <a:solidFill>
                  <a:schemeClr val="accent6">
                    <a:lumMod val="75000"/>
                  </a:schemeClr>
                </a:solidFill>
                <a:latin typeface="微软雅黑" pitchFamily="34" charset="-122"/>
                <a:ea typeface="微软雅黑" pitchFamily="34" charset="-122"/>
              </a:rPr>
              <a:t>年，</a:t>
            </a:r>
            <a:r>
              <a:rPr lang="en-US" altLang="en-US" sz="2000" b="1" dirty="0">
                <a:solidFill>
                  <a:schemeClr val="accent6">
                    <a:lumMod val="75000"/>
                  </a:schemeClr>
                </a:solidFill>
                <a:latin typeface="微软雅黑" pitchFamily="34" charset="-122"/>
                <a:ea typeface="微软雅黑" pitchFamily="34" charset="-122"/>
              </a:rPr>
              <a:t>OA</a:t>
            </a:r>
            <a:r>
              <a:rPr lang="zh-CN" altLang="en-US" sz="2000" b="1" dirty="0">
                <a:solidFill>
                  <a:schemeClr val="accent6">
                    <a:lumMod val="75000"/>
                  </a:schemeClr>
                </a:solidFill>
                <a:latin typeface="微软雅黑" pitchFamily="34" charset="-122"/>
                <a:ea typeface="微软雅黑" pitchFamily="34" charset="-122"/>
              </a:rPr>
              <a:t>成为世界性趋势，更多国家机构、组织、大学倡议公共获取，</a:t>
            </a:r>
            <a:r>
              <a:rPr lang="zh-CN" altLang="en-US" sz="2000" b="1" dirty="0" smtClean="0">
                <a:solidFill>
                  <a:schemeClr val="accent6">
                    <a:lumMod val="75000"/>
                  </a:schemeClr>
                </a:solidFill>
                <a:latin typeface="微软雅黑" pitchFamily="34" charset="-122"/>
                <a:ea typeface="微软雅黑" pitchFamily="34" charset="-122"/>
              </a:rPr>
              <a:t>与出版者</a:t>
            </a:r>
            <a:r>
              <a:rPr lang="zh-CN" altLang="en-US" sz="2000" b="1" dirty="0">
                <a:solidFill>
                  <a:schemeClr val="accent6">
                    <a:lumMod val="75000"/>
                  </a:schemeClr>
                </a:solidFill>
                <a:latin typeface="微软雅黑" pitchFamily="34" charset="-122"/>
                <a:ea typeface="微软雅黑" pitchFamily="34" charset="-122"/>
              </a:rPr>
              <a:t>展开拉据式较量，开放资源层</a:t>
            </a:r>
            <a:r>
              <a:rPr lang="zh-CN" altLang="en-US" sz="2000" b="1" dirty="0" smtClean="0">
                <a:solidFill>
                  <a:schemeClr val="accent6">
                    <a:lumMod val="75000"/>
                  </a:schemeClr>
                </a:solidFill>
                <a:latin typeface="微软雅黑" pitchFamily="34" charset="-122"/>
                <a:ea typeface="微软雅黑" pitchFamily="34" charset="-122"/>
              </a:rPr>
              <a:t>出。</a:t>
            </a:r>
            <a:endParaRPr lang="zh-CN" altLang="en-US" sz="2000" b="1" dirty="0">
              <a:solidFill>
                <a:schemeClr val="accent6">
                  <a:lumMod val="75000"/>
                </a:schemeClr>
              </a:solidFill>
              <a:latin typeface="微软雅黑" pitchFamily="34" charset="-122"/>
              <a:ea typeface="微软雅黑" pitchFamily="34" charset="-122"/>
            </a:endParaRPr>
          </a:p>
        </p:txBody>
      </p:sp>
      <p:sp>
        <p:nvSpPr>
          <p:cNvPr id="8" name="TextBox 7"/>
          <p:cNvSpPr txBox="1"/>
          <p:nvPr/>
        </p:nvSpPr>
        <p:spPr>
          <a:xfrm>
            <a:off x="1144176" y="2708920"/>
            <a:ext cx="7704856" cy="3142014"/>
          </a:xfrm>
          <a:prstGeom prst="rect">
            <a:avLst/>
          </a:prstGeom>
          <a:noFill/>
        </p:spPr>
        <p:txBody>
          <a:bodyPr wrap="square" rtlCol="0">
            <a:spAutoFit/>
          </a:bodyPr>
          <a:lstStyle/>
          <a:p>
            <a:pPr>
              <a:lnSpc>
                <a:spcPct val="125000"/>
              </a:lnSpc>
              <a:spcBef>
                <a:spcPts val="1200"/>
              </a:spcBef>
            </a:pPr>
            <a:r>
              <a:rPr lang="en-US" altLang="zh-CN" sz="1600" dirty="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更多</a:t>
            </a:r>
            <a:r>
              <a:rPr lang="zh-CN" altLang="en-US" sz="1600" dirty="0">
                <a:latin typeface="微软雅黑" panose="020B0503020204020204" pitchFamily="34" charset="-122"/>
                <a:ea typeface="微软雅黑" panose="020B0503020204020204" pitchFamily="34" charset="-122"/>
              </a:rPr>
              <a:t>类型的资源被开放获取：</a:t>
            </a:r>
            <a:r>
              <a:rPr lang="en-US" altLang="en-US" sz="1600" dirty="0">
                <a:latin typeface="微软雅黑" panose="020B0503020204020204" pitchFamily="34" charset="-122"/>
                <a:ea typeface="微软雅黑" panose="020B0503020204020204" pitchFamily="34" charset="-122"/>
              </a:rPr>
              <a:t>DODATA</a:t>
            </a:r>
            <a:r>
              <a:rPr lang="zh-CN" altLang="en-US" sz="1600" dirty="0">
                <a:latin typeface="微软雅黑" panose="020B0503020204020204" pitchFamily="34" charset="-122"/>
                <a:ea typeface="微软雅黑" panose="020B0503020204020204" pitchFamily="34" charset="-122"/>
              </a:rPr>
              <a:t>在</a:t>
            </a:r>
            <a:r>
              <a:rPr lang="en-US" altLang="en-US" sz="1600" dirty="0">
                <a:latin typeface="微软雅黑" panose="020B0503020204020204" pitchFamily="34" charset="-122"/>
                <a:ea typeface="微软雅黑" panose="020B0503020204020204" pitchFamily="34" charset="-122"/>
              </a:rPr>
              <a:t>2005</a:t>
            </a:r>
            <a:r>
              <a:rPr lang="zh-CN" altLang="en-US" sz="1600" dirty="0">
                <a:latin typeface="微软雅黑" panose="020B0503020204020204" pitchFamily="34" charset="-122"/>
                <a:ea typeface="微软雅黑" panose="020B0503020204020204" pitchFamily="34" charset="-122"/>
              </a:rPr>
              <a:t>年启动全球科学信息共享计划，</a:t>
            </a:r>
            <a:r>
              <a:rPr lang="en-US" altLang="en-US" sz="1600" dirty="0">
                <a:latin typeface="微软雅黑" panose="020B0503020204020204" pitchFamily="34" charset="-122"/>
                <a:ea typeface="微软雅黑" panose="020B0503020204020204" pitchFamily="34" charset="-122"/>
              </a:rPr>
              <a:t>2009</a:t>
            </a:r>
            <a:r>
              <a:rPr lang="zh-CN" altLang="en-US" sz="1600" dirty="0">
                <a:latin typeface="微软雅黑" panose="020B0503020204020204" pitchFamily="34" charset="-122"/>
                <a:ea typeface="微软雅黑" panose="020B0503020204020204" pitchFamily="34" charset="-122"/>
              </a:rPr>
              <a:t>年斯科特极地研究所提供了</a:t>
            </a:r>
            <a:r>
              <a:rPr lang="en-US" altLang="en-US" sz="1600" dirty="0">
                <a:latin typeface="微软雅黑" panose="020B0503020204020204" pitchFamily="34" charset="-122"/>
                <a:ea typeface="微软雅黑" panose="020B0503020204020204" pitchFamily="34" charset="-122"/>
              </a:rPr>
              <a:t>150</a:t>
            </a:r>
            <a:r>
              <a:rPr lang="zh-CN" altLang="en-US" sz="1600" dirty="0">
                <a:latin typeface="微软雅黑" panose="020B0503020204020204" pitchFamily="34" charset="-122"/>
                <a:ea typeface="微软雅黑" panose="020B0503020204020204" pitchFamily="34" charset="-122"/>
              </a:rPr>
              <a:t>年的</a:t>
            </a:r>
            <a:r>
              <a:rPr lang="en-US" altLang="en-US"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万多张基地考察照片在线获取，超过</a:t>
            </a:r>
            <a:r>
              <a:rPr lang="en-US" altLang="en-US" sz="1600" dirty="0">
                <a:latin typeface="微软雅黑" panose="020B0503020204020204" pitchFamily="34" charset="-122"/>
                <a:ea typeface="微软雅黑" panose="020B0503020204020204" pitchFamily="34" charset="-122"/>
              </a:rPr>
              <a:t>9000</a:t>
            </a:r>
            <a:r>
              <a:rPr lang="zh-CN" altLang="en-US" sz="1600" dirty="0">
                <a:latin typeface="微软雅黑" panose="020B0503020204020204" pitchFamily="34" charset="-122"/>
                <a:ea typeface="微软雅黑" panose="020B0503020204020204" pitchFamily="34" charset="-122"/>
              </a:rPr>
              <a:t>份的美国国家科学院报告宣布实现</a:t>
            </a:r>
            <a:r>
              <a:rPr lang="en-US" altLang="en-US" sz="1600" dirty="0">
                <a:latin typeface="微软雅黑" panose="020B0503020204020204" pitchFamily="34" charset="-122"/>
                <a:ea typeface="微软雅黑" panose="020B0503020204020204" pitchFamily="34" charset="-122"/>
              </a:rPr>
              <a:t>OA</a:t>
            </a:r>
          </a:p>
          <a:p>
            <a:pPr marL="285750" indent="-285750">
              <a:lnSpc>
                <a:spcPct val="125000"/>
              </a:lnSpc>
              <a:spcBef>
                <a:spcPts val="1200"/>
              </a:spcBef>
              <a:buFontTx/>
              <a:buChar char="-"/>
            </a:pPr>
            <a:r>
              <a:rPr lang="zh-CN" altLang="en-US" sz="1600" dirty="0" smtClean="0">
                <a:latin typeface="微软雅黑" panose="020B0503020204020204" pitchFamily="34" charset="-122"/>
                <a:ea typeface="微软雅黑" panose="020B0503020204020204" pitchFamily="34" charset="-122"/>
              </a:rPr>
              <a:t>不同</a:t>
            </a:r>
            <a:r>
              <a:rPr lang="zh-CN" altLang="en-US" sz="1600" dirty="0">
                <a:latin typeface="微软雅黑" panose="020B0503020204020204" pitchFamily="34" charset="-122"/>
                <a:ea typeface="微软雅黑" panose="020B0503020204020204" pitchFamily="34" charset="-122"/>
              </a:rPr>
              <a:t>资源类型的系统开始出现：</a:t>
            </a:r>
            <a:r>
              <a:rPr lang="en-US" altLang="en-US" sz="1600" dirty="0">
                <a:latin typeface="微软雅黑" panose="020B0503020204020204" pitchFamily="34" charset="-122"/>
                <a:ea typeface="微软雅黑" panose="020B0503020204020204" pitchFamily="34" charset="-122"/>
              </a:rPr>
              <a:t>2006</a:t>
            </a:r>
            <a:r>
              <a:rPr lang="zh-CN" altLang="en-US" sz="1600" dirty="0" smtClean="0">
                <a:latin typeface="微软雅黑" panose="020B0503020204020204" pitchFamily="34" charset="-122"/>
                <a:ea typeface="微软雅黑" panose="020B0503020204020204" pitchFamily="34" charset="-122"/>
              </a:rPr>
              <a:t>年开放</a:t>
            </a:r>
            <a:r>
              <a:rPr lang="zh-CN" altLang="en-US" sz="1600" dirty="0">
                <a:latin typeface="微软雅黑" panose="020B0503020204020204" pitchFamily="34" charset="-122"/>
                <a:ea typeface="微软雅黑" panose="020B0503020204020204" pitchFamily="34" charset="-122"/>
              </a:rPr>
              <a:t>仓储目录</a:t>
            </a:r>
            <a:r>
              <a:rPr lang="en-US" altLang="en-US" sz="1600" dirty="0" err="1">
                <a:latin typeface="微软雅黑" panose="020B0503020204020204" pitchFamily="34" charset="-122"/>
                <a:ea typeface="微软雅黑" panose="020B0503020204020204" pitchFamily="34" charset="-122"/>
              </a:rPr>
              <a:t>OpenDOAR</a:t>
            </a:r>
            <a:r>
              <a:rPr lang="zh-CN" altLang="en-US" sz="1600" dirty="0">
                <a:latin typeface="微软雅黑" panose="020B0503020204020204" pitchFamily="34" charset="-122"/>
                <a:ea typeface="微软雅黑" panose="020B0503020204020204" pitchFamily="34" charset="-122"/>
              </a:rPr>
              <a:t>启动</a:t>
            </a:r>
            <a:r>
              <a:rPr lang="zh-CN" altLang="en-US" sz="1600" dirty="0" smtClean="0">
                <a:latin typeface="微软雅黑" panose="020B0503020204020204" pitchFamily="34" charset="-122"/>
                <a:ea typeface="微软雅黑" panose="020B0503020204020204" pitchFamily="34" charset="-122"/>
              </a:rPr>
              <a:t>，</a:t>
            </a:r>
            <a:r>
              <a:rPr lang="en-US" altLang="en-US" sz="1600" dirty="0" smtClean="0">
                <a:latin typeface="微软雅黑" panose="020B0503020204020204" pitchFamily="34" charset="-122"/>
                <a:ea typeface="微软雅黑" panose="020B0503020204020204" pitchFamily="34" charset="-122"/>
              </a:rPr>
              <a:t>2007</a:t>
            </a:r>
            <a:r>
              <a:rPr lang="zh-CN" altLang="en-US" sz="1600" dirty="0" smtClean="0">
                <a:latin typeface="微软雅黑" panose="020B0503020204020204" pitchFamily="34" charset="-122"/>
                <a:ea typeface="微软雅黑" panose="020B0503020204020204" pitchFamily="34" charset="-122"/>
              </a:rPr>
              <a:t>年英国</a:t>
            </a:r>
            <a:r>
              <a:rPr lang="zh-CN" altLang="en-US" sz="1600" dirty="0">
                <a:latin typeface="微软雅黑" panose="020B0503020204020204" pitchFamily="34" charset="-122"/>
                <a:ea typeface="微软雅黑" panose="020B0503020204020204" pitchFamily="34" charset="-122"/>
              </a:rPr>
              <a:t>学位论文</a:t>
            </a:r>
            <a:r>
              <a:rPr lang="en-US" altLang="en-US" sz="1600" dirty="0">
                <a:latin typeface="微软雅黑" panose="020B0503020204020204" pitchFamily="34" charset="-122"/>
                <a:ea typeface="微软雅黑" panose="020B0503020204020204" pitchFamily="34" charset="-122"/>
              </a:rPr>
              <a:t>OA</a:t>
            </a:r>
            <a:r>
              <a:rPr lang="zh-CN" altLang="en-US" sz="1600" dirty="0">
                <a:latin typeface="微软雅黑" panose="020B0503020204020204" pitchFamily="34" charset="-122"/>
                <a:ea typeface="微软雅黑" panose="020B0503020204020204" pitchFamily="34" charset="-122"/>
              </a:rPr>
              <a:t>的</a:t>
            </a:r>
            <a:r>
              <a:rPr lang="en-US" altLang="en-US" sz="1600" dirty="0" err="1" smtClean="0">
                <a:latin typeface="微软雅黑" panose="020B0503020204020204" pitchFamily="34" charset="-122"/>
                <a:ea typeface="微软雅黑" panose="020B0503020204020204" pitchFamily="34" charset="-122"/>
              </a:rPr>
              <a:t>EThOSnet</a:t>
            </a:r>
            <a:r>
              <a:rPr lang="zh-CN" altLang="en-US" sz="1600" dirty="0" smtClean="0">
                <a:latin typeface="微软雅黑" panose="020B0503020204020204" pitchFamily="34" charset="-122"/>
                <a:ea typeface="微软雅黑" panose="020B0503020204020204" pitchFamily="34" charset="-122"/>
              </a:rPr>
              <a:t>启动，</a:t>
            </a:r>
            <a:r>
              <a:rPr lang="en-US" altLang="en-US" sz="1600" dirty="0">
                <a:latin typeface="微软雅黑" panose="020B0503020204020204" pitchFamily="34" charset="-122"/>
                <a:ea typeface="微软雅黑" panose="020B0503020204020204" pitchFamily="34" charset="-122"/>
              </a:rPr>
              <a:t>2008</a:t>
            </a:r>
            <a:r>
              <a:rPr lang="zh-CN" altLang="en-US" sz="1600" dirty="0">
                <a:latin typeface="微软雅黑" panose="020B0503020204020204" pitchFamily="34" charset="-122"/>
                <a:ea typeface="微软雅黑" panose="020B0503020204020204" pitchFamily="34" charset="-122"/>
              </a:rPr>
              <a:t>年</a:t>
            </a:r>
            <a:r>
              <a:rPr lang="en-US" altLang="en-US" sz="1600" dirty="0">
                <a:latin typeface="微软雅黑" panose="020B0503020204020204" pitchFamily="34" charset="-122"/>
                <a:ea typeface="微软雅黑" panose="020B0503020204020204" pitchFamily="34" charset="-122"/>
              </a:rPr>
              <a:t>NIH</a:t>
            </a:r>
            <a:r>
              <a:rPr lang="zh-CN" altLang="en-US" sz="1600" dirty="0">
                <a:latin typeface="微软雅黑" panose="020B0503020204020204" pitchFamily="34" charset="-122"/>
                <a:ea typeface="微软雅黑" panose="020B0503020204020204" pitchFamily="34" charset="-122"/>
              </a:rPr>
              <a:t>创建了全球最大的哮喘病临床和遗传公共获取数据</a:t>
            </a:r>
            <a:r>
              <a:rPr lang="zh-CN" altLang="en-US" sz="1600" dirty="0" smtClean="0">
                <a:latin typeface="微软雅黑" panose="020B0503020204020204" pitchFamily="34" charset="-122"/>
                <a:ea typeface="微软雅黑" panose="020B0503020204020204" pitchFamily="34" charset="-122"/>
              </a:rPr>
              <a:t>集，</a:t>
            </a:r>
            <a:r>
              <a:rPr lang="en-US" altLang="en-US" sz="1600" dirty="0">
                <a:latin typeface="微软雅黑" panose="020B0503020204020204" pitchFamily="34" charset="-122"/>
                <a:ea typeface="微软雅黑" panose="020B0503020204020204" pitchFamily="34" charset="-122"/>
              </a:rPr>
              <a:t>2009</a:t>
            </a:r>
            <a:r>
              <a:rPr lang="zh-CN" altLang="en-US" sz="1600" dirty="0" smtClean="0">
                <a:latin typeface="微软雅黑" panose="020B0503020204020204" pitchFamily="34" charset="-122"/>
                <a:ea typeface="微软雅黑" panose="020B0503020204020204" pitchFamily="34" charset="-122"/>
              </a:rPr>
              <a:t>年英国</a:t>
            </a:r>
            <a:r>
              <a:rPr lang="en-US" altLang="en-US" sz="1600" dirty="0">
                <a:latin typeface="微软雅黑" panose="020B0503020204020204" pitchFamily="34" charset="-122"/>
                <a:ea typeface="微软雅黑" panose="020B0503020204020204" pitchFamily="34" charset="-122"/>
              </a:rPr>
              <a:t>HEA</a:t>
            </a:r>
            <a:r>
              <a:rPr lang="zh-CN" altLang="en-US" sz="1600" dirty="0">
                <a:latin typeface="微软雅黑" panose="020B0503020204020204" pitchFamily="34" charset="-122"/>
                <a:ea typeface="微软雅黑" panose="020B0503020204020204" pitchFamily="34" charset="-122"/>
              </a:rPr>
              <a:t>和</a:t>
            </a:r>
            <a:r>
              <a:rPr lang="en-US" altLang="en-US" sz="1600" dirty="0">
                <a:latin typeface="微软雅黑" panose="020B0503020204020204" pitchFamily="34" charset="-122"/>
                <a:ea typeface="微软雅黑" panose="020B0503020204020204" pitchFamily="34" charset="-122"/>
              </a:rPr>
              <a:t>JISC</a:t>
            </a:r>
            <a:r>
              <a:rPr lang="zh-CN" altLang="en-US" sz="1600" dirty="0">
                <a:latin typeface="微软雅黑" panose="020B0503020204020204" pitchFamily="34" charset="-122"/>
                <a:ea typeface="微软雅黑" panose="020B0503020204020204" pitchFamily="34" charset="-122"/>
              </a:rPr>
              <a:t>启动开放教育资源</a:t>
            </a:r>
            <a:r>
              <a:rPr lang="zh-CN" altLang="en-US" sz="1600" dirty="0" smtClean="0">
                <a:latin typeface="微软雅黑" panose="020B0503020204020204" pitchFamily="34" charset="-122"/>
                <a:ea typeface="微软雅黑" panose="020B0503020204020204" pitchFamily="34" charset="-122"/>
              </a:rPr>
              <a:t>项目</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25000"/>
              </a:lnSpc>
              <a:spcBef>
                <a:spcPts val="1200"/>
              </a:spcBef>
              <a:buFontTx/>
              <a:buChar char="-"/>
            </a:pPr>
            <a:r>
              <a:rPr lang="zh-CN" altLang="en-US" sz="1600" dirty="0" smtClean="0">
                <a:latin typeface="微软雅黑" panose="020B0503020204020204" pitchFamily="34" charset="-122"/>
                <a:ea typeface="微软雅黑" panose="020B0503020204020204" pitchFamily="34" charset="-122"/>
              </a:rPr>
              <a:t>开放</a:t>
            </a:r>
            <a:r>
              <a:rPr lang="zh-CN" altLang="en-US" sz="1600" dirty="0">
                <a:latin typeface="微软雅黑" panose="020B0503020204020204" pitchFamily="34" charset="-122"/>
                <a:ea typeface="微软雅黑" panose="020B0503020204020204" pitchFamily="34" charset="-122"/>
              </a:rPr>
              <a:t>资源的数量、使用量、影响力也快速增长：</a:t>
            </a:r>
            <a:r>
              <a:rPr lang="en-US" altLang="en-US" sz="1600" dirty="0">
                <a:latin typeface="微软雅黑" panose="020B0503020204020204" pitchFamily="34" charset="-122"/>
                <a:ea typeface="微软雅黑" panose="020B0503020204020204" pitchFamily="34" charset="-122"/>
              </a:rPr>
              <a:t>2005</a:t>
            </a:r>
            <a:r>
              <a:rPr lang="zh-CN" altLang="en-US" sz="1600" dirty="0" smtClean="0">
                <a:latin typeface="微软雅黑" panose="020B0503020204020204" pitchFamily="34" charset="-122"/>
                <a:ea typeface="微软雅黑" panose="020B0503020204020204" pitchFamily="34" charset="-122"/>
              </a:rPr>
              <a:t>年</a:t>
            </a:r>
            <a:r>
              <a:rPr lang="en-US" altLang="en-US" sz="1600" dirty="0" smtClean="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多个订阅期刊转变为</a:t>
            </a:r>
            <a:r>
              <a:rPr lang="en-US" altLang="en-US" sz="1600" dirty="0" smtClean="0">
                <a:latin typeface="微软雅黑" panose="020B0503020204020204" pitchFamily="34" charset="-122"/>
                <a:ea typeface="微软雅黑" panose="020B0503020204020204" pitchFamily="34" charset="-122"/>
              </a:rPr>
              <a:t>OA</a:t>
            </a:r>
            <a:r>
              <a:rPr lang="zh-CN" altLang="en-US" sz="1600" dirty="0" smtClean="0">
                <a:latin typeface="微软雅黑" panose="020B0503020204020204" pitchFamily="34" charset="-122"/>
                <a:ea typeface="微软雅黑" panose="020B0503020204020204" pitchFamily="34" charset="-122"/>
              </a:rPr>
              <a:t>，</a:t>
            </a:r>
            <a:r>
              <a:rPr lang="en-US" altLang="en-US" sz="1600" dirty="0" smtClean="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月</a:t>
            </a:r>
            <a:r>
              <a:rPr lang="en-US" altLang="en-US" sz="1600" dirty="0" err="1">
                <a:latin typeface="微软雅黑" panose="020B0503020204020204" pitchFamily="34" charset="-122"/>
                <a:ea typeface="微软雅黑" panose="020B0503020204020204" pitchFamily="34" charset="-122"/>
              </a:rPr>
              <a:t>Hindawi</a:t>
            </a:r>
            <a:r>
              <a:rPr lang="zh-CN" altLang="en-US" sz="1600" dirty="0">
                <a:latin typeface="微软雅黑" panose="020B0503020204020204" pitchFamily="34" charset="-122"/>
                <a:ea typeface="微软雅黑" panose="020B0503020204020204" pitchFamily="34" charset="-122"/>
              </a:rPr>
              <a:t>出版社宣布其所有期刊实施</a:t>
            </a:r>
            <a:r>
              <a:rPr lang="en-US" altLang="en-US" sz="1600" dirty="0">
                <a:latin typeface="微软雅黑" panose="020B0503020204020204" pitchFamily="34" charset="-122"/>
                <a:ea typeface="微软雅黑" panose="020B0503020204020204" pitchFamily="34" charset="-122"/>
              </a:rPr>
              <a:t>OA</a:t>
            </a:r>
            <a:r>
              <a:rPr lang="zh-CN" altLang="en-US" sz="1600" dirty="0">
                <a:latin typeface="微软雅黑" panose="020B0503020204020204" pitchFamily="34" charset="-122"/>
                <a:ea typeface="微软雅黑" panose="020B0503020204020204" pitchFamily="34" charset="-122"/>
              </a:rPr>
              <a:t>出版；</a:t>
            </a:r>
            <a:r>
              <a:rPr lang="en-US" altLang="en-US"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en-US" sz="1600" dirty="0">
                <a:latin typeface="微软雅黑" panose="020B0503020204020204" pitchFamily="34" charset="-122"/>
                <a:ea typeface="微软雅黑" panose="020B0503020204020204" pitchFamily="34" charset="-122"/>
              </a:rPr>
              <a:t>BMC</a:t>
            </a:r>
            <a:r>
              <a:rPr lang="zh-CN" altLang="en-US" sz="1600" dirty="0">
                <a:latin typeface="微软雅黑" panose="020B0503020204020204" pitchFamily="34" charset="-122"/>
                <a:ea typeface="微软雅黑" panose="020B0503020204020204" pitchFamily="34" charset="-122"/>
              </a:rPr>
              <a:t>公布其单篇论文的访问量首次超过</a:t>
            </a:r>
            <a:r>
              <a:rPr lang="en-US" altLang="en-US"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万次</a:t>
            </a:r>
            <a:r>
              <a:rPr lang="zh-CN" altLang="en-US" sz="1600" dirty="0" smtClean="0">
                <a:latin typeface="微软雅黑" panose="020B0503020204020204" pitchFamily="34" charset="-122"/>
                <a:ea typeface="微软雅黑" panose="020B0503020204020204" pitchFamily="34" charset="-122"/>
              </a:rPr>
              <a:t>；</a:t>
            </a:r>
            <a:r>
              <a:rPr lang="en-US" altLang="en-US" sz="1600" dirty="0" smtClean="0">
                <a:latin typeface="微软雅黑" panose="020B0503020204020204" pitchFamily="34" charset="-122"/>
                <a:ea typeface="微软雅黑" panose="020B0503020204020204" pitchFamily="34" charset="-122"/>
              </a:rPr>
              <a:t>2005</a:t>
            </a:r>
            <a:r>
              <a:rPr lang="zh-CN" altLang="en-US" sz="1600" dirty="0" smtClean="0">
                <a:latin typeface="微软雅黑" panose="020B0503020204020204" pitchFamily="34" charset="-122"/>
                <a:ea typeface="微软雅黑" panose="020B0503020204020204" pitchFamily="34" charset="-122"/>
              </a:rPr>
              <a:t>年</a:t>
            </a:r>
            <a:r>
              <a:rPr lang="en-US" altLang="en-US" sz="1600" dirty="0" err="1" smtClean="0">
                <a:latin typeface="微软雅黑" panose="020B0503020204020204" pitchFamily="34" charset="-122"/>
                <a:ea typeface="微软雅黑" panose="020B0503020204020204" pitchFamily="34" charset="-122"/>
              </a:rPr>
              <a:t>PLoS</a:t>
            </a:r>
            <a:r>
              <a:rPr lang="en-US" altLang="en-US" sz="1600" dirty="0" smtClean="0">
                <a:latin typeface="微软雅黑" panose="020B0503020204020204" pitchFamily="34" charset="-122"/>
                <a:ea typeface="微软雅黑" panose="020B0503020204020204" pitchFamily="34" charset="-122"/>
              </a:rPr>
              <a:t> </a:t>
            </a:r>
            <a:r>
              <a:rPr lang="en-US" altLang="en-US" sz="1600" dirty="0">
                <a:latin typeface="微软雅黑" panose="020B0503020204020204" pitchFamily="34" charset="-122"/>
                <a:ea typeface="微软雅黑" panose="020B0503020204020204" pitchFamily="34" charset="-122"/>
              </a:rPr>
              <a:t>Biology</a:t>
            </a:r>
            <a:r>
              <a:rPr lang="zh-CN" altLang="en-US" sz="1600" dirty="0">
                <a:latin typeface="微软雅黑" panose="020B0503020204020204" pitchFamily="34" charset="-122"/>
                <a:ea typeface="微软雅黑" panose="020B0503020204020204" pitchFamily="34" charset="-122"/>
              </a:rPr>
              <a:t>在</a:t>
            </a:r>
            <a:r>
              <a:rPr lang="zh-CN" altLang="en-US" sz="1600" dirty="0" smtClean="0">
                <a:latin typeface="微软雅黑" panose="020B0503020204020204" pitchFamily="34" charset="-122"/>
                <a:ea typeface="微软雅黑" panose="020B0503020204020204" pitchFamily="34" charset="-122"/>
              </a:rPr>
              <a:t>第</a:t>
            </a:r>
            <a:r>
              <a:rPr lang="en-US" altLang="zh-CN" sz="1600" dirty="0" smtClean="0">
                <a:latin typeface="微软雅黑" panose="020B0503020204020204" pitchFamily="34" charset="-122"/>
                <a:ea typeface="微软雅黑" panose="020B0503020204020204" pitchFamily="34" charset="-122"/>
              </a:rPr>
              <a:t>1</a:t>
            </a:r>
            <a:r>
              <a:rPr lang="zh-CN" altLang="en-US" sz="1600" dirty="0" smtClean="0">
                <a:latin typeface="微软雅黑" panose="020B0503020204020204" pitchFamily="34" charset="-122"/>
                <a:ea typeface="微软雅黑" panose="020B0503020204020204" pitchFamily="34" charset="-122"/>
              </a:rPr>
              <a:t>年</a:t>
            </a:r>
            <a:r>
              <a:rPr lang="zh-CN" altLang="en-US" sz="1600" dirty="0">
                <a:latin typeface="微软雅黑" panose="020B0503020204020204" pitchFamily="34" charset="-122"/>
                <a:ea typeface="微软雅黑" panose="020B0503020204020204" pitchFamily="34" charset="-122"/>
              </a:rPr>
              <a:t>的影响因子就达到</a:t>
            </a:r>
            <a:r>
              <a:rPr lang="en-US" altLang="en-US" sz="1600" dirty="0" smtClean="0">
                <a:latin typeface="微软雅黑" panose="020B0503020204020204" pitchFamily="34" charset="-122"/>
                <a:ea typeface="微软雅黑" panose="020B0503020204020204" pitchFamily="34" charset="-122"/>
              </a:rPr>
              <a:t>13.9</a:t>
            </a:r>
            <a:endParaRPr lang="zh-CN" altLang="en-US" sz="1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01340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2800" dirty="0" smtClean="0">
                <a:latin typeface="黑体" panose="02010609060101010101" pitchFamily="49" charset="-122"/>
                <a:ea typeface="黑体" panose="02010609060101010101" pitchFamily="49" charset="-122"/>
              </a:rPr>
              <a:t>Open Access</a:t>
            </a:r>
            <a:r>
              <a:rPr lang="zh-CN" altLang="en-US" sz="2800" dirty="0">
                <a:latin typeface="黑体" panose="02010609060101010101" pitchFamily="49" charset="-122"/>
                <a:ea typeface="黑体" panose="02010609060101010101" pitchFamily="49" charset="-122"/>
              </a:rPr>
              <a:t>包涵的</a:t>
            </a:r>
            <a:r>
              <a:rPr lang="zh-CN" altLang="en-US" sz="2800" dirty="0" smtClean="0">
                <a:latin typeface="黑体" panose="02010609060101010101" pitchFamily="49" charset="-122"/>
                <a:ea typeface="黑体" panose="02010609060101010101" pitchFamily="49" charset="-122"/>
              </a:rPr>
              <a:t>内容</a:t>
            </a:r>
            <a:endParaRPr lang="zh-CN" altLang="en-US" sz="28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9552" y="1196752"/>
            <a:ext cx="4104456" cy="412613"/>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r>
              <a:rPr lang="en-US" sz="2000" b="1" dirty="0" smtClean="0">
                <a:latin typeface="黑体" pitchFamily="49" charset="-122"/>
                <a:ea typeface="黑体" pitchFamily="49" charset="-122"/>
              </a:rPr>
              <a:t>OA</a:t>
            </a:r>
            <a:r>
              <a:rPr lang="zh-CN" altLang="en-US" sz="2000" b="1" dirty="0" smtClean="0">
                <a:latin typeface="黑体" pitchFamily="49" charset="-122"/>
                <a:ea typeface="黑体" pitchFamily="49" charset="-122"/>
              </a:rPr>
              <a:t>全世界发展状况</a:t>
            </a:r>
            <a:endParaRPr lang="zh-CN" altLang="en-US" sz="2000" b="1" dirty="0">
              <a:latin typeface="黑体" pitchFamily="49" charset="-122"/>
              <a:ea typeface="黑体" pitchFamily="49" charset="-122"/>
            </a:endParaRPr>
          </a:p>
        </p:txBody>
      </p:sp>
      <p:sp>
        <p:nvSpPr>
          <p:cNvPr id="11" name="TextBox 10"/>
          <p:cNvSpPr txBox="1"/>
          <p:nvPr/>
        </p:nvSpPr>
        <p:spPr>
          <a:xfrm>
            <a:off x="856144" y="1700808"/>
            <a:ext cx="7920880" cy="461665"/>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zh-CN" altLang="en-US" sz="2000" b="1" dirty="0">
                <a:solidFill>
                  <a:schemeClr val="accent6">
                    <a:lumMod val="75000"/>
                  </a:schemeClr>
                </a:solidFill>
                <a:latin typeface="微软雅黑" pitchFamily="34" charset="-122"/>
                <a:ea typeface="微软雅黑" pitchFamily="34" charset="-122"/>
              </a:rPr>
              <a:t> </a:t>
            </a:r>
            <a:r>
              <a:rPr lang="en-US" altLang="en-US" sz="2000" b="1" dirty="0">
                <a:solidFill>
                  <a:schemeClr val="accent6">
                    <a:lumMod val="75000"/>
                  </a:schemeClr>
                </a:solidFill>
                <a:latin typeface="微软雅黑" pitchFamily="34" charset="-122"/>
                <a:ea typeface="微软雅黑" pitchFamily="34" charset="-122"/>
              </a:rPr>
              <a:t>2009-2012</a:t>
            </a:r>
            <a:r>
              <a:rPr lang="zh-CN" altLang="en-US" sz="2000" b="1" dirty="0">
                <a:solidFill>
                  <a:schemeClr val="accent6">
                    <a:lumMod val="75000"/>
                  </a:schemeClr>
                </a:solidFill>
                <a:latin typeface="微软雅黑" pitchFamily="34" charset="-122"/>
                <a:ea typeface="微软雅黑" pitchFamily="34" charset="-122"/>
              </a:rPr>
              <a:t>年底，</a:t>
            </a:r>
            <a:r>
              <a:rPr lang="en-US" altLang="en-US" sz="2000" b="1" dirty="0">
                <a:solidFill>
                  <a:schemeClr val="accent6">
                    <a:lumMod val="75000"/>
                  </a:schemeClr>
                </a:solidFill>
                <a:latin typeface="微软雅黑" pitchFamily="34" charset="-122"/>
                <a:ea typeface="微软雅黑" pitchFamily="34" charset="-122"/>
              </a:rPr>
              <a:t>OA</a:t>
            </a:r>
            <a:r>
              <a:rPr lang="zh-CN" altLang="en-US" sz="2000" b="1" dirty="0">
                <a:solidFill>
                  <a:schemeClr val="accent6">
                    <a:lumMod val="75000"/>
                  </a:schemeClr>
                </a:solidFill>
                <a:latin typeface="微软雅黑" pitchFamily="34" charset="-122"/>
                <a:ea typeface="微软雅黑" pitchFamily="34" charset="-122"/>
              </a:rPr>
              <a:t>已经燎原，开放</a:t>
            </a:r>
            <a:r>
              <a:rPr lang="zh-CN" altLang="en-US" sz="2000" b="1" dirty="0" smtClean="0">
                <a:solidFill>
                  <a:schemeClr val="accent6">
                    <a:lumMod val="75000"/>
                  </a:schemeClr>
                </a:solidFill>
                <a:latin typeface="微软雅黑" pitchFamily="34" charset="-122"/>
                <a:ea typeface="微软雅黑" pitchFamily="34" charset="-122"/>
              </a:rPr>
              <a:t>资源系统形成影响力。</a:t>
            </a:r>
            <a:endParaRPr lang="zh-CN" altLang="en-US" sz="2000" b="1" dirty="0">
              <a:solidFill>
                <a:schemeClr val="accent6">
                  <a:lumMod val="75000"/>
                </a:schemeClr>
              </a:solidFill>
              <a:latin typeface="微软雅黑" pitchFamily="34" charset="-122"/>
              <a:ea typeface="微软雅黑" pitchFamily="34" charset="-122"/>
            </a:endParaRPr>
          </a:p>
        </p:txBody>
      </p:sp>
      <p:sp>
        <p:nvSpPr>
          <p:cNvPr id="8" name="TextBox 7"/>
          <p:cNvSpPr txBox="1"/>
          <p:nvPr/>
        </p:nvSpPr>
        <p:spPr>
          <a:xfrm>
            <a:off x="1072168" y="2199065"/>
            <a:ext cx="7704856" cy="4074577"/>
          </a:xfrm>
          <a:prstGeom prst="rect">
            <a:avLst/>
          </a:prstGeom>
          <a:noFill/>
        </p:spPr>
        <p:txBody>
          <a:bodyPr wrap="square" rtlCol="0">
            <a:spAutoFit/>
          </a:bodyPr>
          <a:lstStyle/>
          <a:p>
            <a:pPr marL="285750" indent="-285750">
              <a:lnSpc>
                <a:spcPct val="120000"/>
              </a:lnSpc>
              <a:spcBef>
                <a:spcPts val="1200"/>
              </a:spcBef>
              <a:buFontTx/>
              <a:buChar char="-"/>
            </a:pPr>
            <a:r>
              <a:rPr lang="en-US" altLang="en-US" sz="1600" dirty="0" smtClean="0">
                <a:latin typeface="微软雅黑" panose="020B0503020204020204" pitchFamily="34" charset="-122"/>
                <a:ea typeface="微软雅黑" panose="020B0503020204020204" pitchFamily="34" charset="-122"/>
              </a:rPr>
              <a:t>2009</a:t>
            </a:r>
            <a:r>
              <a:rPr lang="zh-CN" altLang="en-US" sz="1600" dirty="0">
                <a:latin typeface="微软雅黑" panose="020B0503020204020204" pitchFamily="34" charset="-122"/>
                <a:ea typeface="微软雅黑" panose="020B0503020204020204" pitchFamily="34" charset="-122"/>
              </a:rPr>
              <a:t>年</a:t>
            </a:r>
            <a:r>
              <a:rPr lang="en-US" altLang="en-US"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a:t>
            </a:r>
            <a:r>
              <a:rPr lang="en-US" altLang="en-US" sz="1600" dirty="0">
                <a:latin typeface="微软雅黑" panose="020B0503020204020204" pitchFamily="34" charset="-122"/>
                <a:ea typeface="微软雅黑" panose="020B0503020204020204" pitchFamily="34" charset="-122"/>
              </a:rPr>
              <a:t>19-23</a:t>
            </a:r>
            <a:r>
              <a:rPr lang="zh-CN" altLang="en-US" sz="1600" dirty="0">
                <a:latin typeface="微软雅黑" panose="020B0503020204020204" pitchFamily="34" charset="-122"/>
                <a:ea typeface="微软雅黑" panose="020B0503020204020204" pitchFamily="34" charset="-122"/>
              </a:rPr>
              <a:t>日，</a:t>
            </a:r>
            <a:r>
              <a:rPr lang="zh-CN" altLang="en-US" sz="1600" dirty="0">
                <a:solidFill>
                  <a:srgbClr val="FF0000"/>
                </a:solidFill>
                <a:latin typeface="微软雅黑" panose="020B0503020204020204" pitchFamily="34" charset="-122"/>
                <a:ea typeface="微软雅黑" panose="020B0503020204020204" pitchFamily="34" charset="-122"/>
              </a:rPr>
              <a:t>第一个国际开放获取周（</a:t>
            </a:r>
            <a:r>
              <a:rPr lang="en-US" altLang="en-US" sz="1600" dirty="0">
                <a:solidFill>
                  <a:srgbClr val="FF0000"/>
                </a:solidFill>
                <a:latin typeface="微软雅黑" panose="020B0503020204020204" pitchFamily="34" charset="-122"/>
                <a:ea typeface="微软雅黑" panose="020B0503020204020204" pitchFamily="34" charset="-122"/>
              </a:rPr>
              <a:t>OA Week</a:t>
            </a:r>
            <a:r>
              <a:rPr lang="zh-CN" altLang="en-US" sz="1600" dirty="0">
                <a:solidFill>
                  <a:srgbClr val="FF0000"/>
                </a:solidFill>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开始。国家层面的</a:t>
            </a:r>
            <a:r>
              <a:rPr lang="en-US" altLang="en-US" sz="1600" dirty="0">
                <a:latin typeface="微软雅黑" panose="020B0503020204020204" pitchFamily="34" charset="-122"/>
                <a:ea typeface="微软雅黑" panose="020B0503020204020204" pitchFamily="34" charset="-122"/>
              </a:rPr>
              <a:t>OA</a:t>
            </a:r>
            <a:r>
              <a:rPr lang="zh-CN" altLang="en-US" sz="1600" dirty="0">
                <a:latin typeface="微软雅黑" panose="020B0503020204020204" pitchFamily="34" charset="-122"/>
                <a:ea typeface="微软雅黑" panose="020B0503020204020204" pitchFamily="34" charset="-122"/>
              </a:rPr>
              <a:t>活动越来越多，包括</a:t>
            </a:r>
            <a:r>
              <a:rPr lang="en-US" altLang="en-US" sz="1600" dirty="0">
                <a:latin typeface="微软雅黑" panose="020B0503020204020204" pitchFamily="34" charset="-122"/>
                <a:ea typeface="微软雅黑" panose="020B0503020204020204" pitchFamily="34" charset="-122"/>
              </a:rPr>
              <a:t>2010</a:t>
            </a:r>
            <a:r>
              <a:rPr lang="zh-CN" altLang="en-US" sz="1600" dirty="0">
                <a:latin typeface="微软雅黑" panose="020B0503020204020204" pitchFamily="34" charset="-122"/>
                <a:ea typeface="微软雅黑" panose="020B0503020204020204" pitchFamily="34" charset="-122"/>
              </a:rPr>
              <a:t>年</a:t>
            </a:r>
            <a:r>
              <a:rPr lang="en-US" altLang="en-US"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月中国科学院与</a:t>
            </a:r>
            <a:r>
              <a:rPr lang="en-US" altLang="en-US" sz="1600" dirty="0">
                <a:latin typeface="微软雅黑" panose="020B0503020204020204" pitchFamily="34" charset="-122"/>
                <a:ea typeface="微软雅黑" panose="020B0503020204020204" pitchFamily="34" charset="-122"/>
              </a:rPr>
              <a:t>Springer</a:t>
            </a:r>
            <a:r>
              <a:rPr lang="zh-CN" altLang="en-US" sz="1600" dirty="0">
                <a:latin typeface="微软雅黑" panose="020B0503020204020204" pitchFamily="34" charset="-122"/>
                <a:ea typeface="微软雅黑" panose="020B0503020204020204" pitchFamily="34" charset="-122"/>
              </a:rPr>
              <a:t>签署开放存储合作框架协议，</a:t>
            </a:r>
            <a:r>
              <a:rPr lang="en-US" altLang="en-US" sz="1600" dirty="0">
                <a:latin typeface="微软雅黑" panose="020B0503020204020204" pitchFamily="34" charset="-122"/>
                <a:ea typeface="微软雅黑" panose="020B0503020204020204" pitchFamily="34" charset="-122"/>
              </a:rPr>
              <a:t>2011</a:t>
            </a:r>
            <a:r>
              <a:rPr lang="zh-CN" altLang="en-US" sz="1600" dirty="0">
                <a:latin typeface="微软雅黑" panose="020B0503020204020204" pitchFamily="34" charset="-122"/>
                <a:ea typeface="微软雅黑" panose="020B0503020204020204" pitchFamily="34" charset="-122"/>
              </a:rPr>
              <a:t>年白宫促进美国行政部门和机构加强数据共享政策的制定，联邦研究成果公开或去法</a:t>
            </a:r>
            <a:r>
              <a:rPr lang="en-US" altLang="en-US" sz="1600" dirty="0">
                <a:latin typeface="微软雅黑" panose="020B0503020204020204" pitchFamily="34" charset="-122"/>
                <a:ea typeface="微软雅黑" panose="020B0503020204020204" pitchFamily="34" charset="-122"/>
              </a:rPr>
              <a:t>FRPAA</a:t>
            </a:r>
            <a:r>
              <a:rPr lang="zh-CN" altLang="en-US" sz="1600" dirty="0">
                <a:latin typeface="微软雅黑" panose="020B0503020204020204" pitchFamily="34" charset="-122"/>
                <a:ea typeface="微软雅黑" panose="020B0503020204020204" pitchFamily="34" charset="-122"/>
              </a:rPr>
              <a:t>在第</a:t>
            </a:r>
            <a:r>
              <a:rPr lang="en-US" altLang="en-US" sz="1600" dirty="0">
                <a:latin typeface="微软雅黑" panose="020B0503020204020204" pitchFamily="34" charset="-122"/>
                <a:ea typeface="微软雅黑" panose="020B0503020204020204" pitchFamily="34" charset="-122"/>
              </a:rPr>
              <a:t>111</a:t>
            </a:r>
            <a:r>
              <a:rPr lang="zh-CN" altLang="en-US" sz="1600" dirty="0">
                <a:latin typeface="微软雅黑" panose="020B0503020204020204" pitchFamily="34" charset="-122"/>
                <a:ea typeface="微软雅黑" panose="020B0503020204020204" pitchFamily="34" charset="-122"/>
              </a:rPr>
              <a:t>届国会上再次</a:t>
            </a:r>
            <a:r>
              <a:rPr lang="zh-CN" altLang="en-US" sz="1600" dirty="0" smtClean="0">
                <a:latin typeface="微软雅黑" panose="020B0503020204020204" pitchFamily="34" charset="-122"/>
                <a:ea typeface="微软雅黑" panose="020B0503020204020204" pitchFamily="34" charset="-122"/>
              </a:rPr>
              <a:t>提出</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20000"/>
              </a:lnSpc>
              <a:spcBef>
                <a:spcPts val="1200"/>
              </a:spcBef>
              <a:buFontTx/>
              <a:buChar char="-"/>
            </a:pPr>
            <a:r>
              <a:rPr lang="zh-CN" altLang="en-US" sz="1600" dirty="0" smtClean="0">
                <a:latin typeface="微软雅黑" panose="020B0503020204020204" pitchFamily="34" charset="-122"/>
                <a:ea typeface="微软雅黑" panose="020B0503020204020204" pitchFamily="34" charset="-122"/>
              </a:rPr>
              <a:t>更多</a:t>
            </a:r>
            <a:r>
              <a:rPr lang="zh-CN" altLang="en-US" sz="1600" dirty="0">
                <a:latin typeface="微软雅黑" panose="020B0503020204020204" pitchFamily="34" charset="-122"/>
                <a:ea typeface="微软雅黑" panose="020B0503020204020204" pitchFamily="34" charset="-122"/>
              </a:rPr>
              <a:t>的开放获取联盟和门户出现。例如开放获取知识库联盟、科研资源获取权联盟、开放获取政策机构联盟（</a:t>
            </a:r>
            <a:r>
              <a:rPr lang="en-US" altLang="en-US" sz="1600" dirty="0">
                <a:latin typeface="微软雅黑" panose="020B0503020204020204" pitchFamily="34" charset="-122"/>
                <a:ea typeface="微软雅黑" panose="020B0503020204020204" pitchFamily="34" charset="-122"/>
              </a:rPr>
              <a:t>COAPI</a:t>
            </a:r>
            <a:r>
              <a:rPr lang="zh-CN" altLang="en-US" sz="1600" dirty="0">
                <a:latin typeface="微软雅黑" panose="020B0503020204020204" pitchFamily="34" charset="-122"/>
                <a:ea typeface="微软雅黑" panose="020B0503020204020204" pitchFamily="34" charset="-122"/>
              </a:rPr>
              <a:t>）、欧洲海洋联盟、全球开放获取门户（</a:t>
            </a:r>
            <a:r>
              <a:rPr lang="en-US" altLang="en-US" sz="1600" dirty="0">
                <a:latin typeface="微软雅黑" panose="020B0503020204020204" pitchFamily="34" charset="-122"/>
                <a:ea typeface="微软雅黑" panose="020B0503020204020204" pitchFamily="34" charset="-122"/>
              </a:rPr>
              <a:t>GOAP</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20000"/>
              </a:lnSpc>
              <a:spcBef>
                <a:spcPts val="1200"/>
              </a:spcBef>
              <a:buFontTx/>
              <a:buChar char="-"/>
            </a:pPr>
            <a:r>
              <a:rPr lang="zh-CN" altLang="en-US" sz="1600" dirty="0" smtClean="0">
                <a:latin typeface="微软雅黑" panose="020B0503020204020204" pitchFamily="34" charset="-122"/>
                <a:ea typeface="微软雅黑" panose="020B0503020204020204" pitchFamily="34" charset="-122"/>
              </a:rPr>
              <a:t>更多</a:t>
            </a:r>
            <a:r>
              <a:rPr lang="zh-CN" altLang="en-US" sz="1600" dirty="0">
                <a:latin typeface="微软雅黑" panose="020B0503020204020204" pitchFamily="34" charset="-122"/>
                <a:ea typeface="微软雅黑" panose="020B0503020204020204" pitchFamily="34" charset="-122"/>
              </a:rPr>
              <a:t>的信息资源提供开放获取。在</a:t>
            </a:r>
            <a:r>
              <a:rPr lang="en-US" altLang="en-US" sz="1600" dirty="0">
                <a:latin typeface="微软雅黑" panose="020B0503020204020204" pitchFamily="34" charset="-122"/>
                <a:ea typeface="微软雅黑" panose="020B0503020204020204" pitchFamily="34" charset="-122"/>
              </a:rPr>
              <a:t>2011</a:t>
            </a:r>
            <a:r>
              <a:rPr lang="zh-CN" altLang="en-US" sz="1600" dirty="0">
                <a:latin typeface="微软雅黑" panose="020B0503020204020204" pitchFamily="34" charset="-122"/>
                <a:ea typeface="微软雅黑" panose="020B0503020204020204" pitchFamily="34" charset="-122"/>
              </a:rPr>
              <a:t>年</a:t>
            </a:r>
            <a:r>
              <a:rPr lang="en-US" altLang="en-US"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月英国皇家学会将其世界闻名的历史性期刊档案库永久性免费联机</a:t>
            </a:r>
            <a:r>
              <a:rPr lang="zh-CN" altLang="en-US" sz="1600" dirty="0" smtClean="0">
                <a:latin typeface="微软雅黑" panose="020B0503020204020204" pitchFamily="34" charset="-122"/>
                <a:ea typeface="微软雅黑" panose="020B0503020204020204" pitchFamily="34" charset="-122"/>
              </a:rPr>
              <a:t>获取</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20000"/>
              </a:lnSpc>
              <a:spcBef>
                <a:spcPts val="1200"/>
              </a:spcBef>
              <a:buFontTx/>
              <a:buChar char="-"/>
            </a:pPr>
            <a:r>
              <a:rPr lang="zh-CN" altLang="en-US" sz="1600" dirty="0" smtClean="0">
                <a:latin typeface="微软雅黑" panose="020B0503020204020204" pitchFamily="34" charset="-122"/>
                <a:ea typeface="微软雅黑" panose="020B0503020204020204" pitchFamily="34" charset="-122"/>
              </a:rPr>
              <a:t>在</a:t>
            </a:r>
            <a:r>
              <a:rPr lang="en-US" altLang="en-US" sz="1600" dirty="0">
                <a:latin typeface="微软雅黑" panose="020B0503020204020204" pitchFamily="34" charset="-122"/>
                <a:ea typeface="微软雅黑" panose="020B0503020204020204" pitchFamily="34" charset="-122"/>
              </a:rPr>
              <a:t>2011</a:t>
            </a:r>
            <a:r>
              <a:rPr lang="zh-CN" altLang="en-US" sz="1600" dirty="0">
                <a:latin typeface="微软雅黑" panose="020B0503020204020204" pitchFamily="34" charset="-122"/>
                <a:ea typeface="微软雅黑" panose="020B0503020204020204" pitchFamily="34" charset="-122"/>
              </a:rPr>
              <a:t>年各大出版社</a:t>
            </a:r>
            <a:r>
              <a:rPr lang="en-US" altLang="en-US" sz="1600" dirty="0">
                <a:latin typeface="微软雅黑" panose="020B0503020204020204" pitchFamily="34" charset="-122"/>
                <a:ea typeface="微软雅黑" panose="020B0503020204020204" pitchFamily="34" charset="-122"/>
              </a:rPr>
              <a:t>OA</a:t>
            </a:r>
            <a:r>
              <a:rPr lang="zh-CN" altLang="en-US" sz="1600" dirty="0">
                <a:latin typeface="微软雅黑" panose="020B0503020204020204" pitchFamily="34" charset="-122"/>
                <a:ea typeface="微软雅黑" panose="020B0503020204020204" pitchFamily="34" charset="-122"/>
              </a:rPr>
              <a:t>计划也遍地开花。如</a:t>
            </a:r>
            <a:r>
              <a:rPr lang="en-US" altLang="en-US"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月</a:t>
            </a:r>
            <a:r>
              <a:rPr lang="en-US" altLang="en-US" sz="1600" dirty="0">
                <a:latin typeface="微软雅黑" panose="020B0503020204020204" pitchFamily="34" charset="-122"/>
                <a:ea typeface="微软雅黑" panose="020B0503020204020204" pitchFamily="34" charset="-122"/>
              </a:rPr>
              <a:t>APS</a:t>
            </a:r>
            <a:r>
              <a:rPr lang="zh-CN" altLang="en-US" sz="1600" dirty="0">
                <a:latin typeface="微软雅黑" panose="020B0503020204020204" pitchFamily="34" charset="-122"/>
                <a:ea typeface="微软雅黑" panose="020B0503020204020204" pitchFamily="34" charset="-122"/>
              </a:rPr>
              <a:t>和</a:t>
            </a:r>
            <a:r>
              <a:rPr lang="en-US" altLang="en-US" sz="1600" dirty="0">
                <a:latin typeface="微软雅黑" panose="020B0503020204020204" pitchFamily="34" charset="-122"/>
                <a:ea typeface="微软雅黑" panose="020B0503020204020204" pitchFamily="34" charset="-122"/>
              </a:rPr>
              <a:t>NPG</a:t>
            </a:r>
            <a:r>
              <a:rPr lang="zh-CN" altLang="en-US" sz="1600" dirty="0">
                <a:latin typeface="微软雅黑" panose="020B0503020204020204" pitchFamily="34" charset="-122"/>
                <a:ea typeface="微软雅黑" panose="020B0503020204020204" pitchFamily="34" charset="-122"/>
              </a:rPr>
              <a:t>发布新的</a:t>
            </a:r>
            <a:r>
              <a:rPr lang="en-US" altLang="en-US" sz="1600" dirty="0">
                <a:latin typeface="微软雅黑" panose="020B0503020204020204" pitchFamily="34" charset="-122"/>
                <a:ea typeface="微软雅黑" panose="020B0503020204020204" pitchFamily="34" charset="-122"/>
              </a:rPr>
              <a:t>OA</a:t>
            </a:r>
            <a:r>
              <a:rPr lang="zh-CN" altLang="en-US" sz="1600" dirty="0">
                <a:latin typeface="微软雅黑" panose="020B0503020204020204" pitchFamily="34" charset="-122"/>
                <a:ea typeface="微软雅黑" panose="020B0503020204020204" pitchFamily="34" charset="-122"/>
              </a:rPr>
              <a:t>期刊</a:t>
            </a:r>
            <a:r>
              <a:rPr lang="en-US" altLang="en-US" sz="1600" dirty="0">
                <a:latin typeface="微软雅黑" panose="020B0503020204020204" pitchFamily="34" charset="-122"/>
                <a:ea typeface="微软雅黑" panose="020B0503020204020204" pitchFamily="34" charset="-122"/>
              </a:rPr>
              <a:t>Physical Review X</a:t>
            </a:r>
            <a:r>
              <a:rPr lang="zh-CN" altLang="en-US" sz="1600" dirty="0">
                <a:latin typeface="微软雅黑" panose="020B0503020204020204" pitchFamily="34" charset="-122"/>
                <a:ea typeface="微软雅黑" panose="020B0503020204020204" pitchFamily="34" charset="-122"/>
              </a:rPr>
              <a:t>和</a:t>
            </a:r>
            <a:r>
              <a:rPr lang="en-US" altLang="en-US" sz="1600" dirty="0">
                <a:latin typeface="微软雅黑" panose="020B0503020204020204" pitchFamily="34" charset="-122"/>
                <a:ea typeface="微软雅黑" panose="020B0503020204020204" pitchFamily="34" charset="-122"/>
              </a:rPr>
              <a:t>Scientific Report</a:t>
            </a:r>
            <a:r>
              <a:rPr lang="zh-CN" altLang="en-US" sz="1600" dirty="0">
                <a:latin typeface="微软雅黑" panose="020B0503020204020204" pitchFamily="34" charset="-122"/>
                <a:ea typeface="微软雅黑" panose="020B0503020204020204" pitchFamily="34" charset="-122"/>
              </a:rPr>
              <a:t>，</a:t>
            </a:r>
            <a:r>
              <a:rPr lang="en-US" altLang="en-US"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月</a:t>
            </a:r>
            <a:r>
              <a:rPr lang="en-US" altLang="en-US" sz="1600" dirty="0">
                <a:latin typeface="微软雅黑" panose="020B0503020204020204" pitchFamily="34" charset="-122"/>
                <a:ea typeface="微软雅黑" panose="020B0503020204020204" pitchFamily="34" charset="-122"/>
              </a:rPr>
              <a:t>Wiley-Blackwell</a:t>
            </a:r>
            <a:r>
              <a:rPr lang="zh-CN" altLang="en-US" sz="1600" dirty="0">
                <a:latin typeface="微软雅黑" panose="020B0503020204020204" pitchFamily="34" charset="-122"/>
                <a:ea typeface="微软雅黑" panose="020B0503020204020204" pitchFamily="34" charset="-122"/>
              </a:rPr>
              <a:t>发布</a:t>
            </a:r>
            <a:r>
              <a:rPr lang="en-US" altLang="en-US" sz="1600" dirty="0">
                <a:latin typeface="微软雅黑" panose="020B0503020204020204" pitchFamily="34" charset="-122"/>
                <a:ea typeface="微软雅黑" panose="020B0503020204020204" pitchFamily="34" charset="-122"/>
              </a:rPr>
              <a:t>Wiley Open Access</a:t>
            </a:r>
            <a:r>
              <a:rPr lang="zh-CN" altLang="en-US" sz="1600" dirty="0">
                <a:latin typeface="微软雅黑" panose="020B0503020204020204" pitchFamily="34" charset="-122"/>
                <a:ea typeface="微软雅黑" panose="020B0503020204020204" pitchFamily="34" charset="-122"/>
              </a:rPr>
              <a:t>以推出一批生命科学和医学领域的</a:t>
            </a:r>
            <a:r>
              <a:rPr lang="en-US" altLang="en-US" sz="1600" dirty="0">
                <a:latin typeface="微软雅黑" panose="020B0503020204020204" pitchFamily="34" charset="-122"/>
                <a:ea typeface="微软雅黑" panose="020B0503020204020204" pitchFamily="34" charset="-122"/>
              </a:rPr>
              <a:t>OA</a:t>
            </a:r>
            <a:r>
              <a:rPr lang="zh-CN" altLang="en-US" sz="1600" dirty="0" smtClean="0">
                <a:latin typeface="微软雅黑" panose="020B0503020204020204" pitchFamily="34" charset="-122"/>
                <a:ea typeface="微软雅黑" panose="020B0503020204020204" pitchFamily="34" charset="-122"/>
              </a:rPr>
              <a:t>期刊（</a:t>
            </a:r>
            <a:r>
              <a:rPr lang="zh-CN" altLang="en-US" sz="1600" b="1" dirty="0" smtClean="0">
                <a:solidFill>
                  <a:schemeClr val="accent6">
                    <a:lumMod val="75000"/>
                  </a:schemeClr>
                </a:solidFill>
                <a:latin typeface="微软雅黑" panose="020B0503020204020204" pitchFamily="34" charset="-122"/>
                <a:ea typeface="微软雅黑" panose="020B0503020204020204" pitchFamily="34" charset="-122"/>
              </a:rPr>
              <a:t>金色</a:t>
            </a:r>
            <a:r>
              <a:rPr lang="en-US" altLang="zh-CN" sz="1600" b="1" dirty="0" smtClean="0">
                <a:solidFill>
                  <a:schemeClr val="accent6">
                    <a:lumMod val="75000"/>
                  </a:schemeClr>
                </a:solidFill>
                <a:latin typeface="微软雅黑" panose="020B0503020204020204" pitchFamily="34" charset="-122"/>
                <a:ea typeface="微软雅黑" panose="020B0503020204020204" pitchFamily="34" charset="-122"/>
              </a:rPr>
              <a:t>OA</a:t>
            </a:r>
            <a:r>
              <a:rPr lang="zh-CN" altLang="en-US" sz="1600" dirty="0" smtClean="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8051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2800" dirty="0" smtClean="0">
                <a:latin typeface="黑体" panose="02010609060101010101" pitchFamily="49" charset="-122"/>
                <a:ea typeface="黑体" panose="02010609060101010101" pitchFamily="49" charset="-122"/>
              </a:rPr>
              <a:t>Open Access</a:t>
            </a:r>
            <a:r>
              <a:rPr lang="zh-CN" altLang="en-US" sz="2800" dirty="0">
                <a:latin typeface="黑体" panose="02010609060101010101" pitchFamily="49" charset="-122"/>
                <a:ea typeface="黑体" panose="02010609060101010101" pitchFamily="49" charset="-122"/>
              </a:rPr>
              <a:t>包涵的</a:t>
            </a:r>
            <a:r>
              <a:rPr lang="zh-CN" altLang="en-US" sz="2800" dirty="0" smtClean="0">
                <a:latin typeface="黑体" panose="02010609060101010101" pitchFamily="49" charset="-122"/>
                <a:ea typeface="黑体" panose="02010609060101010101" pitchFamily="49" charset="-122"/>
              </a:rPr>
              <a:t>内容</a:t>
            </a:r>
            <a:endParaRPr lang="zh-CN" altLang="en-US" sz="28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9552" y="1196752"/>
            <a:ext cx="4104456" cy="412613"/>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r>
              <a:rPr lang="en-US" sz="2000" b="1" dirty="0" smtClean="0">
                <a:latin typeface="黑体" pitchFamily="49" charset="-122"/>
                <a:ea typeface="黑体" pitchFamily="49" charset="-122"/>
              </a:rPr>
              <a:t>OA</a:t>
            </a:r>
            <a:r>
              <a:rPr lang="zh-CN" altLang="en-US" sz="2000" b="1" dirty="0" smtClean="0">
                <a:latin typeface="黑体" pitchFamily="49" charset="-122"/>
                <a:ea typeface="黑体" pitchFamily="49" charset="-122"/>
              </a:rPr>
              <a:t>全世界发展状况</a:t>
            </a:r>
            <a:endParaRPr lang="zh-CN" altLang="en-US" sz="2000" b="1" dirty="0">
              <a:latin typeface="黑体" pitchFamily="49" charset="-122"/>
              <a:ea typeface="黑体" pitchFamily="49" charset="-122"/>
            </a:endParaRPr>
          </a:p>
        </p:txBody>
      </p:sp>
      <p:sp>
        <p:nvSpPr>
          <p:cNvPr id="11" name="TextBox 10"/>
          <p:cNvSpPr txBox="1"/>
          <p:nvPr/>
        </p:nvSpPr>
        <p:spPr>
          <a:xfrm>
            <a:off x="856144" y="1700808"/>
            <a:ext cx="7920880" cy="1200329"/>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zh-CN" altLang="en-US" sz="2000" b="1" dirty="0">
                <a:solidFill>
                  <a:schemeClr val="accent6">
                    <a:lumMod val="75000"/>
                  </a:schemeClr>
                </a:solidFill>
                <a:latin typeface="微软雅黑" pitchFamily="34" charset="-122"/>
                <a:ea typeface="微软雅黑" pitchFamily="34" charset="-122"/>
              </a:rPr>
              <a:t>进入</a:t>
            </a:r>
            <a:r>
              <a:rPr lang="en-US" altLang="en-US" sz="2000" b="1" dirty="0">
                <a:solidFill>
                  <a:schemeClr val="accent6">
                    <a:lumMod val="75000"/>
                  </a:schemeClr>
                </a:solidFill>
                <a:latin typeface="微软雅黑" pitchFamily="34" charset="-122"/>
                <a:ea typeface="微软雅黑" pitchFamily="34" charset="-122"/>
              </a:rPr>
              <a:t>2012</a:t>
            </a:r>
            <a:r>
              <a:rPr lang="zh-CN" altLang="en-US" sz="2000" b="1" dirty="0">
                <a:solidFill>
                  <a:schemeClr val="accent6">
                    <a:lumMod val="75000"/>
                  </a:schemeClr>
                </a:solidFill>
                <a:latin typeface="微软雅黑" pitchFamily="34" charset="-122"/>
                <a:ea typeface="微软雅黑" pitchFamily="34" charset="-122"/>
              </a:rPr>
              <a:t>年，</a:t>
            </a:r>
            <a:r>
              <a:rPr lang="en-US" altLang="en-US" sz="2000" b="1" dirty="0">
                <a:solidFill>
                  <a:schemeClr val="accent6">
                    <a:lumMod val="75000"/>
                  </a:schemeClr>
                </a:solidFill>
                <a:latin typeface="微软雅黑" pitchFamily="34" charset="-122"/>
                <a:ea typeface="微软雅黑" pitchFamily="34" charset="-122"/>
              </a:rPr>
              <a:t>OA</a:t>
            </a:r>
            <a:r>
              <a:rPr lang="zh-CN" altLang="en-US" sz="2000" b="1" dirty="0">
                <a:solidFill>
                  <a:schemeClr val="accent6">
                    <a:lumMod val="75000"/>
                  </a:schemeClr>
                </a:solidFill>
                <a:latin typeface="微软雅黑" pitchFamily="34" charset="-122"/>
                <a:ea typeface="微软雅黑" pitchFamily="34" charset="-122"/>
              </a:rPr>
              <a:t>相关问题已经能放到国家层面上讨论和解决，科研资助者、</a:t>
            </a:r>
            <a:r>
              <a:rPr lang="en-US" altLang="en-US" sz="2000" b="1" dirty="0">
                <a:solidFill>
                  <a:schemeClr val="accent6">
                    <a:lumMod val="75000"/>
                  </a:schemeClr>
                </a:solidFill>
                <a:latin typeface="微软雅黑" pitchFamily="34" charset="-122"/>
                <a:ea typeface="微软雅黑" pitchFamily="34" charset="-122"/>
              </a:rPr>
              <a:t>OA</a:t>
            </a:r>
            <a:r>
              <a:rPr lang="zh-CN" altLang="en-US" sz="2000" b="1" dirty="0">
                <a:solidFill>
                  <a:schemeClr val="accent6">
                    <a:lumMod val="75000"/>
                  </a:schemeClr>
                </a:solidFill>
                <a:latin typeface="微软雅黑" pitchFamily="34" charset="-122"/>
                <a:ea typeface="微软雅黑" pitchFamily="34" charset="-122"/>
              </a:rPr>
              <a:t>组织转入支持更深层次的</a:t>
            </a:r>
            <a:r>
              <a:rPr lang="en-US" altLang="en-US" sz="2000" b="1" dirty="0">
                <a:solidFill>
                  <a:schemeClr val="accent6">
                    <a:lumMod val="75000"/>
                  </a:schemeClr>
                </a:solidFill>
                <a:latin typeface="微软雅黑" pitchFamily="34" charset="-122"/>
                <a:ea typeface="微软雅黑" pitchFamily="34" charset="-122"/>
              </a:rPr>
              <a:t>OA</a:t>
            </a:r>
            <a:r>
              <a:rPr lang="zh-CN" altLang="en-US" sz="2000" b="1" dirty="0">
                <a:solidFill>
                  <a:schemeClr val="accent6">
                    <a:lumMod val="75000"/>
                  </a:schemeClr>
                </a:solidFill>
                <a:latin typeface="微软雅黑" pitchFamily="34" charset="-122"/>
                <a:ea typeface="微软雅黑" pitchFamily="34" charset="-122"/>
              </a:rPr>
              <a:t>知识服务、元数据框架和互操作框架、学术影响力</a:t>
            </a:r>
            <a:r>
              <a:rPr lang="zh-CN" altLang="en-US" sz="2000" b="1" dirty="0" smtClean="0">
                <a:solidFill>
                  <a:schemeClr val="accent6">
                    <a:lumMod val="75000"/>
                  </a:schemeClr>
                </a:solidFill>
                <a:latin typeface="微软雅黑" pitchFamily="34" charset="-122"/>
                <a:ea typeface="微软雅黑" pitchFamily="34" charset="-122"/>
              </a:rPr>
              <a:t>分析</a:t>
            </a:r>
            <a:endParaRPr lang="zh-CN" altLang="en-US" sz="2000" b="1" dirty="0">
              <a:solidFill>
                <a:schemeClr val="accent6">
                  <a:lumMod val="75000"/>
                </a:schemeClr>
              </a:solidFill>
              <a:latin typeface="微软雅黑" pitchFamily="34" charset="-122"/>
              <a:ea typeface="微软雅黑" pitchFamily="34" charset="-122"/>
            </a:endParaRPr>
          </a:p>
        </p:txBody>
      </p:sp>
      <p:sp>
        <p:nvSpPr>
          <p:cNvPr id="10" name="TextBox 9"/>
          <p:cNvSpPr txBox="1"/>
          <p:nvPr/>
        </p:nvSpPr>
        <p:spPr>
          <a:xfrm>
            <a:off x="1144176" y="3051819"/>
            <a:ext cx="7632848" cy="3631763"/>
          </a:xfrm>
          <a:prstGeom prst="rect">
            <a:avLst/>
          </a:prstGeom>
          <a:noFill/>
        </p:spPr>
        <p:txBody>
          <a:bodyPr wrap="square" rtlCol="0">
            <a:spAutoFit/>
          </a:bodyPr>
          <a:lstStyle/>
          <a:p>
            <a:pPr>
              <a:lnSpc>
                <a:spcPct val="125000"/>
              </a:lnSpc>
              <a:spcBef>
                <a:spcPts val="1200"/>
              </a:spcBef>
            </a:pPr>
            <a:r>
              <a:rPr lang="en-US" altLang="zh-CN" sz="1600" dirty="0" smtClean="0">
                <a:latin typeface="微软雅黑" panose="020B0503020204020204" pitchFamily="34" charset="-122"/>
                <a:ea typeface="微软雅黑" panose="020B0503020204020204" pitchFamily="34" charset="-122"/>
              </a:rPr>
              <a:t>-    </a:t>
            </a:r>
            <a:r>
              <a:rPr lang="en-US" altLang="en-US" sz="1600" dirty="0" smtClean="0">
                <a:latin typeface="微软雅黑" panose="020B0503020204020204" pitchFamily="34" charset="-122"/>
                <a:ea typeface="微软雅黑" panose="020B0503020204020204" pitchFamily="34" charset="-122"/>
              </a:rPr>
              <a:t>2012</a:t>
            </a:r>
            <a:r>
              <a:rPr lang="zh-CN" altLang="en-US" sz="1600" dirty="0">
                <a:latin typeface="微软雅黑" panose="020B0503020204020204" pitchFamily="34" charset="-122"/>
                <a:ea typeface="微软雅黑" panose="020B0503020204020204" pitchFamily="34" charset="-122"/>
              </a:rPr>
              <a:t>年</a:t>
            </a:r>
            <a:r>
              <a:rPr lang="en-US" altLang="en-US"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月，美国研究图书馆协会提出</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针对白宫科技政策办公室的公共获取学术出版物信息征询书的回应</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a:t>
            </a:r>
            <a:r>
              <a:rPr lang="en-US" altLang="en-US" sz="1600" dirty="0">
                <a:latin typeface="微软雅黑" panose="020B0503020204020204" pitchFamily="34" charset="-122"/>
                <a:ea typeface="微软雅黑" panose="020B0503020204020204" pitchFamily="34" charset="-122"/>
              </a:rPr>
              <a:t>FRPAA</a:t>
            </a:r>
            <a:r>
              <a:rPr lang="zh-CN" altLang="en-US" sz="1600" dirty="0">
                <a:latin typeface="微软雅黑" panose="020B0503020204020204" pitchFamily="34" charset="-122"/>
                <a:ea typeface="微软雅黑" panose="020B0503020204020204" pitchFamily="34" charset="-122"/>
              </a:rPr>
              <a:t>再次提交至美国参议院和众议院，欧盟委员会和欧洲议会在下一个研究框架协议</a:t>
            </a:r>
            <a:r>
              <a:rPr lang="en-US" altLang="en-US" sz="1600" dirty="0">
                <a:latin typeface="微软雅黑" panose="020B0503020204020204" pitchFamily="34" charset="-122"/>
                <a:ea typeface="微软雅黑" panose="020B0503020204020204" pitchFamily="34" charset="-122"/>
              </a:rPr>
              <a:t>Horizon2020</a:t>
            </a:r>
            <a:r>
              <a:rPr lang="zh-CN" altLang="en-US" sz="1600" dirty="0">
                <a:latin typeface="微软雅黑" panose="020B0503020204020204" pitchFamily="34" charset="-122"/>
                <a:ea typeface="微软雅黑" panose="020B0503020204020204" pitchFamily="34" charset="-122"/>
              </a:rPr>
              <a:t>中要扩大开放</a:t>
            </a:r>
            <a:r>
              <a:rPr lang="zh-CN" altLang="en-US" sz="1600" dirty="0" smtClean="0">
                <a:latin typeface="微软雅黑" panose="020B0503020204020204" pitchFamily="34" charset="-122"/>
                <a:ea typeface="微软雅黑" panose="020B0503020204020204" pitchFamily="34" charset="-122"/>
              </a:rPr>
              <a:t>获取。</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25000"/>
              </a:lnSpc>
              <a:spcBef>
                <a:spcPts val="1200"/>
              </a:spcBef>
              <a:buFontTx/>
              <a:buChar char="-"/>
            </a:pPr>
            <a:r>
              <a:rPr lang="zh-CN" altLang="en-US" sz="1600" dirty="0" smtClean="0">
                <a:latin typeface="微软雅黑" panose="020B0503020204020204" pitchFamily="34" charset="-122"/>
                <a:ea typeface="微软雅黑" panose="020B0503020204020204" pitchFamily="34" charset="-122"/>
              </a:rPr>
              <a:t>开放</a:t>
            </a:r>
            <a:r>
              <a:rPr lang="zh-CN" altLang="en-US" sz="1600" dirty="0">
                <a:latin typeface="微软雅黑" panose="020B0503020204020204" pitchFamily="34" charset="-122"/>
                <a:ea typeface="微软雅黑" panose="020B0503020204020204" pitchFamily="34" charset="-122"/>
              </a:rPr>
              <a:t>资源的开放程度加大</a:t>
            </a:r>
            <a:r>
              <a:rPr lang="zh-CN" altLang="en-US" sz="1600" dirty="0" smtClean="0">
                <a:latin typeface="微软雅黑" panose="020B0503020204020204" pitchFamily="34" charset="-122"/>
                <a:ea typeface="微软雅黑" panose="020B0503020204020204" pitchFamily="34" charset="-122"/>
              </a:rPr>
              <a:t>。</a:t>
            </a:r>
            <a:r>
              <a:rPr lang="en-US" altLang="en-US" sz="1600" dirty="0" smtClean="0">
                <a:latin typeface="微软雅黑" panose="020B0503020204020204" pitchFamily="34" charset="-122"/>
                <a:ea typeface="微软雅黑" panose="020B0503020204020204" pitchFamily="34" charset="-122"/>
              </a:rPr>
              <a:t>2012</a:t>
            </a:r>
            <a:r>
              <a:rPr lang="zh-CN" altLang="en-US" sz="1600" dirty="0">
                <a:latin typeface="微软雅黑" panose="020B0503020204020204" pitchFamily="34" charset="-122"/>
                <a:ea typeface="微软雅黑" panose="020B0503020204020204" pitchFamily="34" charset="-122"/>
              </a:rPr>
              <a:t>年西班牙和德国国家图书馆、博物馆已使用</a:t>
            </a:r>
            <a:r>
              <a:rPr lang="en-US" altLang="en-US" sz="1600" dirty="0">
                <a:latin typeface="微软雅黑" panose="020B0503020204020204" pitchFamily="34" charset="-122"/>
                <a:ea typeface="微软雅黑" panose="020B0503020204020204" pitchFamily="34" charset="-122"/>
              </a:rPr>
              <a:t>CC0</a:t>
            </a:r>
            <a:r>
              <a:rPr lang="zh-CN" altLang="en-US" sz="1600" dirty="0">
                <a:latin typeface="微软雅黑" panose="020B0503020204020204" pitchFamily="34" charset="-122"/>
                <a:ea typeface="微软雅黑" panose="020B0503020204020204" pitchFamily="34" charset="-122"/>
              </a:rPr>
              <a:t>协议开放数据</a:t>
            </a:r>
            <a:r>
              <a:rPr lang="en-US" altLang="en-US" sz="1600" dirty="0">
                <a:latin typeface="微软雅黑" panose="020B0503020204020204" pitchFamily="34" charset="-122"/>
                <a:ea typeface="微软雅黑" panose="020B0503020204020204" pitchFamily="34" charset="-122"/>
              </a:rPr>
              <a:t>[28]</a:t>
            </a:r>
            <a:r>
              <a:rPr lang="zh-CN" altLang="en-US" sz="1600" dirty="0">
                <a:latin typeface="微软雅黑" panose="020B0503020204020204" pitchFamily="34" charset="-122"/>
                <a:ea typeface="微软雅黑" panose="020B0503020204020204" pitchFamily="34" charset="-122"/>
              </a:rPr>
              <a:t>，</a:t>
            </a:r>
            <a:r>
              <a:rPr lang="en-US" altLang="en-US" sz="1600" dirty="0">
                <a:latin typeface="微软雅黑" panose="020B0503020204020204" pitchFamily="34" charset="-122"/>
                <a:ea typeface="微软雅黑" panose="020B0503020204020204" pitchFamily="34" charset="-122"/>
              </a:rPr>
              <a:t>BMC</a:t>
            </a:r>
            <a:r>
              <a:rPr lang="zh-CN" altLang="en-US" sz="1600" dirty="0">
                <a:latin typeface="微软雅黑" panose="020B0503020204020204" pitchFamily="34" charset="-122"/>
                <a:ea typeface="微软雅黑" panose="020B0503020204020204" pitchFamily="34" charset="-122"/>
              </a:rPr>
              <a:t>的部分期刊提供给作者</a:t>
            </a:r>
            <a:r>
              <a:rPr lang="en-US" altLang="en-US" sz="1600" dirty="0">
                <a:latin typeface="微软雅黑" panose="020B0503020204020204" pitchFamily="34" charset="-122"/>
                <a:ea typeface="微软雅黑" panose="020B0503020204020204" pitchFamily="34" charset="-122"/>
              </a:rPr>
              <a:t>CC0</a:t>
            </a:r>
            <a:r>
              <a:rPr lang="zh-CN" altLang="en-US" sz="1600" dirty="0">
                <a:latin typeface="微软雅黑" panose="020B0503020204020204" pitchFamily="34" charset="-122"/>
                <a:ea typeface="微软雅黑" panose="020B0503020204020204" pitchFamily="34" charset="-122"/>
              </a:rPr>
              <a:t>的许可</a:t>
            </a:r>
            <a:r>
              <a:rPr lang="zh-CN" altLang="en-US" sz="1600" dirty="0" smtClean="0">
                <a:latin typeface="微软雅黑" panose="020B0503020204020204" pitchFamily="34" charset="-122"/>
                <a:ea typeface="微软雅黑" panose="020B0503020204020204" pitchFamily="34" charset="-122"/>
              </a:rPr>
              <a:t>选择</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25000"/>
              </a:lnSpc>
              <a:spcBef>
                <a:spcPts val="1200"/>
              </a:spcBef>
              <a:buFontTx/>
              <a:buChar char="-"/>
            </a:pPr>
            <a:r>
              <a:rPr lang="en-US" altLang="en-US" sz="1600" dirty="0" smtClean="0">
                <a:latin typeface="微软雅黑" panose="020B0503020204020204" pitchFamily="34" charset="-122"/>
                <a:ea typeface="微软雅黑" panose="020B0503020204020204" pitchFamily="34" charset="-122"/>
              </a:rPr>
              <a:t>2013</a:t>
            </a:r>
            <a:r>
              <a:rPr lang="zh-CN" altLang="en-US" sz="1600" dirty="0">
                <a:latin typeface="微软雅黑" panose="020B0503020204020204" pitchFamily="34" charset="-122"/>
                <a:ea typeface="微软雅黑" panose="020B0503020204020204" pitchFamily="34" charset="-122"/>
              </a:rPr>
              <a:t>年</a:t>
            </a:r>
            <a:r>
              <a:rPr lang="en-US" altLang="en-US"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月美国国家信息标准组织（</a:t>
            </a:r>
            <a:r>
              <a:rPr lang="en-US" altLang="en-US" sz="1600" dirty="0">
                <a:latin typeface="微软雅黑" panose="020B0503020204020204" pitchFamily="34" charset="-122"/>
                <a:ea typeface="微软雅黑" panose="020B0503020204020204" pitchFamily="34" charset="-122"/>
              </a:rPr>
              <a:t>NISO</a:t>
            </a:r>
            <a:r>
              <a:rPr lang="zh-CN" altLang="en-US" sz="1600" dirty="0">
                <a:latin typeface="微软雅黑" panose="020B0503020204020204" pitchFamily="34" charset="-122"/>
                <a:ea typeface="微软雅黑" panose="020B0503020204020204" pitchFamily="34" charset="-122"/>
              </a:rPr>
              <a:t>）推出制定开放获取元数据和指标标准</a:t>
            </a:r>
            <a:r>
              <a:rPr lang="zh-CN" altLang="en-US" sz="1600" dirty="0" smtClean="0">
                <a:latin typeface="微软雅黑" panose="020B0503020204020204" pitchFamily="34" charset="-122"/>
                <a:ea typeface="微软雅黑" panose="020B0503020204020204" pitchFamily="34" charset="-122"/>
              </a:rPr>
              <a:t>项目，</a:t>
            </a:r>
            <a:r>
              <a:rPr lang="zh-CN" altLang="en-US" sz="1600" dirty="0">
                <a:latin typeface="微软雅黑" panose="020B0503020204020204" pitchFamily="34" charset="-122"/>
                <a:ea typeface="微软雅黑" panose="020B0503020204020204" pitchFamily="34" charset="-122"/>
              </a:rPr>
              <a:t>制定标准化的书目元数据和可视化</a:t>
            </a:r>
            <a:r>
              <a:rPr lang="zh-CN" altLang="en-US" sz="1600" dirty="0" smtClean="0">
                <a:latin typeface="微软雅黑" panose="020B0503020204020204" pitchFamily="34" charset="-122"/>
                <a:ea typeface="微软雅黑" panose="020B0503020204020204" pitchFamily="34" charset="-122"/>
              </a:rPr>
              <a:t>指标</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25000"/>
              </a:lnSpc>
              <a:spcBef>
                <a:spcPts val="1200"/>
              </a:spcBef>
              <a:buFontTx/>
              <a:buChar char="-"/>
            </a:pPr>
            <a:r>
              <a:rPr lang="en-US" altLang="en-US" sz="1600" dirty="0" smtClean="0">
                <a:latin typeface="微软雅黑" panose="020B0503020204020204" pitchFamily="34" charset="-122"/>
                <a:ea typeface="微软雅黑" panose="020B0503020204020204" pitchFamily="34" charset="-122"/>
              </a:rPr>
              <a:t>2013</a:t>
            </a:r>
            <a:r>
              <a:rPr lang="zh-CN" altLang="en-US" sz="1600" dirty="0">
                <a:latin typeface="微软雅黑" panose="020B0503020204020204" pitchFamily="34" charset="-122"/>
                <a:ea typeface="微软雅黑" panose="020B0503020204020204" pitchFamily="34" charset="-122"/>
              </a:rPr>
              <a:t>年</a:t>
            </a:r>
            <a:r>
              <a:rPr lang="en-US" altLang="en-US" sz="1600" dirty="0">
                <a:latin typeface="微软雅黑" panose="020B0503020204020204" pitchFamily="34" charset="-122"/>
                <a:ea typeface="微软雅黑" panose="020B0503020204020204" pitchFamily="34" charset="-122"/>
              </a:rPr>
              <a:t>3</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开放获取的</a:t>
            </a:r>
            <a:r>
              <a:rPr lang="zh-CN" altLang="en-US" sz="1600" dirty="0" smtClean="0">
                <a:solidFill>
                  <a:srgbClr val="FF0000"/>
                </a:solidFill>
                <a:latin typeface="微软雅黑" panose="020B0503020204020204" pitchFamily="34" charset="-122"/>
                <a:ea typeface="微软雅黑" panose="020B0503020204020204" pitchFamily="34" charset="-122"/>
              </a:rPr>
              <a:t>影响</a:t>
            </a:r>
            <a:r>
              <a:rPr lang="en-US" altLang="zh-CN" sz="1600" dirty="0" smtClean="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发表，</a:t>
            </a:r>
            <a:r>
              <a:rPr lang="zh-CN" altLang="en-US" sz="1600" dirty="0">
                <a:latin typeface="微软雅黑" panose="020B0503020204020204" pitchFamily="34" charset="-122"/>
                <a:ea typeface="微软雅黑" panose="020B0503020204020204" pitchFamily="34" charset="-122"/>
              </a:rPr>
              <a:t>提出</a:t>
            </a:r>
            <a:r>
              <a:rPr lang="en-US" altLang="en-US" sz="1600" dirty="0" smtClean="0">
                <a:latin typeface="微软雅黑" panose="020B0503020204020204" pitchFamily="34" charset="-122"/>
                <a:ea typeface="微软雅黑" panose="020B0503020204020204" pitchFamily="34" charset="-122"/>
              </a:rPr>
              <a:t>OA</a:t>
            </a:r>
            <a:r>
              <a:rPr lang="zh-CN" altLang="en-US" sz="1600" dirty="0" smtClean="0">
                <a:latin typeface="微软雅黑" panose="020B0503020204020204" pitchFamily="34" charset="-122"/>
                <a:ea typeface="微软雅黑" panose="020B0503020204020204" pitchFamily="34" charset="-122"/>
              </a:rPr>
              <a:t>学术</a:t>
            </a:r>
            <a:r>
              <a:rPr lang="zh-CN" altLang="en-US" sz="1600" dirty="0">
                <a:latin typeface="微软雅黑" panose="020B0503020204020204" pitchFamily="34" charset="-122"/>
                <a:ea typeface="微软雅黑" panose="020B0503020204020204" pitchFamily="34" charset="-122"/>
              </a:rPr>
              <a:t>影响力除了加大科研成果的可见度、使用量、引证影响力之外，还产生对机构竞争态势、知识转移转化甚至对经济的</a:t>
            </a:r>
            <a:r>
              <a:rPr lang="zh-CN" altLang="en-US" sz="1600" dirty="0" smtClean="0">
                <a:latin typeface="微软雅黑" panose="020B0503020204020204" pitchFamily="34" charset="-122"/>
                <a:ea typeface="微软雅黑" panose="020B0503020204020204" pitchFamily="34" charset="-122"/>
              </a:rPr>
              <a:t>影响</a:t>
            </a:r>
            <a:endParaRPr lang="en-US" altLang="zh-CN" sz="1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87499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3600" dirty="0" smtClean="0">
                <a:latin typeface="黑体" panose="02010609060101010101" pitchFamily="49" charset="-122"/>
                <a:ea typeface="黑体" panose="02010609060101010101" pitchFamily="49" charset="-122"/>
              </a:rPr>
              <a:t>Open Access</a:t>
            </a:r>
            <a:r>
              <a:rPr lang="zh-CN" altLang="en-US" sz="3600" dirty="0">
                <a:latin typeface="黑体" panose="02010609060101010101" pitchFamily="49" charset="-122"/>
                <a:ea typeface="黑体" panose="02010609060101010101" pitchFamily="49" charset="-122"/>
              </a:rPr>
              <a:t>包涵的</a:t>
            </a:r>
            <a:r>
              <a:rPr lang="zh-CN" altLang="en-US" sz="3600" dirty="0" smtClean="0">
                <a:latin typeface="黑体" panose="02010609060101010101" pitchFamily="49" charset="-122"/>
                <a:ea typeface="黑体" panose="02010609060101010101" pitchFamily="49" charset="-122"/>
              </a:rPr>
              <a:t>内容</a:t>
            </a:r>
            <a:endParaRPr lang="zh-CN" altLang="en-US" sz="36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007096" y="1772816"/>
            <a:ext cx="7813376" cy="3670236"/>
          </a:xfrm>
          <a:prstGeom prst="rect">
            <a:avLst/>
          </a:prstGeom>
          <a:noFill/>
        </p:spPr>
        <p:txBody>
          <a:bodyPr wrap="square" rtlCol="0">
            <a:spAutoFit/>
          </a:bodyPr>
          <a:lstStyle/>
          <a:p>
            <a:pPr marL="0" lvl="1">
              <a:lnSpc>
                <a:spcPct val="125000"/>
              </a:lnSpc>
              <a:spcBef>
                <a:spcPts val="1200"/>
              </a:spcBef>
              <a:buFont typeface="Wingdings" pitchFamily="2" charset="2"/>
              <a:buChar char="p"/>
            </a:pPr>
            <a:r>
              <a:rPr lang="zh-CN" altLang="en-US" b="1" dirty="0" smtClean="0">
                <a:latin typeface="微软雅黑" panose="020B0503020204020204" pitchFamily="34" charset="-122"/>
                <a:ea typeface="微软雅黑" panose="020B0503020204020204" pitchFamily="34" charset="-122"/>
              </a:rPr>
              <a:t> 政府层面：</a:t>
            </a:r>
            <a:r>
              <a:rPr lang="zh-CN" altLang="en-US" dirty="0" smtClean="0">
                <a:latin typeface="微软雅黑" panose="020B0503020204020204" pitchFamily="34" charset="-122"/>
                <a:ea typeface="微软雅黑" panose="020B0503020204020204" pitchFamily="34" charset="-122"/>
              </a:rPr>
              <a:t>各国</a:t>
            </a:r>
            <a:r>
              <a:rPr lang="zh-CN" altLang="en-US" dirty="0">
                <a:latin typeface="微软雅黑" panose="020B0503020204020204" pitchFamily="34" charset="-122"/>
                <a:ea typeface="微软雅黑" panose="020B0503020204020204" pitchFamily="34" charset="-122"/>
              </a:rPr>
              <a:t>政府、科研机构、基金委等提出</a:t>
            </a:r>
            <a:r>
              <a:rPr lang="en-US" altLang="zh-CN" dirty="0">
                <a:latin typeface="微软雅黑" panose="020B0503020204020204" pitchFamily="34" charset="-122"/>
                <a:ea typeface="微软雅黑" panose="020B0503020204020204" pitchFamily="34" charset="-122"/>
              </a:rPr>
              <a:t>OA</a:t>
            </a:r>
            <a:r>
              <a:rPr lang="zh-CN" altLang="en-US" dirty="0">
                <a:latin typeface="微软雅黑" panose="020B0503020204020204" pitchFamily="34" charset="-122"/>
                <a:ea typeface="微软雅黑" panose="020B0503020204020204" pitchFamily="34" charset="-122"/>
              </a:rPr>
              <a:t>政策，呼吁开放共享，同时，加强对</a:t>
            </a:r>
            <a:r>
              <a:rPr lang="en-US" altLang="zh-CN" dirty="0">
                <a:latin typeface="微软雅黑" panose="020B0503020204020204" pitchFamily="34" charset="-122"/>
                <a:ea typeface="微软雅黑" panose="020B0503020204020204" pitchFamily="34" charset="-122"/>
              </a:rPr>
              <a:t>OA </a:t>
            </a:r>
            <a:r>
              <a:rPr lang="zh-CN" altLang="en-US" dirty="0">
                <a:latin typeface="微软雅黑" panose="020B0503020204020204" pitchFamily="34" charset="-122"/>
                <a:ea typeface="微软雅黑" panose="020B0503020204020204" pitchFamily="34" charset="-122"/>
              </a:rPr>
              <a:t>行动的资助</a:t>
            </a:r>
            <a:r>
              <a:rPr lang="zh-CN" altLang="en-US" dirty="0" smtClean="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0" lvl="1">
              <a:lnSpc>
                <a:spcPct val="125000"/>
              </a:lnSpc>
              <a:spcBef>
                <a:spcPts val="1200"/>
              </a:spcBef>
              <a:buFont typeface="Wingdings" pitchFamily="2" charset="2"/>
              <a:buChar char="p"/>
            </a:pPr>
            <a:r>
              <a:rPr lang="zh-CN" altLang="en-US" b="1" dirty="0" smtClean="0">
                <a:latin typeface="微软雅黑" panose="020B0503020204020204" pitchFamily="34" charset="-122"/>
                <a:ea typeface="微软雅黑" panose="020B0503020204020204" pitchFamily="34" charset="-122"/>
              </a:rPr>
              <a:t> 出版交流层面：</a:t>
            </a:r>
            <a:r>
              <a:rPr lang="zh-CN" altLang="en-US" dirty="0" smtClean="0">
                <a:latin typeface="微软雅黑" panose="020B0503020204020204" pitchFamily="34" charset="-122"/>
                <a:ea typeface="微软雅黑" panose="020B0503020204020204" pitchFamily="34" charset="-122"/>
              </a:rPr>
              <a:t>知识库和信息资源的开放成为态势；传统</a:t>
            </a:r>
            <a:r>
              <a:rPr lang="zh-CN" altLang="en-US" dirty="0">
                <a:latin typeface="微软雅黑" panose="020B0503020204020204" pitchFamily="34" charset="-122"/>
                <a:ea typeface="微软雅黑" panose="020B0503020204020204" pitchFamily="34" charset="-122"/>
              </a:rPr>
              <a:t>出版社和新兴的</a:t>
            </a:r>
            <a:r>
              <a:rPr lang="en-US" altLang="zh-CN" dirty="0">
                <a:latin typeface="微软雅黑" panose="020B0503020204020204" pitchFamily="34" charset="-122"/>
                <a:ea typeface="微软雅黑" panose="020B0503020204020204" pitchFamily="34" charset="-122"/>
              </a:rPr>
              <a:t>OA</a:t>
            </a:r>
            <a:r>
              <a:rPr lang="zh-CN" altLang="en-US" dirty="0">
                <a:latin typeface="微软雅黑" panose="020B0503020204020204" pitchFamily="34" charset="-122"/>
                <a:ea typeface="微软雅黑" panose="020B0503020204020204" pitchFamily="34" charset="-122"/>
              </a:rPr>
              <a:t>出版社推出不断推出新的</a:t>
            </a:r>
            <a:r>
              <a:rPr lang="en-US" altLang="zh-CN" dirty="0">
                <a:latin typeface="微软雅黑" panose="020B0503020204020204" pitchFamily="34" charset="-122"/>
                <a:ea typeface="微软雅黑" panose="020B0503020204020204" pitchFamily="34" charset="-122"/>
              </a:rPr>
              <a:t>OA </a:t>
            </a:r>
            <a:r>
              <a:rPr lang="zh-CN" altLang="en-US" dirty="0">
                <a:latin typeface="微软雅黑" panose="020B0503020204020204" pitchFamily="34" charset="-122"/>
                <a:ea typeface="微软雅黑" panose="020B0503020204020204" pitchFamily="34" charset="-122"/>
              </a:rPr>
              <a:t>期刊（包括</a:t>
            </a:r>
            <a:r>
              <a:rPr lang="en-US" altLang="zh-CN" dirty="0">
                <a:latin typeface="微软雅黑" panose="020B0503020204020204" pitchFamily="34" charset="-122"/>
                <a:ea typeface="微软雅黑" panose="020B0503020204020204" pitchFamily="34" charset="-122"/>
              </a:rPr>
              <a:t>OA</a:t>
            </a:r>
            <a:r>
              <a:rPr lang="zh-CN" altLang="en-US" dirty="0">
                <a:latin typeface="微软雅黑" panose="020B0503020204020204" pitchFamily="34" charset="-122"/>
                <a:ea typeface="微软雅黑" panose="020B0503020204020204" pitchFamily="34" charset="-122"/>
              </a:rPr>
              <a:t>数据期刊），例如</a:t>
            </a:r>
            <a:r>
              <a:rPr lang="en-US" altLang="zh-CN" dirty="0" err="1">
                <a:latin typeface="微软雅黑" panose="020B0503020204020204" pitchFamily="34" charset="-122"/>
                <a:ea typeface="微软雅黑" panose="020B0503020204020204" pitchFamily="34" charset="-122"/>
              </a:rPr>
              <a:t>PLoS</a:t>
            </a:r>
            <a:r>
              <a:rPr lang="en-US" altLang="zh-CN" dirty="0">
                <a:latin typeface="微软雅黑" panose="020B0503020204020204" pitchFamily="34" charset="-122"/>
                <a:ea typeface="微软雅黑" panose="020B0503020204020204" pitchFamily="34" charset="-122"/>
              </a:rPr>
              <a:t> One</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Physical Review X</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The Scientific World </a:t>
            </a:r>
            <a:r>
              <a:rPr lang="en-US" altLang="zh-CN" dirty="0" smtClean="0">
                <a:latin typeface="微软雅黑" panose="020B0503020204020204" pitchFamily="34" charset="-122"/>
                <a:ea typeface="微软雅黑" panose="020B0503020204020204" pitchFamily="34" charset="-122"/>
              </a:rPr>
              <a:t>Journal</a:t>
            </a:r>
            <a:endParaRPr lang="en-US" altLang="zh-CN" dirty="0">
              <a:latin typeface="微软雅黑" panose="020B0503020204020204" pitchFamily="34" charset="-122"/>
              <a:ea typeface="微软雅黑" panose="020B0503020204020204" pitchFamily="34" charset="-122"/>
            </a:endParaRPr>
          </a:p>
          <a:p>
            <a:pPr marL="0" lvl="1">
              <a:lnSpc>
                <a:spcPct val="125000"/>
              </a:lnSpc>
              <a:spcBef>
                <a:spcPts val="1200"/>
              </a:spcBef>
              <a:buFont typeface="Wingdings" pitchFamily="2" charset="2"/>
              <a:buChar char="p"/>
            </a:pPr>
            <a:r>
              <a:rPr lang="zh-CN" altLang="en-US" b="1" dirty="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科研层面：</a:t>
            </a:r>
            <a:r>
              <a:rPr lang="en-US" altLang="zh-CN" dirty="0" smtClean="0">
                <a:latin typeface="微软雅黑" panose="020B0503020204020204" pitchFamily="34" charset="-122"/>
                <a:ea typeface="微软雅黑" panose="020B0503020204020204" pitchFamily="34" charset="-122"/>
              </a:rPr>
              <a:t>OA</a:t>
            </a:r>
            <a:r>
              <a:rPr lang="zh-CN" altLang="en-US" dirty="0" smtClean="0">
                <a:latin typeface="微软雅黑" panose="020B0503020204020204" pitchFamily="34" charset="-122"/>
                <a:ea typeface="微软雅黑" panose="020B0503020204020204" pitchFamily="34" charset="-122"/>
              </a:rPr>
              <a:t>学术</a:t>
            </a:r>
            <a:r>
              <a:rPr lang="zh-CN" altLang="en-US" dirty="0">
                <a:latin typeface="微软雅黑" panose="020B0503020204020204" pitchFamily="34" charset="-122"/>
                <a:ea typeface="微软雅黑" panose="020B0503020204020204" pitchFamily="34" charset="-122"/>
              </a:rPr>
              <a:t>影响力逐步</a:t>
            </a:r>
            <a:r>
              <a:rPr lang="zh-CN" altLang="en-US" dirty="0" smtClean="0">
                <a:latin typeface="微软雅黑" panose="020B0503020204020204" pitchFamily="34" charset="-122"/>
                <a:ea typeface="微软雅黑" panose="020B0503020204020204" pitchFamily="34" charset="-122"/>
              </a:rPr>
              <a:t>上升，也在呼吁新的科研评价方式出现。对于</a:t>
            </a:r>
            <a:r>
              <a:rPr lang="en-US" altLang="zh-CN" dirty="0" smtClean="0">
                <a:latin typeface="微软雅黑" panose="020B0503020204020204" pitchFamily="34" charset="-122"/>
                <a:ea typeface="微软雅黑" panose="020B0503020204020204" pitchFamily="34" charset="-122"/>
              </a:rPr>
              <a:t>OA</a:t>
            </a:r>
            <a:r>
              <a:rPr lang="zh-CN" altLang="en-US" dirty="0" smtClean="0">
                <a:latin typeface="微软雅黑" panose="020B0503020204020204" pitchFamily="34" charset="-122"/>
                <a:ea typeface="微软雅黑" panose="020B0503020204020204" pitchFamily="34" charset="-122"/>
              </a:rPr>
              <a:t>期刊而言，影响</a:t>
            </a:r>
            <a:r>
              <a:rPr lang="zh-CN" altLang="en-US" dirty="0">
                <a:latin typeface="微软雅黑" panose="020B0503020204020204" pitchFamily="34" charset="-122"/>
                <a:ea typeface="微软雅黑" panose="020B0503020204020204" pitchFamily="34" charset="-122"/>
              </a:rPr>
              <a:t>因子、论文的传播范围、传播速度、单篇论文被引用</a:t>
            </a:r>
            <a:r>
              <a:rPr lang="zh-CN" altLang="en-US" dirty="0" smtClean="0">
                <a:latin typeface="微软雅黑" panose="020B0503020204020204" pitchFamily="34" charset="-122"/>
                <a:ea typeface="微软雅黑" panose="020B0503020204020204" pitchFamily="34" charset="-122"/>
              </a:rPr>
              <a:t>次数都在上升</a:t>
            </a:r>
            <a:endParaRPr lang="en-US" altLang="zh-CN" dirty="0" smtClean="0"/>
          </a:p>
          <a:p>
            <a:pPr marL="0" lvl="1">
              <a:lnSpc>
                <a:spcPct val="125000"/>
              </a:lnSpc>
              <a:spcBef>
                <a:spcPts val="1200"/>
              </a:spcBef>
              <a:buFont typeface="Wingdings" pitchFamily="2" charset="2"/>
              <a:buChar char="p"/>
            </a:pPr>
            <a:r>
              <a:rPr lang="en-US" altLang="zh-CN" dirty="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社会经济层面</a:t>
            </a:r>
            <a:r>
              <a:rPr lang="zh-CN" altLang="en-US" dirty="0" smtClean="0">
                <a:latin typeface="微软雅黑" panose="020B0503020204020204" pitchFamily="34" charset="-122"/>
                <a:ea typeface="微软雅黑" panose="020B0503020204020204" pitchFamily="34" charset="-122"/>
              </a:rPr>
              <a:t>：科研成本，经济效益，社会影响</a:t>
            </a:r>
            <a:endParaRPr lang="en-US" altLang="zh-CN" dirty="0">
              <a:latin typeface="微软雅黑" panose="020B0503020204020204" pitchFamily="34" charset="-122"/>
              <a:ea typeface="微软雅黑" panose="020B0503020204020204" pitchFamily="34" charset="-122"/>
            </a:endParaRPr>
          </a:p>
        </p:txBody>
      </p:sp>
      <p:sp>
        <p:nvSpPr>
          <p:cNvPr id="3" name="TextBox 2"/>
          <p:cNvSpPr txBox="1"/>
          <p:nvPr/>
        </p:nvSpPr>
        <p:spPr>
          <a:xfrm>
            <a:off x="665287" y="1196752"/>
            <a:ext cx="1723549" cy="461665"/>
          </a:xfrm>
          <a:prstGeom prst="rect">
            <a:avLst/>
          </a:prstGeom>
          <a:noFill/>
        </p:spPr>
        <p:txBody>
          <a:bodyPr wrap="none" rtlCol="0">
            <a:spAutoFit/>
          </a:bodyPr>
          <a:lstStyle/>
          <a:p>
            <a:r>
              <a:rPr lang="en-US" altLang="zh-CN" sz="2400" dirty="0" smtClean="0">
                <a:latin typeface="黑体" panose="02010609060101010101" pitchFamily="49" charset="-122"/>
                <a:ea typeface="黑体" panose="02010609060101010101" pitchFamily="49" charset="-122"/>
              </a:rPr>
              <a:t>OA</a:t>
            </a:r>
            <a:r>
              <a:rPr lang="zh-CN" altLang="en-US" sz="2400" dirty="0" smtClean="0">
                <a:latin typeface="黑体" panose="02010609060101010101" pitchFamily="49" charset="-122"/>
                <a:ea typeface="黑体" panose="02010609060101010101" pitchFamily="49" charset="-122"/>
              </a:rPr>
              <a:t>的影响：</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2277015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7593" y="594266"/>
            <a:ext cx="2536913" cy="523220"/>
          </a:xfrm>
          <a:prstGeom prst="rect">
            <a:avLst/>
          </a:prstGeom>
          <a:noFill/>
        </p:spPr>
        <p:txBody>
          <a:bodyPr wrap="none" rtlCol="0">
            <a:spAutoFit/>
          </a:bodyPr>
          <a:lstStyle/>
          <a:p>
            <a:r>
              <a:rPr lang="zh-CN" altLang="en-US" sz="2800" b="1" dirty="0" smtClean="0">
                <a:latin typeface="微软雅黑" pitchFamily="34" charset="-122"/>
                <a:ea typeface="微软雅黑" pitchFamily="34" charset="-122"/>
              </a:rPr>
              <a:t>我国的</a:t>
            </a:r>
            <a:r>
              <a:rPr lang="en-US" altLang="zh-CN" sz="2800" b="1" dirty="0" smtClean="0">
                <a:latin typeface="微软雅黑" pitchFamily="34" charset="-122"/>
                <a:ea typeface="微软雅黑" pitchFamily="34" charset="-122"/>
              </a:rPr>
              <a:t>OA</a:t>
            </a:r>
            <a:r>
              <a:rPr lang="zh-CN" altLang="en-US" sz="2800" b="1" dirty="0" smtClean="0">
                <a:latin typeface="微软雅黑" pitchFamily="34" charset="-122"/>
                <a:ea typeface="微软雅黑" pitchFamily="34" charset="-122"/>
              </a:rPr>
              <a:t>政策</a:t>
            </a:r>
            <a:endParaRPr lang="zh-CN" altLang="en-US" dirty="0"/>
          </a:p>
        </p:txBody>
      </p:sp>
      <p:sp>
        <p:nvSpPr>
          <p:cNvPr id="12" name="内容占位符 2"/>
          <p:cNvSpPr txBox="1">
            <a:spLocks/>
          </p:cNvSpPr>
          <p:nvPr/>
        </p:nvSpPr>
        <p:spPr>
          <a:xfrm>
            <a:off x="428625" y="1340768"/>
            <a:ext cx="8103815" cy="482441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30000"/>
              </a:lnSpc>
              <a:buFontTx/>
              <a:buNone/>
            </a:pPr>
            <a:r>
              <a:rPr lang="en-US" altLang="zh-CN" sz="2400" dirty="0" smtClean="0">
                <a:solidFill>
                  <a:schemeClr val="tx1"/>
                </a:solidFill>
                <a:latin typeface="微软雅黑" pitchFamily="34" charset="-122"/>
                <a:ea typeface="微软雅黑" pitchFamily="34" charset="-122"/>
                <a:cs typeface="黑体" pitchFamily="49" charset="-122"/>
              </a:rPr>
              <a:t>    </a:t>
            </a:r>
            <a:r>
              <a:rPr lang="en-US" altLang="zh-CN" sz="2000" dirty="0" smtClean="0">
                <a:solidFill>
                  <a:schemeClr val="tx1"/>
                </a:solidFill>
                <a:latin typeface="微软雅黑" pitchFamily="34" charset="-122"/>
                <a:ea typeface="微软雅黑" pitchFamily="34" charset="-122"/>
                <a:cs typeface="黑体" pitchFamily="49" charset="-122"/>
              </a:rPr>
              <a:t>2014</a:t>
            </a:r>
            <a:r>
              <a:rPr lang="zh-CN" altLang="en-US" sz="2000" dirty="0" smtClean="0">
                <a:solidFill>
                  <a:schemeClr val="tx1"/>
                </a:solidFill>
                <a:latin typeface="微软雅黑" pitchFamily="34" charset="-122"/>
                <a:ea typeface="微软雅黑" pitchFamily="34" charset="-122"/>
                <a:cs typeface="黑体" pitchFamily="49" charset="-122"/>
              </a:rPr>
              <a:t>年</a:t>
            </a:r>
            <a:r>
              <a:rPr lang="en-US" altLang="zh-CN" sz="2000" dirty="0" smtClean="0">
                <a:solidFill>
                  <a:schemeClr val="tx1"/>
                </a:solidFill>
                <a:latin typeface="微软雅黑" pitchFamily="34" charset="-122"/>
                <a:ea typeface="微软雅黑" pitchFamily="34" charset="-122"/>
                <a:cs typeface="黑体" pitchFamily="49" charset="-122"/>
              </a:rPr>
              <a:t>5</a:t>
            </a:r>
            <a:r>
              <a:rPr lang="zh-CN" altLang="en-US" sz="2000" dirty="0" smtClean="0">
                <a:solidFill>
                  <a:schemeClr val="tx1"/>
                </a:solidFill>
                <a:latin typeface="微软雅黑" pitchFamily="34" charset="-122"/>
                <a:ea typeface="微软雅黑" pitchFamily="34" charset="-122"/>
                <a:cs typeface="黑体" pitchFamily="49" charset="-122"/>
              </a:rPr>
              <a:t>月</a:t>
            </a:r>
            <a:r>
              <a:rPr lang="en-US" altLang="zh-CN" sz="2000" dirty="0" smtClean="0">
                <a:solidFill>
                  <a:schemeClr val="tx1"/>
                </a:solidFill>
                <a:latin typeface="微软雅黑" pitchFamily="34" charset="-122"/>
                <a:ea typeface="微软雅黑" pitchFamily="34" charset="-122"/>
                <a:cs typeface="黑体" pitchFamily="49" charset="-122"/>
              </a:rPr>
              <a:t>15</a:t>
            </a:r>
            <a:r>
              <a:rPr lang="zh-CN" altLang="en-US" sz="2000" dirty="0" smtClean="0">
                <a:solidFill>
                  <a:schemeClr val="tx1"/>
                </a:solidFill>
                <a:latin typeface="微软雅黑" pitchFamily="34" charset="-122"/>
                <a:ea typeface="微软雅黑" pitchFamily="34" charset="-122"/>
                <a:cs typeface="黑体" pitchFamily="49" charset="-122"/>
              </a:rPr>
              <a:t>日，</a:t>
            </a:r>
            <a:r>
              <a:rPr lang="zh-CN" altLang="en-US" sz="2000" b="1" dirty="0" smtClean="0">
                <a:solidFill>
                  <a:schemeClr val="tx1"/>
                </a:solidFill>
                <a:latin typeface="微软雅黑" pitchFamily="34" charset="-122"/>
                <a:ea typeface="微软雅黑" pitchFamily="34" charset="-122"/>
                <a:cs typeface="黑体" pitchFamily="49" charset="-122"/>
              </a:rPr>
              <a:t>中国科学院</a:t>
            </a:r>
            <a:r>
              <a:rPr lang="zh-CN" altLang="en-US" sz="2000" dirty="0" smtClean="0">
                <a:solidFill>
                  <a:schemeClr val="tx1"/>
                </a:solidFill>
                <a:latin typeface="微软雅黑" pitchFamily="34" charset="-122"/>
                <a:ea typeface="微软雅黑" pitchFamily="34" charset="-122"/>
                <a:cs typeface="黑体" pitchFamily="49" charset="-122"/>
              </a:rPr>
              <a:t>和</a:t>
            </a:r>
            <a:r>
              <a:rPr lang="zh-CN" altLang="en-US" sz="2000" b="1" dirty="0" smtClean="0">
                <a:solidFill>
                  <a:schemeClr val="tx1"/>
                </a:solidFill>
                <a:latin typeface="微软雅黑" pitchFamily="34" charset="-122"/>
                <a:ea typeface="微软雅黑" pitchFamily="34" charset="-122"/>
                <a:cs typeface="黑体" pitchFamily="49" charset="-122"/>
              </a:rPr>
              <a:t>国家自然科学基金委</a:t>
            </a:r>
            <a:r>
              <a:rPr lang="zh-CN" altLang="en-US" sz="2000" dirty="0" smtClean="0">
                <a:solidFill>
                  <a:schemeClr val="tx1"/>
                </a:solidFill>
                <a:latin typeface="微软雅黑" pitchFamily="34" charset="-122"/>
                <a:ea typeface="微软雅黑" pitchFamily="34" charset="-122"/>
                <a:cs typeface="黑体" pitchFamily="49" charset="-122"/>
              </a:rPr>
              <a:t>分别发布了</a:t>
            </a:r>
            <a:r>
              <a:rPr lang="en-US" altLang="zh-CN" sz="2000" dirty="0" smtClean="0">
                <a:solidFill>
                  <a:schemeClr val="tx1"/>
                </a:solidFill>
                <a:latin typeface="微软雅黑" pitchFamily="34" charset="-122"/>
                <a:ea typeface="微软雅黑" pitchFamily="34" charset="-122"/>
                <a:cs typeface="黑体" pitchFamily="49" charset="-122"/>
              </a:rPr>
              <a:t>《</a:t>
            </a:r>
            <a:r>
              <a:rPr lang="zh-CN" altLang="en-US" sz="2000" dirty="0" smtClean="0">
                <a:solidFill>
                  <a:schemeClr val="tx1"/>
                </a:solidFill>
                <a:latin typeface="微软雅黑" pitchFamily="34" charset="-122"/>
                <a:ea typeface="微软雅黑" pitchFamily="34" charset="-122"/>
                <a:cs typeface="黑体" pitchFamily="49" charset="-122"/>
              </a:rPr>
              <a:t>中国科学院关于公共资助科研项目发表的论文实行开放获取的政策声明</a:t>
            </a:r>
            <a:r>
              <a:rPr lang="en-US" altLang="zh-CN" sz="2000" dirty="0" smtClean="0">
                <a:solidFill>
                  <a:schemeClr val="tx1"/>
                </a:solidFill>
                <a:latin typeface="微软雅黑" pitchFamily="34" charset="-122"/>
                <a:ea typeface="微软雅黑" pitchFamily="34" charset="-122"/>
                <a:cs typeface="黑体" pitchFamily="49" charset="-122"/>
              </a:rPr>
              <a:t>》</a:t>
            </a:r>
            <a:r>
              <a:rPr lang="zh-CN" altLang="en-US" sz="2000" dirty="0" smtClean="0">
                <a:solidFill>
                  <a:schemeClr val="tx1"/>
                </a:solidFill>
                <a:latin typeface="微软雅黑" pitchFamily="34" charset="-122"/>
                <a:ea typeface="微软雅黑" pitchFamily="34" charset="-122"/>
                <a:cs typeface="黑体" pitchFamily="49" charset="-122"/>
              </a:rPr>
              <a:t>和</a:t>
            </a:r>
            <a:r>
              <a:rPr lang="en-US" altLang="zh-CN" sz="2000" dirty="0" smtClean="0">
                <a:solidFill>
                  <a:schemeClr val="tx1"/>
                </a:solidFill>
                <a:latin typeface="微软雅黑" pitchFamily="34" charset="-122"/>
                <a:ea typeface="微软雅黑" pitchFamily="34" charset="-122"/>
                <a:cs typeface="黑体" pitchFamily="49" charset="-122"/>
              </a:rPr>
              <a:t>《</a:t>
            </a:r>
            <a:r>
              <a:rPr lang="zh-CN" altLang="en-US" sz="2000" dirty="0" smtClean="0">
                <a:solidFill>
                  <a:schemeClr val="tx1"/>
                </a:solidFill>
                <a:latin typeface="微软雅黑" pitchFamily="34" charset="-122"/>
                <a:ea typeface="微软雅黑" pitchFamily="34" charset="-122"/>
                <a:cs typeface="黑体" pitchFamily="49" charset="-122"/>
              </a:rPr>
              <a:t>国家自然科学基金委员会关于受资助项目科研论文实行开放获取的政策声明</a:t>
            </a:r>
            <a:r>
              <a:rPr lang="en-US" altLang="zh-CN" sz="2000" dirty="0" smtClean="0">
                <a:solidFill>
                  <a:schemeClr val="tx1"/>
                </a:solidFill>
                <a:latin typeface="微软雅黑" pitchFamily="34" charset="-122"/>
                <a:ea typeface="微软雅黑" pitchFamily="34" charset="-122"/>
                <a:cs typeface="黑体" pitchFamily="49" charset="-122"/>
              </a:rPr>
              <a:t>》</a:t>
            </a:r>
            <a:r>
              <a:rPr lang="zh-CN" altLang="en-US" sz="2000" dirty="0" smtClean="0">
                <a:solidFill>
                  <a:schemeClr val="tx1"/>
                </a:solidFill>
                <a:latin typeface="微软雅黑" pitchFamily="34" charset="-122"/>
                <a:ea typeface="微软雅黑" pitchFamily="34" charset="-122"/>
                <a:cs typeface="黑体" pitchFamily="49" charset="-122"/>
              </a:rPr>
              <a:t>。</a:t>
            </a:r>
            <a:endParaRPr lang="en-US" altLang="zh-CN" sz="2000" dirty="0" smtClean="0">
              <a:solidFill>
                <a:schemeClr val="tx1"/>
              </a:solidFill>
              <a:latin typeface="微软雅黑" pitchFamily="34" charset="-122"/>
              <a:ea typeface="微软雅黑" pitchFamily="34" charset="-122"/>
              <a:cs typeface="黑体" pitchFamily="49" charset="-122"/>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3422640"/>
            <a:ext cx="3858369" cy="2815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4266" y="3496816"/>
            <a:ext cx="4320480" cy="1431161"/>
          </a:xfrm>
          <a:prstGeom prst="rect">
            <a:avLst/>
          </a:prstGeom>
          <a:noFill/>
        </p:spPr>
        <p:txBody>
          <a:bodyPr wrap="square" rtlCol="0">
            <a:spAutoFit/>
          </a:bodyPr>
          <a:lstStyle/>
          <a:p>
            <a:pPr>
              <a:lnSpc>
                <a:spcPct val="150000"/>
              </a:lnSpc>
            </a:pPr>
            <a:r>
              <a:rPr lang="en-US" altLang="zh-CN" sz="2000" dirty="0">
                <a:latin typeface="微软雅黑" pitchFamily="34" charset="-122"/>
                <a:ea typeface="微软雅黑" pitchFamily="34" charset="-122"/>
                <a:cs typeface="黑体" pitchFamily="49" charset="-122"/>
              </a:rPr>
              <a:t> </a:t>
            </a:r>
            <a:r>
              <a:rPr lang="en-US" altLang="zh-CN" sz="2000" dirty="0" smtClean="0">
                <a:latin typeface="微软雅黑" pitchFamily="34" charset="-122"/>
                <a:ea typeface="微软雅黑" pitchFamily="34" charset="-122"/>
                <a:cs typeface="黑体" pitchFamily="49" charset="-122"/>
              </a:rPr>
              <a:t>    </a:t>
            </a:r>
            <a:r>
              <a:rPr lang="zh-CN" altLang="en-US" dirty="0" smtClean="0">
                <a:solidFill>
                  <a:schemeClr val="accent6">
                    <a:lumMod val="75000"/>
                  </a:schemeClr>
                </a:solidFill>
                <a:latin typeface="微软雅黑" pitchFamily="34" charset="-122"/>
                <a:ea typeface="微软雅黑" pitchFamily="34" charset="-122"/>
                <a:cs typeface="黑体" pitchFamily="49" charset="-122"/>
              </a:rPr>
              <a:t>要求</a:t>
            </a:r>
            <a:r>
              <a:rPr lang="zh-CN" altLang="en-US" dirty="0">
                <a:solidFill>
                  <a:schemeClr val="accent6">
                    <a:lumMod val="75000"/>
                  </a:schemeClr>
                </a:solidFill>
                <a:latin typeface="微软雅黑" pitchFamily="34" charset="-122"/>
                <a:ea typeface="微软雅黑" pitchFamily="34" charset="-122"/>
                <a:cs typeface="黑体" pitchFamily="49" charset="-122"/>
              </a:rPr>
              <a:t>得到公共资助的科研论文在发表后把论文最终审定稿存储到相应的知识库中，在发表后</a:t>
            </a:r>
            <a:r>
              <a:rPr lang="en-US" altLang="zh-CN" dirty="0">
                <a:solidFill>
                  <a:schemeClr val="accent6">
                    <a:lumMod val="75000"/>
                  </a:schemeClr>
                </a:solidFill>
                <a:latin typeface="微软雅黑" pitchFamily="34" charset="-122"/>
                <a:ea typeface="微软雅黑" pitchFamily="34" charset="-122"/>
                <a:cs typeface="黑体" pitchFamily="49" charset="-122"/>
              </a:rPr>
              <a:t>12</a:t>
            </a:r>
            <a:r>
              <a:rPr lang="zh-CN" altLang="en-US" dirty="0">
                <a:solidFill>
                  <a:schemeClr val="accent6">
                    <a:lumMod val="75000"/>
                  </a:schemeClr>
                </a:solidFill>
                <a:latin typeface="微软雅黑" pitchFamily="34" charset="-122"/>
                <a:ea typeface="微软雅黑" pitchFamily="34" charset="-122"/>
                <a:cs typeface="黑体" pitchFamily="49" charset="-122"/>
              </a:rPr>
              <a:t>个月内实行开放获取</a:t>
            </a:r>
            <a:r>
              <a:rPr lang="zh-CN" altLang="en-US" sz="2000" dirty="0">
                <a:solidFill>
                  <a:srgbClr val="FF0000"/>
                </a:solidFill>
                <a:latin typeface="微软雅黑" pitchFamily="34" charset="-122"/>
                <a:ea typeface="微软雅黑" pitchFamily="34" charset="-122"/>
                <a:cs typeface="黑体" pitchFamily="49" charset="-122"/>
              </a:rPr>
              <a:t>。</a:t>
            </a:r>
            <a:endParaRPr lang="zh-CN" altLang="en-US" dirty="0"/>
          </a:p>
        </p:txBody>
      </p:sp>
    </p:spTree>
    <p:extLst>
      <p:ext uri="{BB962C8B-B14F-4D97-AF65-F5344CB8AC3E}">
        <p14:creationId xmlns:p14="http://schemas.microsoft.com/office/powerpoint/2010/main" val="17446180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23099" y="332656"/>
            <a:ext cx="2536913" cy="523220"/>
          </a:xfrm>
          <a:prstGeom prst="rect">
            <a:avLst/>
          </a:prstGeom>
          <a:noFill/>
        </p:spPr>
        <p:txBody>
          <a:bodyPr wrap="none" rtlCol="0">
            <a:spAutoFit/>
          </a:bodyPr>
          <a:lstStyle/>
          <a:p>
            <a:r>
              <a:rPr lang="zh-CN" altLang="en-US" sz="2800" b="1" dirty="0" smtClean="0">
                <a:latin typeface="微软雅黑" pitchFamily="34" charset="-122"/>
                <a:ea typeface="微软雅黑" pitchFamily="34" charset="-122"/>
              </a:rPr>
              <a:t>我国的</a:t>
            </a:r>
            <a:r>
              <a:rPr lang="en-US" altLang="zh-CN" sz="2800" b="1" dirty="0" smtClean="0">
                <a:latin typeface="微软雅黑" pitchFamily="34" charset="-122"/>
                <a:ea typeface="微软雅黑" pitchFamily="34" charset="-122"/>
              </a:rPr>
              <a:t>OA</a:t>
            </a:r>
            <a:r>
              <a:rPr lang="zh-CN" altLang="en-US" sz="2800" b="1" dirty="0" smtClean="0">
                <a:latin typeface="微软雅黑" pitchFamily="34" charset="-122"/>
                <a:ea typeface="微软雅黑" pitchFamily="34" charset="-122"/>
              </a:rPr>
              <a:t>政策</a:t>
            </a:r>
            <a:endParaRPr lang="zh-CN" altLang="en-US" dirty="0"/>
          </a:p>
        </p:txBody>
      </p:sp>
      <p:pic>
        <p:nvPicPr>
          <p:cNvPr id="4" name="Picture 2"/>
          <p:cNvPicPr>
            <a:picLocks noChangeAspect="1" noChangeArrowheads="1"/>
          </p:cNvPicPr>
          <p:nvPr/>
        </p:nvPicPr>
        <p:blipFill>
          <a:blip r:embed="rId2" cstate="print">
            <a:extLst/>
          </a:blip>
          <a:srcRect/>
          <a:stretch>
            <a:fillRect/>
          </a:stretch>
        </p:blipFill>
        <p:spPr bwMode="auto">
          <a:xfrm>
            <a:off x="409766" y="3695989"/>
            <a:ext cx="3594788" cy="2513394"/>
          </a:xfrm>
          <a:prstGeom prst="rect">
            <a:avLst/>
          </a:prstGeom>
          <a:noFill/>
          <a:ln>
            <a:noFill/>
          </a:ln>
          <a:effectLst>
            <a:glow rad="63500">
              <a:schemeClr val="accent1">
                <a:satMod val="175000"/>
                <a:alpha val="40000"/>
              </a:schemeClr>
            </a:glow>
          </a:effectLst>
          <a:extLst/>
        </p:spPr>
      </p:pic>
      <p:pic>
        <p:nvPicPr>
          <p:cNvPr id="5" name="Picture 3"/>
          <p:cNvPicPr>
            <a:picLocks noChangeAspect="1" noChangeArrowheads="1"/>
          </p:cNvPicPr>
          <p:nvPr/>
        </p:nvPicPr>
        <p:blipFill>
          <a:blip r:embed="rId3" cstate="print">
            <a:extLst/>
          </a:blip>
          <a:srcRect/>
          <a:stretch>
            <a:fillRect/>
          </a:stretch>
        </p:blipFill>
        <p:spPr bwMode="auto">
          <a:xfrm>
            <a:off x="417390" y="1268983"/>
            <a:ext cx="3594349" cy="2376264"/>
          </a:xfrm>
          <a:prstGeom prst="rect">
            <a:avLst/>
          </a:prstGeom>
          <a:noFill/>
          <a:ln>
            <a:noFill/>
          </a:ln>
          <a:effectLst>
            <a:glow rad="63500">
              <a:schemeClr val="accent1">
                <a:satMod val="175000"/>
                <a:alpha val="40000"/>
              </a:schemeClr>
            </a:glow>
          </a:effectLst>
          <a:extLst/>
        </p:spPr>
      </p:pic>
      <p:sp>
        <p:nvSpPr>
          <p:cNvPr id="6" name="内容占位符 2"/>
          <p:cNvSpPr txBox="1">
            <a:spLocks/>
          </p:cNvSpPr>
          <p:nvPr/>
        </p:nvSpPr>
        <p:spPr>
          <a:xfrm>
            <a:off x="4284663" y="1340768"/>
            <a:ext cx="4464050" cy="4392612"/>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buFontTx/>
              <a:buNone/>
              <a:defRPr/>
            </a:pPr>
            <a:r>
              <a:rPr lang="zh-CN" altLang="en-US" sz="2400" dirty="0" smtClean="0">
                <a:solidFill>
                  <a:schemeClr val="tx1"/>
                </a:solidFill>
                <a:latin typeface="楷体" pitchFamily="49" charset="-122"/>
                <a:ea typeface="楷体" pitchFamily="49" charset="-122"/>
                <a:cs typeface="黑体" pitchFamily="49" charset="-122"/>
              </a:rPr>
              <a:t>   国务院总理李克强在</a:t>
            </a:r>
            <a:r>
              <a:rPr lang="en-US" altLang="zh-CN" sz="2400" dirty="0" smtClean="0">
                <a:solidFill>
                  <a:schemeClr val="tx1"/>
                </a:solidFill>
                <a:latin typeface="楷体" pitchFamily="49" charset="-122"/>
                <a:ea typeface="楷体" pitchFamily="49" charset="-122"/>
                <a:cs typeface="黑体" pitchFamily="49" charset="-122"/>
              </a:rPr>
              <a:t>2014</a:t>
            </a:r>
            <a:r>
              <a:rPr lang="zh-CN" altLang="en-US" sz="2400" dirty="0" smtClean="0">
                <a:solidFill>
                  <a:schemeClr val="tx1"/>
                </a:solidFill>
                <a:latin typeface="楷体" pitchFamily="49" charset="-122"/>
                <a:ea typeface="楷体" pitchFamily="49" charset="-122"/>
                <a:cs typeface="黑体" pitchFamily="49" charset="-122"/>
              </a:rPr>
              <a:t>年</a:t>
            </a:r>
            <a:r>
              <a:rPr lang="en-US" altLang="zh-CN" sz="2400" dirty="0" smtClean="0">
                <a:solidFill>
                  <a:schemeClr val="tx1"/>
                </a:solidFill>
                <a:latin typeface="楷体" pitchFamily="49" charset="-122"/>
                <a:ea typeface="楷体" pitchFamily="49" charset="-122"/>
                <a:cs typeface="黑体" pitchFamily="49" charset="-122"/>
              </a:rPr>
              <a:t>5</a:t>
            </a:r>
            <a:r>
              <a:rPr lang="zh-CN" altLang="en-US" sz="2400" dirty="0" smtClean="0">
                <a:solidFill>
                  <a:schemeClr val="tx1"/>
                </a:solidFill>
                <a:latin typeface="楷体" pitchFamily="49" charset="-122"/>
                <a:ea typeface="楷体" pitchFamily="49" charset="-122"/>
                <a:cs typeface="黑体" pitchFamily="49" charset="-122"/>
              </a:rPr>
              <a:t>月</a:t>
            </a:r>
            <a:r>
              <a:rPr lang="en-US" altLang="zh-CN" sz="2400" dirty="0" smtClean="0">
                <a:solidFill>
                  <a:schemeClr val="tx1"/>
                </a:solidFill>
                <a:latin typeface="楷体" pitchFamily="49" charset="-122"/>
                <a:ea typeface="楷体" pitchFamily="49" charset="-122"/>
                <a:cs typeface="黑体" pitchFamily="49" charset="-122"/>
              </a:rPr>
              <a:t>27</a:t>
            </a:r>
            <a:r>
              <a:rPr lang="zh-CN" altLang="en-US" sz="2400" dirty="0" smtClean="0">
                <a:solidFill>
                  <a:schemeClr val="tx1"/>
                </a:solidFill>
                <a:latin typeface="楷体" pitchFamily="49" charset="-122"/>
                <a:ea typeface="楷体" pitchFamily="49" charset="-122"/>
                <a:cs typeface="黑体" pitchFamily="49" charset="-122"/>
              </a:rPr>
              <a:t>日，全球研究理事会</a:t>
            </a:r>
            <a:r>
              <a:rPr lang="en-US" altLang="zh-CN" sz="2400" dirty="0" smtClean="0">
                <a:solidFill>
                  <a:schemeClr val="tx1"/>
                </a:solidFill>
                <a:latin typeface="楷体" pitchFamily="49" charset="-122"/>
                <a:ea typeface="楷体" pitchFamily="49" charset="-122"/>
                <a:cs typeface="黑体" pitchFamily="49" charset="-122"/>
              </a:rPr>
              <a:t>2014</a:t>
            </a:r>
            <a:r>
              <a:rPr lang="zh-CN" altLang="en-US" sz="2400" dirty="0" smtClean="0">
                <a:solidFill>
                  <a:schemeClr val="tx1"/>
                </a:solidFill>
                <a:latin typeface="楷体" pitchFamily="49" charset="-122"/>
                <a:ea typeface="楷体" pitchFamily="49" charset="-122"/>
                <a:cs typeface="黑体" pitchFamily="49" charset="-122"/>
              </a:rPr>
              <a:t>年年会开幕式致辞中明确表示“支持建立公共财政资助的科学知识开放获取机制”。</a:t>
            </a:r>
            <a:endParaRPr lang="en-US" altLang="zh-CN" sz="2400" dirty="0" smtClean="0">
              <a:solidFill>
                <a:schemeClr val="tx1"/>
              </a:solidFill>
              <a:latin typeface="楷体" pitchFamily="49" charset="-122"/>
              <a:ea typeface="楷体" pitchFamily="49" charset="-122"/>
              <a:cs typeface="黑体" pitchFamily="49" charset="-122"/>
            </a:endParaRPr>
          </a:p>
          <a:p>
            <a:pPr algn="l">
              <a:buFontTx/>
              <a:buNone/>
              <a:defRPr/>
            </a:pPr>
            <a:endParaRPr lang="en-US" altLang="zh-CN" sz="2400" dirty="0" smtClean="0">
              <a:solidFill>
                <a:schemeClr val="tx1"/>
              </a:solidFill>
              <a:latin typeface="楷体" pitchFamily="49" charset="-122"/>
              <a:ea typeface="楷体" pitchFamily="49" charset="-122"/>
              <a:cs typeface="黑体" pitchFamily="49" charset="-122"/>
            </a:endParaRPr>
          </a:p>
          <a:p>
            <a:pPr algn="l">
              <a:buFontTx/>
              <a:buNone/>
              <a:defRPr/>
            </a:pPr>
            <a:r>
              <a:rPr lang="en-US" altLang="zh-CN" sz="2400" dirty="0" smtClean="0">
                <a:solidFill>
                  <a:schemeClr val="tx1"/>
                </a:solidFill>
                <a:latin typeface="楷体" pitchFamily="49" charset="-122"/>
                <a:ea typeface="楷体" pitchFamily="49" charset="-122"/>
                <a:cs typeface="黑体" pitchFamily="49" charset="-122"/>
              </a:rPr>
              <a:t>   </a:t>
            </a:r>
            <a:r>
              <a:rPr lang="zh-CN" altLang="en-US" sz="2400" dirty="0" smtClean="0">
                <a:solidFill>
                  <a:schemeClr val="tx1"/>
                </a:solidFill>
                <a:latin typeface="楷体" pitchFamily="49" charset="-122"/>
                <a:ea typeface="楷体" pitchFamily="49" charset="-122"/>
                <a:cs typeface="黑体" pitchFamily="49" charset="-122"/>
              </a:rPr>
              <a:t>科技部已经实施科研项目科技报告公共共享制度，并已开始研究实施公共资助科研项目发表论文的开放获取政策；国内许多机构也在积极探索实施公共资助科研项目开放获取政策。</a:t>
            </a:r>
          </a:p>
          <a:p>
            <a:pPr algn="l">
              <a:defRPr/>
            </a:pPr>
            <a:endParaRPr lang="zh-CN" altLang="en-US" sz="2400" dirty="0" smtClean="0">
              <a:solidFill>
                <a:schemeClr val="tx1"/>
              </a:solidFill>
              <a:latin typeface="楷体" pitchFamily="49" charset="-122"/>
              <a:ea typeface="楷体" pitchFamily="49" charset="-122"/>
              <a:cs typeface="黑体" pitchFamily="49" charset="-122"/>
            </a:endParaRPr>
          </a:p>
        </p:txBody>
      </p:sp>
    </p:spTree>
    <p:extLst>
      <p:ext uri="{BB962C8B-B14F-4D97-AF65-F5344CB8AC3E}">
        <p14:creationId xmlns:p14="http://schemas.microsoft.com/office/powerpoint/2010/main" val="1568334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609634" y="476672"/>
            <a:ext cx="7772400" cy="1470025"/>
          </a:xfrm>
        </p:spPr>
        <p:txBody>
          <a:bodyPr/>
          <a:lstStyle/>
          <a:p>
            <a:r>
              <a:rPr lang="zh-CN" altLang="en-US" dirty="0" smtClean="0">
                <a:latin typeface="黑体" panose="02010609060101010101" pitchFamily="49" charset="-122"/>
                <a:ea typeface="黑体" panose="02010609060101010101" pitchFamily="49" charset="-122"/>
              </a:rPr>
              <a:t>主要内容</a:t>
            </a:r>
            <a:endParaRPr lang="zh-CN" altLang="en-US"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403648" y="1662533"/>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845441" y="1853326"/>
            <a:ext cx="5276957" cy="1600438"/>
          </a:xfrm>
          <a:prstGeom prst="rect">
            <a:avLst/>
          </a:prstGeom>
          <a:noFill/>
        </p:spPr>
        <p:txBody>
          <a:bodyPr wrap="none" rtlCol="0">
            <a:spAutoFit/>
          </a:bodyPr>
          <a:lstStyle/>
          <a:p>
            <a:pPr marL="342900" indent="-342900">
              <a:spcBef>
                <a:spcPts val="1200"/>
              </a:spcBef>
              <a:buFont typeface="Wingdings" panose="05000000000000000000" pitchFamily="2" charset="2"/>
              <a:buChar char="n"/>
            </a:pPr>
            <a:r>
              <a:rPr lang="en-US" altLang="zh-CN" sz="2000" dirty="0" smtClean="0">
                <a:latin typeface="微软雅黑" panose="020B0503020204020204" pitchFamily="34" charset="-122"/>
                <a:ea typeface="微软雅黑" panose="020B0503020204020204" pitchFamily="34" charset="-122"/>
              </a:rPr>
              <a:t>OA</a:t>
            </a:r>
            <a:r>
              <a:rPr lang="zh-CN" altLang="en-US" sz="2000" dirty="0">
                <a:latin typeface="微软雅黑" panose="020B0503020204020204" pitchFamily="34" charset="-122"/>
                <a:ea typeface="微软雅黑" panose="020B0503020204020204" pitchFamily="34" charset="-122"/>
              </a:rPr>
              <a:t>，不是</a:t>
            </a:r>
            <a:r>
              <a:rPr lang="zh-CN" altLang="en-US" sz="2000" dirty="0" smtClean="0">
                <a:latin typeface="微软雅黑" panose="020B0503020204020204" pitchFamily="34" charset="-122"/>
                <a:ea typeface="微软雅黑" panose="020B0503020204020204" pitchFamily="34" charset="-122"/>
              </a:rPr>
              <a:t>“免费”或“好、坏”那么简单</a:t>
            </a:r>
            <a:endParaRPr lang="en-US" altLang="zh-CN" sz="2000" dirty="0" smtClean="0">
              <a:latin typeface="微软雅黑" panose="020B0503020204020204" pitchFamily="34" charset="-122"/>
              <a:ea typeface="微软雅黑" panose="020B0503020204020204" pitchFamily="34" charset="-122"/>
            </a:endParaRPr>
          </a:p>
          <a:p>
            <a:pPr marL="342900" indent="-342900">
              <a:spcBef>
                <a:spcPts val="1200"/>
              </a:spcBef>
              <a:buFont typeface="Wingdings" panose="05000000000000000000" pitchFamily="2" charset="2"/>
              <a:buChar char="n"/>
            </a:pPr>
            <a:r>
              <a:rPr lang="en-US" altLang="zh-CN" sz="2000" b="1" dirty="0" smtClean="0">
                <a:solidFill>
                  <a:schemeClr val="accent6">
                    <a:lumMod val="75000"/>
                  </a:schemeClr>
                </a:solidFill>
                <a:latin typeface="微软雅黑" panose="020B0503020204020204" pitchFamily="34" charset="-122"/>
                <a:ea typeface="微软雅黑" panose="020B0503020204020204" pitchFamily="34" charset="-122"/>
              </a:rPr>
              <a:t>OA</a:t>
            </a: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的学术影响力分析</a:t>
            </a:r>
            <a:r>
              <a:rPr lang="zh-CN" altLang="en-US" sz="2000" b="1" dirty="0" smtClean="0">
                <a:solidFill>
                  <a:schemeClr val="accent6">
                    <a:lumMod val="75000"/>
                  </a:schemeClr>
                </a:solidFill>
                <a:latin typeface="微软雅黑" panose="020B0503020204020204" pitchFamily="34" charset="-122"/>
                <a:ea typeface="微软雅黑" panose="020B0503020204020204" pitchFamily="34" charset="-122"/>
              </a:rPr>
              <a:t>案例</a:t>
            </a:r>
            <a:endParaRPr lang="en-US" altLang="zh-CN" sz="2000" b="1" dirty="0" smtClean="0">
              <a:solidFill>
                <a:schemeClr val="accent6">
                  <a:lumMod val="75000"/>
                </a:schemeClr>
              </a:solidFill>
              <a:latin typeface="微软雅黑" panose="020B0503020204020204" pitchFamily="34" charset="-122"/>
              <a:ea typeface="微软雅黑" panose="020B0503020204020204" pitchFamily="34" charset="-122"/>
            </a:endParaRPr>
          </a:p>
          <a:p>
            <a:pPr marL="342900" indent="-342900">
              <a:spcBef>
                <a:spcPts val="1200"/>
              </a:spcBef>
              <a:buFont typeface="Wingdings" panose="05000000000000000000" pitchFamily="2" charset="2"/>
              <a:buChar char="n"/>
            </a:pPr>
            <a:r>
              <a:rPr lang="zh-CN" altLang="en-US" sz="2000" dirty="0" smtClean="0">
                <a:latin typeface="微软雅黑" panose="020B0503020204020204" pitchFamily="34" charset="-122"/>
                <a:ea typeface="微软雅黑" panose="020B0503020204020204" pitchFamily="34" charset="-122"/>
              </a:rPr>
              <a:t>用</a:t>
            </a:r>
            <a:r>
              <a:rPr lang="zh-CN" altLang="en-US" sz="2000" dirty="0">
                <a:latin typeface="微软雅黑" panose="020B0503020204020204" pitchFamily="34" charset="-122"/>
                <a:ea typeface="微软雅黑" panose="020B0503020204020204" pitchFamily="34" charset="-122"/>
              </a:rPr>
              <a:t>开放资源做您的“数据”科研</a:t>
            </a:r>
          </a:p>
          <a:p>
            <a:endParaRPr lang="zh-CN" altLang="en-US" dirty="0"/>
          </a:p>
        </p:txBody>
      </p:sp>
      <p:sp>
        <p:nvSpPr>
          <p:cNvPr id="7" name="矩形 6"/>
          <p:cNvSpPr/>
          <p:nvPr/>
        </p:nvSpPr>
        <p:spPr>
          <a:xfrm>
            <a:off x="0" y="0"/>
            <a:ext cx="1142976" cy="6858000"/>
          </a:xfrm>
          <a:prstGeom prst="rect">
            <a:avLst/>
          </a:prstGeom>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3"/>
          <p:cNvPicPr>
            <a:picLocks noChangeAspect="1" noChangeArrowheads="1"/>
          </p:cNvPicPr>
          <p:nvPr/>
        </p:nvPicPr>
        <p:blipFill>
          <a:blip r:embed="rId2" cstate="print"/>
          <a:srcRect/>
          <a:stretch>
            <a:fillRect/>
          </a:stretch>
        </p:blipFill>
        <p:spPr bwMode="auto">
          <a:xfrm>
            <a:off x="1" y="0"/>
            <a:ext cx="1184942" cy="1357297"/>
          </a:xfrm>
          <a:prstGeom prst="rect">
            <a:avLst/>
          </a:prstGeom>
          <a:noFill/>
          <a:ln w="9525">
            <a:noFill/>
            <a:miter lim="800000"/>
            <a:headEnd/>
            <a:tailEnd/>
          </a:ln>
          <a:effectLst/>
        </p:spPr>
      </p:pic>
    </p:spTree>
    <p:extLst>
      <p:ext uri="{BB962C8B-B14F-4D97-AF65-F5344CB8AC3E}">
        <p14:creationId xmlns:p14="http://schemas.microsoft.com/office/powerpoint/2010/main" val="26264568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3600" dirty="0" smtClean="0">
                <a:latin typeface="黑体" panose="02010609060101010101" pitchFamily="49" charset="-122"/>
                <a:ea typeface="黑体" panose="02010609060101010101" pitchFamily="49" charset="-122"/>
              </a:rPr>
              <a:t>OA</a:t>
            </a:r>
            <a:r>
              <a:rPr lang="zh-CN" altLang="en-US" sz="3600" dirty="0" smtClean="0">
                <a:latin typeface="黑体" panose="02010609060101010101" pitchFamily="49" charset="-122"/>
                <a:ea typeface="黑体" panose="02010609060101010101" pitchFamily="49" charset="-122"/>
              </a:rPr>
              <a:t>学术影响力分析</a:t>
            </a:r>
            <a:endParaRPr lang="zh-CN" altLang="en-US" sz="36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3528" y="1340768"/>
            <a:ext cx="7125540" cy="461665"/>
          </a:xfrm>
          <a:prstGeom prst="rect">
            <a:avLst/>
          </a:prstGeom>
          <a:noFill/>
        </p:spPr>
        <p:txBody>
          <a:bodyPr wrap="none">
            <a:spAutoFit/>
          </a:bodyPr>
          <a:lstStyle/>
          <a:p>
            <a:pPr>
              <a:defRPr/>
            </a:pPr>
            <a:r>
              <a:rPr lang="zh-CN" altLang="en-US" sz="2400" b="1" dirty="0">
                <a:latin typeface="微软雅黑" panose="020B0503020204020204" pitchFamily="34" charset="-122"/>
                <a:ea typeface="微软雅黑" panose="020B0503020204020204" pitchFamily="34" charset="-122"/>
              </a:rPr>
              <a:t>以生物学领域为例，</a:t>
            </a:r>
            <a:r>
              <a:rPr lang="zh-CN" altLang="en-US" sz="2400" dirty="0">
                <a:latin typeface="微软雅黑" panose="020B0503020204020204" pitchFamily="34" charset="-122"/>
                <a:ea typeface="微软雅黑" panose="020B0503020204020204" pitchFamily="34" charset="-122"/>
              </a:rPr>
              <a:t>部分</a:t>
            </a:r>
            <a:r>
              <a:rPr lang="en-US" altLang="zh-CN" sz="2400" dirty="0">
                <a:latin typeface="微软雅黑" panose="020B0503020204020204" pitchFamily="34" charset="-122"/>
                <a:ea typeface="微软雅黑" panose="020B0503020204020204" pitchFamily="34" charset="-122"/>
              </a:rPr>
              <a:t>OA</a:t>
            </a:r>
            <a:r>
              <a:rPr lang="zh-CN" altLang="en-US" sz="2400" dirty="0">
                <a:latin typeface="微软雅黑" panose="020B0503020204020204" pitchFamily="34" charset="-122"/>
                <a:ea typeface="微软雅黑" panose="020B0503020204020204" pitchFamily="34" charset="-122"/>
              </a:rPr>
              <a:t>期刊的</a:t>
            </a:r>
            <a:r>
              <a:rPr lang="zh-CN" altLang="en-US" sz="2400" dirty="0">
                <a:solidFill>
                  <a:schemeClr val="accent6">
                    <a:lumMod val="75000"/>
                  </a:schemeClr>
                </a:solidFill>
                <a:latin typeface="微软雅黑" panose="020B0503020204020204" pitchFamily="34" charset="-122"/>
                <a:ea typeface="微软雅黑" panose="020B0503020204020204" pitchFamily="34" charset="-122"/>
              </a:rPr>
              <a:t>影响因子变化：</a:t>
            </a:r>
          </a:p>
        </p:txBody>
      </p:sp>
      <p:graphicFrame>
        <p:nvGraphicFramePr>
          <p:cNvPr id="7" name="表格 6"/>
          <p:cNvGraphicFramePr>
            <a:graphicFrameLocks noGrp="1"/>
          </p:cNvGraphicFramePr>
          <p:nvPr>
            <p:extLst>
              <p:ext uri="{D42A27DB-BD31-4B8C-83A1-F6EECF244321}">
                <p14:modId xmlns:p14="http://schemas.microsoft.com/office/powerpoint/2010/main" val="295399482"/>
              </p:ext>
            </p:extLst>
          </p:nvPr>
        </p:nvGraphicFramePr>
        <p:xfrm>
          <a:off x="593789" y="2060848"/>
          <a:ext cx="7707374" cy="2005539"/>
        </p:xfrm>
        <a:graphic>
          <a:graphicData uri="http://schemas.openxmlformats.org/drawingml/2006/table">
            <a:tbl>
              <a:tblPr/>
              <a:tblGrid>
                <a:gridCol w="2484408"/>
                <a:gridCol w="1368834"/>
                <a:gridCol w="1540117"/>
                <a:gridCol w="2314015"/>
              </a:tblGrid>
              <a:tr h="541235">
                <a:tc>
                  <a:txBody>
                    <a:bodyPr/>
                    <a:lstStyle/>
                    <a:p>
                      <a:pPr algn="ctr">
                        <a:spcAft>
                          <a:spcPts val="0"/>
                        </a:spcAft>
                      </a:pPr>
                      <a:r>
                        <a:rPr lang="zh-CN" sz="1800" b="1" dirty="0">
                          <a:solidFill>
                            <a:srgbClr val="323232"/>
                          </a:solidFill>
                          <a:latin typeface="Times New Roman"/>
                          <a:ea typeface="宋体"/>
                        </a:rPr>
                        <a:t>期刊名称</a:t>
                      </a:r>
                      <a:endParaRPr lang="zh-CN" sz="1800" dirty="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a:solidFill>
                            <a:srgbClr val="323232"/>
                          </a:solidFill>
                          <a:latin typeface="Times New Roman"/>
                          <a:ea typeface="宋体"/>
                        </a:rPr>
                        <a:t>2004</a:t>
                      </a:r>
                      <a:r>
                        <a:rPr lang="zh-CN" sz="1800" b="1">
                          <a:solidFill>
                            <a:srgbClr val="323232"/>
                          </a:solidFill>
                          <a:latin typeface="Times New Roman"/>
                          <a:ea typeface="宋体"/>
                        </a:rPr>
                        <a:t>年</a:t>
                      </a:r>
                      <a:endParaRPr lang="zh-CN" sz="1800">
                        <a:solidFill>
                          <a:srgbClr val="323232"/>
                        </a:solidFill>
                        <a:latin typeface="Times New Roman"/>
                        <a:ea typeface="宋体"/>
                      </a:endParaRPr>
                    </a:p>
                    <a:p>
                      <a:pPr algn="ctr">
                        <a:spcAft>
                          <a:spcPts val="0"/>
                        </a:spcAft>
                      </a:pPr>
                      <a:r>
                        <a:rPr lang="zh-CN" sz="1800" b="1">
                          <a:solidFill>
                            <a:srgbClr val="323232"/>
                          </a:solidFill>
                          <a:latin typeface="Times New Roman"/>
                          <a:ea typeface="宋体"/>
                        </a:rPr>
                        <a:t>影响因子</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dirty="0">
                          <a:solidFill>
                            <a:srgbClr val="323232"/>
                          </a:solidFill>
                          <a:latin typeface="Times New Roman"/>
                          <a:ea typeface="宋体"/>
                        </a:rPr>
                        <a:t>2013</a:t>
                      </a:r>
                      <a:r>
                        <a:rPr lang="zh-CN" sz="1800" b="1" dirty="0">
                          <a:solidFill>
                            <a:srgbClr val="323232"/>
                          </a:solidFill>
                          <a:latin typeface="Times New Roman"/>
                          <a:ea typeface="宋体"/>
                        </a:rPr>
                        <a:t>年</a:t>
                      </a:r>
                      <a:endParaRPr lang="zh-CN" sz="1800" dirty="0">
                        <a:solidFill>
                          <a:srgbClr val="323232"/>
                        </a:solidFill>
                        <a:latin typeface="Times New Roman"/>
                        <a:ea typeface="宋体"/>
                      </a:endParaRPr>
                    </a:p>
                    <a:p>
                      <a:pPr algn="ctr">
                        <a:spcAft>
                          <a:spcPts val="0"/>
                        </a:spcAft>
                      </a:pPr>
                      <a:r>
                        <a:rPr lang="zh-CN" sz="1800" b="1" dirty="0">
                          <a:solidFill>
                            <a:srgbClr val="323232"/>
                          </a:solidFill>
                          <a:latin typeface="Times New Roman"/>
                          <a:ea typeface="宋体"/>
                        </a:rPr>
                        <a:t>影响因子</a:t>
                      </a:r>
                      <a:endParaRPr lang="zh-CN" sz="1800" dirty="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dirty="0">
                          <a:solidFill>
                            <a:srgbClr val="323232"/>
                          </a:solidFill>
                          <a:latin typeface="Times New Roman"/>
                          <a:ea typeface="宋体"/>
                        </a:rPr>
                        <a:t>10</a:t>
                      </a:r>
                      <a:r>
                        <a:rPr lang="zh-CN" sz="1800" b="1" dirty="0">
                          <a:solidFill>
                            <a:srgbClr val="323232"/>
                          </a:solidFill>
                          <a:latin typeface="Times New Roman"/>
                          <a:ea typeface="宋体"/>
                        </a:rPr>
                        <a:t>年后影响</a:t>
                      </a:r>
                      <a:r>
                        <a:rPr lang="zh-CN" sz="1800" b="1" dirty="0" smtClean="0">
                          <a:solidFill>
                            <a:srgbClr val="323232"/>
                          </a:solidFill>
                          <a:latin typeface="Times New Roman"/>
                          <a:ea typeface="宋体"/>
                        </a:rPr>
                        <a:t>因子</a:t>
                      </a:r>
                      <a:endParaRPr lang="en-US" altLang="zh-CN" sz="1800" b="1" dirty="0" smtClean="0">
                        <a:solidFill>
                          <a:srgbClr val="323232"/>
                        </a:solidFill>
                        <a:latin typeface="Times New Roman"/>
                        <a:ea typeface="宋体"/>
                      </a:endParaRPr>
                    </a:p>
                    <a:p>
                      <a:pPr algn="ctr">
                        <a:spcAft>
                          <a:spcPts val="0"/>
                        </a:spcAft>
                      </a:pPr>
                      <a:r>
                        <a:rPr lang="zh-CN" sz="1800" b="1" dirty="0" smtClean="0">
                          <a:solidFill>
                            <a:srgbClr val="323232"/>
                          </a:solidFill>
                          <a:latin typeface="Times New Roman"/>
                          <a:ea typeface="宋体"/>
                        </a:rPr>
                        <a:t>变化</a:t>
                      </a:r>
                      <a:r>
                        <a:rPr lang="zh-CN" sz="1800" b="1" dirty="0">
                          <a:solidFill>
                            <a:srgbClr val="323232"/>
                          </a:solidFill>
                          <a:latin typeface="Times New Roman"/>
                          <a:ea typeface="宋体"/>
                        </a:rPr>
                        <a:t>量</a:t>
                      </a:r>
                      <a:endParaRPr lang="zh-CN" sz="1800" dirty="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7178">
                <a:tc>
                  <a:txBody>
                    <a:bodyPr/>
                    <a:lstStyle/>
                    <a:p>
                      <a:pPr algn="ctr">
                        <a:spcAft>
                          <a:spcPts val="0"/>
                        </a:spcAft>
                      </a:pPr>
                      <a:r>
                        <a:rPr lang="en-US" sz="1800">
                          <a:solidFill>
                            <a:srgbClr val="323232"/>
                          </a:solidFill>
                          <a:latin typeface="Times New Roman"/>
                          <a:ea typeface="宋体"/>
                        </a:rPr>
                        <a:t>Nucleic Acids Research</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dirty="0">
                          <a:solidFill>
                            <a:srgbClr val="323232"/>
                          </a:solidFill>
                          <a:latin typeface="Times New Roman"/>
                          <a:ea typeface="宋体"/>
                        </a:rPr>
                        <a:t>7.260</a:t>
                      </a:r>
                      <a:endParaRPr lang="zh-CN" sz="1800" dirty="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323232"/>
                          </a:solidFill>
                          <a:latin typeface="Times New Roman"/>
                          <a:ea typeface="宋体"/>
                        </a:rPr>
                        <a:t>8.808</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dirty="0">
                          <a:solidFill>
                            <a:schemeClr val="accent6">
                              <a:lumMod val="75000"/>
                            </a:schemeClr>
                          </a:solidFill>
                          <a:latin typeface="Times New Roman"/>
                          <a:ea typeface="宋体"/>
                        </a:rPr>
                        <a:t>+1.548</a:t>
                      </a:r>
                      <a:endParaRPr lang="zh-CN" sz="1800" b="1" dirty="0">
                        <a:solidFill>
                          <a:schemeClr val="accent6">
                            <a:lumMod val="75000"/>
                          </a:schemeClr>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489">
                <a:tc>
                  <a:txBody>
                    <a:bodyPr/>
                    <a:lstStyle/>
                    <a:p>
                      <a:pPr algn="ctr">
                        <a:spcAft>
                          <a:spcPts val="0"/>
                        </a:spcAft>
                      </a:pPr>
                      <a:r>
                        <a:rPr lang="en-US" sz="1800" dirty="0">
                          <a:solidFill>
                            <a:srgbClr val="323232"/>
                          </a:solidFill>
                          <a:latin typeface="Times New Roman"/>
                          <a:ea typeface="宋体"/>
                        </a:rPr>
                        <a:t>PLOS </a:t>
                      </a:r>
                      <a:r>
                        <a:rPr lang="en-US" sz="1800" dirty="0" smtClean="0">
                          <a:solidFill>
                            <a:srgbClr val="323232"/>
                          </a:solidFill>
                          <a:latin typeface="Times New Roman"/>
                          <a:ea typeface="宋体"/>
                        </a:rPr>
                        <a:t>Pathogens</a:t>
                      </a:r>
                      <a:endParaRPr lang="zh-CN" sz="1800" dirty="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dirty="0">
                          <a:solidFill>
                            <a:srgbClr val="323232"/>
                          </a:solidFill>
                          <a:latin typeface="Times New Roman"/>
                          <a:ea typeface="宋体"/>
                        </a:rPr>
                        <a:t>--</a:t>
                      </a:r>
                      <a:endParaRPr lang="zh-CN" sz="1800" dirty="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323232"/>
                          </a:solidFill>
                          <a:latin typeface="Times New Roman"/>
                          <a:ea typeface="宋体"/>
                        </a:rPr>
                        <a:t>8.057</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dirty="0">
                          <a:solidFill>
                            <a:schemeClr val="accent6">
                              <a:lumMod val="75000"/>
                            </a:schemeClr>
                          </a:solidFill>
                          <a:latin typeface="Times New Roman"/>
                          <a:ea typeface="宋体"/>
                        </a:rPr>
                        <a:t>+8.057</a:t>
                      </a:r>
                      <a:endParaRPr lang="zh-CN" sz="1800" b="1" dirty="0">
                        <a:solidFill>
                          <a:schemeClr val="accent6">
                            <a:lumMod val="75000"/>
                          </a:schemeClr>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869">
                <a:tc>
                  <a:txBody>
                    <a:bodyPr/>
                    <a:lstStyle/>
                    <a:p>
                      <a:pPr algn="ctr">
                        <a:spcAft>
                          <a:spcPts val="0"/>
                        </a:spcAft>
                      </a:pPr>
                      <a:r>
                        <a:rPr lang="en-US" sz="1800">
                          <a:solidFill>
                            <a:srgbClr val="323232"/>
                          </a:solidFill>
                          <a:latin typeface="Times New Roman"/>
                          <a:ea typeface="宋体"/>
                        </a:rPr>
                        <a:t>BMC Genomics</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dirty="0">
                          <a:solidFill>
                            <a:srgbClr val="323232"/>
                          </a:solidFill>
                          <a:latin typeface="Times New Roman"/>
                          <a:ea typeface="宋体"/>
                        </a:rPr>
                        <a:t>3.250</a:t>
                      </a:r>
                      <a:endParaRPr lang="zh-CN" sz="1800" dirty="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dirty="0">
                          <a:solidFill>
                            <a:srgbClr val="323232"/>
                          </a:solidFill>
                          <a:latin typeface="Times New Roman"/>
                          <a:ea typeface="宋体"/>
                        </a:rPr>
                        <a:t>4.041</a:t>
                      </a:r>
                      <a:endParaRPr lang="zh-CN" sz="1800" dirty="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dirty="0">
                          <a:solidFill>
                            <a:schemeClr val="accent6">
                              <a:lumMod val="75000"/>
                            </a:schemeClr>
                          </a:solidFill>
                          <a:latin typeface="Times New Roman"/>
                          <a:ea typeface="宋体"/>
                        </a:rPr>
                        <a:t>+0.791</a:t>
                      </a:r>
                      <a:endParaRPr lang="zh-CN" sz="1800" b="1" dirty="0">
                        <a:solidFill>
                          <a:schemeClr val="accent6">
                            <a:lumMod val="75000"/>
                          </a:schemeClr>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92">
                <a:tc>
                  <a:txBody>
                    <a:bodyPr/>
                    <a:lstStyle/>
                    <a:p>
                      <a:pPr algn="ctr">
                        <a:spcAft>
                          <a:spcPts val="0"/>
                        </a:spcAft>
                      </a:pPr>
                      <a:r>
                        <a:rPr lang="en-US" sz="1800">
                          <a:solidFill>
                            <a:srgbClr val="323232"/>
                          </a:solidFill>
                          <a:latin typeface="Times New Roman"/>
                          <a:ea typeface="宋体"/>
                        </a:rPr>
                        <a:t>Chinese science bulletin</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323232"/>
                          </a:solidFill>
                          <a:latin typeface="Times New Roman"/>
                          <a:ea typeface="宋体"/>
                        </a:rPr>
                        <a:t>0.683</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323232"/>
                          </a:solidFill>
                          <a:latin typeface="Times New Roman"/>
                          <a:ea typeface="宋体"/>
                        </a:rPr>
                        <a:t>1.365</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dirty="0">
                          <a:solidFill>
                            <a:schemeClr val="accent6">
                              <a:lumMod val="75000"/>
                            </a:schemeClr>
                          </a:solidFill>
                          <a:latin typeface="Times New Roman"/>
                          <a:ea typeface="宋体"/>
                        </a:rPr>
                        <a:t>+0.682</a:t>
                      </a:r>
                      <a:endParaRPr lang="zh-CN" sz="1800" b="1" dirty="0">
                        <a:solidFill>
                          <a:schemeClr val="accent6">
                            <a:lumMod val="75000"/>
                          </a:schemeClr>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869">
                <a:tc>
                  <a:txBody>
                    <a:bodyPr/>
                    <a:lstStyle/>
                    <a:p>
                      <a:pPr algn="ctr">
                        <a:spcAft>
                          <a:spcPts val="0"/>
                        </a:spcAft>
                      </a:pPr>
                      <a:r>
                        <a:rPr lang="en-US" sz="1800">
                          <a:solidFill>
                            <a:srgbClr val="323232"/>
                          </a:solidFill>
                          <a:latin typeface="Times New Roman"/>
                          <a:ea typeface="宋体"/>
                        </a:rPr>
                        <a:t>BMC Cancer</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323232"/>
                          </a:solidFill>
                          <a:latin typeface="Times New Roman"/>
                          <a:ea typeface="宋体"/>
                        </a:rPr>
                        <a:t>2.290</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323232"/>
                          </a:solidFill>
                          <a:latin typeface="Times New Roman"/>
                          <a:ea typeface="宋体"/>
                        </a:rPr>
                        <a:t>3.319</a:t>
                      </a:r>
                      <a:endParaRPr lang="zh-CN" sz="1800">
                        <a:solidFill>
                          <a:srgbClr val="323232"/>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dirty="0">
                          <a:solidFill>
                            <a:schemeClr val="accent6">
                              <a:lumMod val="75000"/>
                            </a:schemeClr>
                          </a:solidFill>
                          <a:latin typeface="Times New Roman"/>
                          <a:ea typeface="宋体"/>
                        </a:rPr>
                        <a:t>+1.029</a:t>
                      </a:r>
                      <a:endParaRPr lang="zh-CN" sz="1800" b="1" dirty="0">
                        <a:solidFill>
                          <a:schemeClr val="accent6">
                            <a:lumMod val="75000"/>
                          </a:schemeClr>
                        </a:solidFill>
                        <a:latin typeface="Times New Roman"/>
                        <a:ea typeface="宋体"/>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421680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3600" dirty="0" smtClean="0">
                <a:latin typeface="黑体" panose="02010609060101010101" pitchFamily="49" charset="-122"/>
                <a:ea typeface="黑体" panose="02010609060101010101" pitchFamily="49" charset="-122"/>
              </a:rPr>
              <a:t>OA</a:t>
            </a:r>
            <a:r>
              <a:rPr lang="zh-CN" altLang="en-US" sz="3600" dirty="0" smtClean="0">
                <a:latin typeface="黑体" panose="02010609060101010101" pitchFamily="49" charset="-122"/>
                <a:ea typeface="黑体" panose="02010609060101010101" pitchFamily="49" charset="-122"/>
              </a:rPr>
              <a:t>学术影响力分析</a:t>
            </a:r>
            <a:endParaRPr lang="zh-CN" altLang="en-US" sz="36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85875" y="1268760"/>
            <a:ext cx="8046565" cy="1292662"/>
          </a:xfrm>
          <a:prstGeom prst="rect">
            <a:avLst/>
          </a:prstGeom>
          <a:noFill/>
        </p:spPr>
        <p:txBody>
          <a:bodyPr wrap="square">
            <a:spAutoFit/>
          </a:bodyPr>
          <a:lstStyle/>
          <a:p>
            <a:pPr>
              <a:lnSpc>
                <a:spcPct val="130000"/>
              </a:lnSpc>
              <a:defRPr/>
            </a:pPr>
            <a:r>
              <a:rPr lang="zh-CN" altLang="en-US" sz="2000" b="1" dirty="0" smtClean="0">
                <a:latin typeface="微软雅黑" panose="020B0503020204020204" pitchFamily="34" charset="-122"/>
                <a:ea typeface="微软雅黑" panose="020B0503020204020204" pitchFamily="34" charset="-122"/>
              </a:rPr>
              <a:t>以中科院某个研究所为</a:t>
            </a:r>
            <a:r>
              <a:rPr lang="zh-CN" altLang="en-US" sz="2000" b="1" dirty="0">
                <a:latin typeface="微软雅黑" panose="020B0503020204020204" pitchFamily="34" charset="-122"/>
                <a:ea typeface="微软雅黑" panose="020B0503020204020204" pitchFamily="34" charset="-122"/>
              </a:rPr>
              <a:t>例</a:t>
            </a:r>
            <a:r>
              <a:rPr lang="zh-CN" altLang="en-US" sz="2000" b="1" dirty="0" smtClean="0">
                <a:latin typeface="微软雅黑" panose="020B0503020204020204" pitchFamily="34" charset="-122"/>
                <a:ea typeface="微软雅黑" panose="020B0503020204020204" pitchFamily="34" charset="-122"/>
              </a:rPr>
              <a:t>，</a:t>
            </a:r>
            <a:r>
              <a:rPr lang="en-US" altLang="zh-CN" sz="2000" dirty="0" smtClean="0">
                <a:latin typeface="微软雅黑" pitchFamily="34" charset="-122"/>
                <a:ea typeface="微软雅黑" pitchFamily="34" charset="-122"/>
              </a:rPr>
              <a:t>10</a:t>
            </a:r>
            <a:r>
              <a:rPr lang="zh-CN" altLang="en-US" sz="2000" dirty="0" smtClean="0">
                <a:latin typeface="微软雅黑" pitchFamily="34" charset="-122"/>
                <a:ea typeface="微软雅黑" pitchFamily="34" charset="-122"/>
              </a:rPr>
              <a:t>年内发表</a:t>
            </a:r>
            <a:r>
              <a:rPr lang="en-US" altLang="zh-CN" sz="2000" dirty="0">
                <a:latin typeface="微软雅黑" pitchFamily="34" charset="-122"/>
                <a:ea typeface="微软雅黑" pitchFamily="34" charset="-122"/>
              </a:rPr>
              <a:t>705</a:t>
            </a:r>
            <a:r>
              <a:rPr lang="zh-CN" altLang="en-US" sz="2000" dirty="0">
                <a:latin typeface="微软雅黑" pitchFamily="34" charset="-122"/>
                <a:ea typeface="微软雅黑" pitchFamily="34" charset="-122"/>
              </a:rPr>
              <a:t>篇论文，主要分布在</a:t>
            </a:r>
            <a:r>
              <a:rPr lang="en-US" altLang="zh-CN" sz="2000" dirty="0">
                <a:latin typeface="微软雅黑" pitchFamily="34" charset="-122"/>
                <a:ea typeface="微软雅黑" pitchFamily="34" charset="-122"/>
              </a:rPr>
              <a:t>78</a:t>
            </a:r>
            <a:r>
              <a:rPr lang="zh-CN" altLang="en-US" sz="2000" dirty="0">
                <a:latin typeface="微软雅黑" pitchFamily="34" charset="-122"/>
                <a:ea typeface="微软雅黑" pitchFamily="34" charset="-122"/>
              </a:rPr>
              <a:t>种期刊上</a:t>
            </a:r>
            <a:r>
              <a:rPr lang="en-US" altLang="zh-CN" sz="2000" dirty="0">
                <a:latin typeface="微软雅黑" pitchFamily="34" charset="-122"/>
                <a:ea typeface="微软雅黑" pitchFamily="34" charset="-122"/>
              </a:rPr>
              <a:t> </a:t>
            </a:r>
            <a:r>
              <a:rPr lang="zh-CN" altLang="en-US" sz="2000" dirty="0">
                <a:latin typeface="微软雅黑" pitchFamily="34" charset="-122"/>
                <a:ea typeface="微软雅黑" pitchFamily="34" charset="-122"/>
              </a:rPr>
              <a:t>，其中复合</a:t>
            </a:r>
            <a:r>
              <a:rPr lang="en-US" altLang="zh-CN" sz="2000" dirty="0">
                <a:latin typeface="微软雅黑" pitchFamily="34" charset="-122"/>
                <a:ea typeface="微软雅黑" pitchFamily="34" charset="-122"/>
              </a:rPr>
              <a:t>OA</a:t>
            </a:r>
            <a:r>
              <a:rPr lang="zh-CN" altLang="en-US" sz="2000" dirty="0">
                <a:latin typeface="微软雅黑" pitchFamily="34" charset="-122"/>
                <a:ea typeface="微软雅黑" pitchFamily="34" charset="-122"/>
              </a:rPr>
              <a:t>期刊数量最多，占比</a:t>
            </a:r>
            <a:r>
              <a:rPr lang="en-US" altLang="zh-CN" sz="2000" dirty="0">
                <a:latin typeface="微软雅黑" pitchFamily="34" charset="-122"/>
                <a:ea typeface="微软雅黑" pitchFamily="34" charset="-122"/>
              </a:rPr>
              <a:t>73%</a:t>
            </a:r>
            <a:r>
              <a:rPr lang="zh-CN" altLang="en-US" sz="2000" dirty="0">
                <a:latin typeface="微软雅黑" pitchFamily="34" charset="-122"/>
                <a:ea typeface="微软雅黑" pitchFamily="34" charset="-122"/>
              </a:rPr>
              <a:t>，但在</a:t>
            </a:r>
            <a:r>
              <a:rPr lang="en-US" altLang="zh-CN" sz="2000" dirty="0">
                <a:latin typeface="微软雅黑" pitchFamily="34" charset="-122"/>
                <a:ea typeface="微软雅黑" pitchFamily="34" charset="-122"/>
              </a:rPr>
              <a:t>OA</a:t>
            </a:r>
            <a:r>
              <a:rPr lang="zh-CN" altLang="en-US" sz="2000" dirty="0">
                <a:latin typeface="微软雅黑" pitchFamily="34" charset="-122"/>
                <a:ea typeface="微软雅黑" pitchFamily="34" charset="-122"/>
              </a:rPr>
              <a:t>期刊</a:t>
            </a:r>
            <a:r>
              <a:rPr lang="zh-CN" altLang="en-US" sz="2000" dirty="0" smtClean="0">
                <a:latin typeface="微软雅黑" pitchFamily="34" charset="-122"/>
                <a:ea typeface="微软雅黑" pitchFamily="34" charset="-122"/>
              </a:rPr>
              <a:t>上发表的文章数量比例</a:t>
            </a:r>
            <a:r>
              <a:rPr lang="zh-CN" altLang="en-US" sz="2000" dirty="0">
                <a:latin typeface="微软雅黑" pitchFamily="34" charset="-122"/>
                <a:ea typeface="微软雅黑" pitchFamily="34" charset="-122"/>
              </a:rPr>
              <a:t>最高（</a:t>
            </a:r>
            <a:r>
              <a:rPr lang="en-US" altLang="zh-CN" sz="2000" dirty="0">
                <a:latin typeface="微软雅黑" pitchFamily="34" charset="-122"/>
                <a:ea typeface="微软雅黑" pitchFamily="34" charset="-122"/>
              </a:rPr>
              <a:t>35%</a:t>
            </a:r>
            <a:r>
              <a:rPr lang="zh-CN" altLang="en-US" sz="2000" dirty="0" smtClean="0">
                <a:latin typeface="微软雅黑" pitchFamily="34" charset="-122"/>
                <a:ea typeface="微软雅黑" pitchFamily="34" charset="-122"/>
              </a:rPr>
              <a:t>）</a:t>
            </a:r>
            <a:endParaRPr lang="zh-CN" altLang="en-US" sz="2000" dirty="0">
              <a:latin typeface="微软雅黑" pitchFamily="34" charset="-122"/>
              <a:ea typeface="微软雅黑" pitchFamily="34" charset="-122"/>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59" y="2276872"/>
            <a:ext cx="3820945"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2102" y="5026428"/>
            <a:ext cx="6800802" cy="1352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5153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3600" dirty="0" smtClean="0">
                <a:latin typeface="黑体" panose="02010609060101010101" pitchFamily="49" charset="-122"/>
                <a:ea typeface="黑体" panose="02010609060101010101" pitchFamily="49" charset="-122"/>
              </a:rPr>
              <a:t>OA</a:t>
            </a:r>
            <a:r>
              <a:rPr lang="zh-CN" altLang="en-US" sz="3600" dirty="0" smtClean="0">
                <a:latin typeface="黑体" panose="02010609060101010101" pitchFamily="49" charset="-122"/>
                <a:ea typeface="黑体" panose="02010609060101010101" pitchFamily="49" charset="-122"/>
              </a:rPr>
              <a:t>学术影响力分析</a:t>
            </a:r>
            <a:endParaRPr lang="zh-CN" altLang="en-US" sz="36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85875" y="1268760"/>
            <a:ext cx="8046565" cy="892552"/>
          </a:xfrm>
          <a:prstGeom prst="rect">
            <a:avLst/>
          </a:prstGeom>
          <a:noFill/>
        </p:spPr>
        <p:txBody>
          <a:bodyPr wrap="square">
            <a:spAutoFit/>
          </a:bodyPr>
          <a:lstStyle/>
          <a:p>
            <a:pPr>
              <a:lnSpc>
                <a:spcPct val="130000"/>
              </a:lnSpc>
              <a:defRPr/>
            </a:pPr>
            <a:r>
              <a:rPr lang="zh-CN" altLang="en-US" sz="2000" b="1" dirty="0" smtClean="0">
                <a:latin typeface="微软雅黑" panose="020B0503020204020204" pitchFamily="34" charset="-122"/>
                <a:ea typeface="微软雅黑" panose="020B0503020204020204" pitchFamily="34" charset="-122"/>
              </a:rPr>
              <a:t>以中科院某个研究所为</a:t>
            </a:r>
            <a:r>
              <a:rPr lang="zh-CN" altLang="en-US" sz="2000" b="1" dirty="0">
                <a:latin typeface="微软雅黑" panose="020B0503020204020204" pitchFamily="34" charset="-122"/>
                <a:ea typeface="微软雅黑" panose="020B0503020204020204" pitchFamily="34" charset="-122"/>
              </a:rPr>
              <a:t>例</a:t>
            </a:r>
            <a:r>
              <a:rPr lang="zh-CN" altLang="en-US" sz="2000" b="1" dirty="0" smtClean="0">
                <a:latin typeface="微软雅黑" panose="020B0503020204020204" pitchFamily="34" charset="-122"/>
                <a:ea typeface="微软雅黑" panose="020B0503020204020204" pitchFamily="34" charset="-122"/>
              </a:rPr>
              <a:t>，</a:t>
            </a:r>
            <a:r>
              <a:rPr lang="en-US" altLang="zh-CN" sz="2000" dirty="0">
                <a:solidFill>
                  <a:schemeClr val="accent6">
                    <a:lumMod val="75000"/>
                  </a:schemeClr>
                </a:solidFill>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OA</a:t>
            </a:r>
            <a:r>
              <a:rPr lang="zh-CN" altLang="zh-CN" sz="2000" dirty="0" smtClean="0">
                <a:latin typeface="微软雅黑" pitchFamily="34" charset="-122"/>
                <a:ea typeface="微软雅黑" pitchFamily="34" charset="-122"/>
              </a:rPr>
              <a:t>期刊论文</a:t>
            </a:r>
            <a:r>
              <a:rPr lang="zh-CN" altLang="zh-CN" sz="2000" dirty="0">
                <a:latin typeface="微软雅黑" pitchFamily="34" charset="-122"/>
                <a:ea typeface="微软雅黑" pitchFamily="34" charset="-122"/>
              </a:rPr>
              <a:t>的平均被引次数和</a:t>
            </a:r>
            <a:r>
              <a:rPr lang="en-US" altLang="zh-CN" sz="2000" dirty="0">
                <a:latin typeface="微软雅黑" pitchFamily="34" charset="-122"/>
                <a:ea typeface="微软雅黑" pitchFamily="34" charset="-122"/>
              </a:rPr>
              <a:t>H</a:t>
            </a:r>
            <a:r>
              <a:rPr lang="zh-CN" altLang="zh-CN" sz="2000" dirty="0">
                <a:latin typeface="微软雅黑" pitchFamily="34" charset="-122"/>
                <a:ea typeface="微软雅黑" pitchFamily="34" charset="-122"/>
              </a:rPr>
              <a:t>指数均高于传统商业期刊</a:t>
            </a:r>
            <a:r>
              <a:rPr lang="zh-CN" altLang="zh-CN" sz="2000" dirty="0" smtClean="0">
                <a:latin typeface="微软雅黑" pitchFamily="34" charset="-122"/>
                <a:ea typeface="微软雅黑" pitchFamily="34" charset="-122"/>
              </a:rPr>
              <a:t>论文</a:t>
            </a:r>
            <a:r>
              <a:rPr lang="en-US" altLang="zh-CN" sz="2000" dirty="0" smtClean="0">
                <a:latin typeface="微软雅黑" pitchFamily="34" charset="-122"/>
                <a:ea typeface="微软雅黑" pitchFamily="34" charset="-122"/>
              </a:rPr>
              <a:t>: </a:t>
            </a:r>
            <a:endParaRPr lang="zh-CN" altLang="en-US" sz="2000" dirty="0">
              <a:latin typeface="微软雅黑" pitchFamily="34" charset="-122"/>
              <a:ea typeface="微软雅黑" pitchFamily="34" charset="-122"/>
            </a:endParaRPr>
          </a:p>
        </p:txBody>
      </p:sp>
      <p:sp>
        <p:nvSpPr>
          <p:cNvPr id="7" name="TextBox 6"/>
          <p:cNvSpPr txBox="1"/>
          <p:nvPr/>
        </p:nvSpPr>
        <p:spPr>
          <a:xfrm>
            <a:off x="755577" y="2160449"/>
            <a:ext cx="7776863" cy="1200329"/>
          </a:xfrm>
          <a:prstGeom prst="rect">
            <a:avLst/>
          </a:prstGeom>
          <a:noFill/>
        </p:spPr>
        <p:txBody>
          <a:bodyPr wrap="square" rtlCol="0">
            <a:spAutoFit/>
          </a:bodyPr>
          <a:lstStyle/>
          <a:p>
            <a:pPr>
              <a:lnSpc>
                <a:spcPct val="150000"/>
              </a:lnSpc>
            </a:pPr>
            <a:r>
              <a:rPr lang="en-US" altLang="zh-CN" dirty="0" smtClean="0">
                <a:latin typeface="微软雅黑" pitchFamily="34" charset="-122"/>
                <a:ea typeface="微软雅黑" pitchFamily="34" charset="-122"/>
              </a:rPr>
              <a:t>    OA</a:t>
            </a:r>
            <a:r>
              <a:rPr lang="zh-CN" altLang="zh-CN" dirty="0">
                <a:latin typeface="微软雅黑" pitchFamily="34" charset="-122"/>
                <a:ea typeface="微软雅黑" pitchFamily="34" charset="-122"/>
              </a:rPr>
              <a:t>期刊发文平均引用次数为</a:t>
            </a:r>
            <a:r>
              <a:rPr lang="en-US" altLang="zh-CN" dirty="0">
                <a:latin typeface="微软雅黑" pitchFamily="34" charset="-122"/>
                <a:ea typeface="微软雅黑" pitchFamily="34" charset="-122"/>
              </a:rPr>
              <a:t>7.67</a:t>
            </a:r>
            <a:r>
              <a:rPr lang="zh-CN" altLang="zh-CN" dirty="0">
                <a:latin typeface="微软雅黑" pitchFamily="34" charset="-122"/>
                <a:ea typeface="微软雅黑" pitchFamily="34" charset="-122"/>
              </a:rPr>
              <a:t>，</a:t>
            </a:r>
            <a:r>
              <a:rPr lang="en-US" altLang="zh-CN" dirty="0">
                <a:latin typeface="微软雅黑" pitchFamily="34" charset="-122"/>
                <a:ea typeface="微软雅黑" pitchFamily="34" charset="-122"/>
              </a:rPr>
              <a:t>H</a:t>
            </a:r>
            <a:r>
              <a:rPr lang="zh-CN" altLang="zh-CN" dirty="0">
                <a:latin typeface="微软雅黑" pitchFamily="34" charset="-122"/>
                <a:ea typeface="微软雅黑" pitchFamily="34" charset="-122"/>
              </a:rPr>
              <a:t>指数为</a:t>
            </a:r>
            <a:r>
              <a:rPr lang="en-US" altLang="zh-CN" dirty="0" smtClean="0">
                <a:latin typeface="微软雅黑" pitchFamily="34" charset="-122"/>
                <a:ea typeface="微软雅黑" pitchFamily="34" charset="-122"/>
              </a:rPr>
              <a:t>18</a:t>
            </a:r>
            <a:r>
              <a:rPr lang="zh-CN" altLang="en-US" dirty="0" smtClean="0">
                <a:latin typeface="微软雅黑" pitchFamily="34" charset="-122"/>
                <a:ea typeface="微软雅黑" pitchFamily="34" charset="-122"/>
              </a:rPr>
              <a:t>；</a:t>
            </a:r>
            <a:endParaRPr lang="en-US" altLang="zh-CN" dirty="0" smtClean="0">
              <a:latin typeface="微软雅黑" pitchFamily="34" charset="-122"/>
              <a:ea typeface="微软雅黑" pitchFamily="34" charset="-122"/>
            </a:endParaRPr>
          </a:p>
          <a:p>
            <a:pPr>
              <a:lnSpc>
                <a:spcPct val="150000"/>
              </a:lnSpc>
            </a:pPr>
            <a:r>
              <a:rPr lang="en-US" altLang="zh-CN" dirty="0">
                <a:latin typeface="微软雅黑" pitchFamily="34" charset="-122"/>
                <a:ea typeface="微软雅黑" pitchFamily="34" charset="-122"/>
              </a:rPr>
              <a:t> </a:t>
            </a:r>
            <a:r>
              <a:rPr lang="en-US" altLang="zh-CN" dirty="0" smtClean="0">
                <a:latin typeface="微软雅黑" pitchFamily="34" charset="-122"/>
                <a:ea typeface="微软雅黑" pitchFamily="34" charset="-122"/>
              </a:rPr>
              <a:t>   </a:t>
            </a:r>
            <a:r>
              <a:rPr lang="zh-CN" altLang="zh-CN" dirty="0" smtClean="0">
                <a:latin typeface="微软雅黑" pitchFamily="34" charset="-122"/>
                <a:ea typeface="微软雅黑" pitchFamily="34" charset="-122"/>
              </a:rPr>
              <a:t>传统</a:t>
            </a:r>
            <a:r>
              <a:rPr lang="zh-CN" altLang="zh-CN" dirty="0">
                <a:latin typeface="微软雅黑" pitchFamily="34" charset="-122"/>
                <a:ea typeface="微软雅黑" pitchFamily="34" charset="-122"/>
              </a:rPr>
              <a:t>商业期刊发文平均引用次数为</a:t>
            </a:r>
            <a:r>
              <a:rPr lang="en-US" altLang="zh-CN" dirty="0">
                <a:latin typeface="微软雅黑" pitchFamily="34" charset="-122"/>
                <a:ea typeface="微软雅黑" pitchFamily="34" charset="-122"/>
              </a:rPr>
              <a:t>6.38</a:t>
            </a:r>
            <a:r>
              <a:rPr lang="zh-CN" altLang="zh-CN" dirty="0">
                <a:latin typeface="微软雅黑" pitchFamily="34" charset="-122"/>
                <a:ea typeface="微软雅黑" pitchFamily="34" charset="-122"/>
              </a:rPr>
              <a:t>，</a:t>
            </a:r>
            <a:r>
              <a:rPr lang="en-US" altLang="zh-CN" dirty="0">
                <a:latin typeface="微软雅黑" pitchFamily="34" charset="-122"/>
                <a:ea typeface="微软雅黑" pitchFamily="34" charset="-122"/>
              </a:rPr>
              <a:t>H</a:t>
            </a:r>
            <a:r>
              <a:rPr lang="zh-CN" altLang="zh-CN" dirty="0" smtClean="0">
                <a:latin typeface="微软雅黑" pitchFamily="34" charset="-122"/>
                <a:ea typeface="微软雅黑" pitchFamily="34" charset="-122"/>
              </a:rPr>
              <a:t>指数</a:t>
            </a:r>
            <a:r>
              <a:rPr lang="zh-CN" altLang="en-US" dirty="0" smtClean="0">
                <a:latin typeface="微软雅黑" pitchFamily="34" charset="-122"/>
                <a:ea typeface="微软雅黑" pitchFamily="34" charset="-122"/>
              </a:rPr>
              <a:t>为</a:t>
            </a:r>
            <a:r>
              <a:rPr lang="en-US" altLang="zh-CN" dirty="0" smtClean="0">
                <a:latin typeface="微软雅黑" pitchFamily="34" charset="-122"/>
                <a:ea typeface="微软雅黑" pitchFamily="34" charset="-122"/>
              </a:rPr>
              <a:t>6</a:t>
            </a:r>
            <a:r>
              <a:rPr lang="zh-CN" altLang="en-US" dirty="0" smtClean="0">
                <a:latin typeface="微软雅黑" pitchFamily="34" charset="-122"/>
                <a:ea typeface="微软雅黑" pitchFamily="34" charset="-122"/>
              </a:rPr>
              <a:t>。</a:t>
            </a:r>
            <a:endParaRPr lang="zh-CN" altLang="en-US" dirty="0">
              <a:latin typeface="微软雅黑" pitchFamily="34" charset="-122"/>
              <a:ea typeface="微软雅黑" pitchFamily="34" charset="-122"/>
            </a:endParaRPr>
          </a:p>
          <a:p>
            <a:pPr marL="285750" indent="-285750">
              <a:buFont typeface="Wingdings" pitchFamily="2" charset="2"/>
              <a:buChar char="p"/>
            </a:pPr>
            <a:endParaRPr lang="zh-CN" altLang="en-US" dirty="0"/>
          </a:p>
        </p:txBody>
      </p:sp>
      <p:graphicFrame>
        <p:nvGraphicFramePr>
          <p:cNvPr id="11" name="图表 10"/>
          <p:cNvGraphicFramePr/>
          <p:nvPr>
            <p:extLst>
              <p:ext uri="{D42A27DB-BD31-4B8C-83A1-F6EECF244321}">
                <p14:modId xmlns:p14="http://schemas.microsoft.com/office/powerpoint/2010/main" val="1192594104"/>
              </p:ext>
            </p:extLst>
          </p:nvPr>
        </p:nvGraphicFramePr>
        <p:xfrm>
          <a:off x="3851920" y="3360778"/>
          <a:ext cx="4608512" cy="309255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611560" y="4869160"/>
            <a:ext cx="3294037" cy="1477328"/>
          </a:xfrm>
          <a:prstGeom prst="rect">
            <a:avLst/>
          </a:prstGeom>
          <a:noFill/>
        </p:spPr>
        <p:txBody>
          <a:bodyPr wrap="square" rtlCol="0">
            <a:spAutoFit/>
          </a:bodyPr>
          <a:lstStyle/>
          <a:p>
            <a:r>
              <a:rPr lang="zh-CN" altLang="zh-CN" dirty="0" smtClean="0"/>
              <a:t>表明</a:t>
            </a:r>
            <a:r>
              <a:rPr lang="zh-CN" altLang="en-US" dirty="0" smtClean="0"/>
              <a:t>：</a:t>
            </a:r>
            <a:r>
              <a:rPr lang="zh-CN" altLang="zh-CN" dirty="0" smtClean="0"/>
              <a:t>对于</a:t>
            </a:r>
            <a:r>
              <a:rPr lang="zh-CN" altLang="en-US" dirty="0"/>
              <a:t>该</a:t>
            </a:r>
            <a:r>
              <a:rPr lang="zh-CN" altLang="zh-CN" dirty="0" smtClean="0"/>
              <a:t>所</a:t>
            </a:r>
            <a:r>
              <a:rPr lang="zh-CN" altLang="zh-CN" dirty="0"/>
              <a:t>发文所在期刊来说，</a:t>
            </a:r>
            <a:r>
              <a:rPr lang="en-US" altLang="zh-CN" dirty="0"/>
              <a:t>OA</a:t>
            </a:r>
            <a:r>
              <a:rPr lang="zh-CN" altLang="zh-CN" dirty="0"/>
              <a:t>期刊上更多的论文被引次数一致，且总体影响力高于传统商业期刊文章。</a:t>
            </a:r>
          </a:p>
          <a:p>
            <a:endParaRPr lang="zh-CN" altLang="en-US" dirty="0"/>
          </a:p>
        </p:txBody>
      </p:sp>
    </p:spTree>
    <p:extLst>
      <p:ext uri="{BB962C8B-B14F-4D97-AF65-F5344CB8AC3E}">
        <p14:creationId xmlns:p14="http://schemas.microsoft.com/office/powerpoint/2010/main" val="32941239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3600" dirty="0" smtClean="0">
                <a:latin typeface="黑体" panose="02010609060101010101" pitchFamily="49" charset="-122"/>
                <a:ea typeface="黑体" panose="02010609060101010101" pitchFamily="49" charset="-122"/>
              </a:rPr>
              <a:t>OA</a:t>
            </a:r>
            <a:r>
              <a:rPr lang="zh-CN" altLang="en-US" sz="3600" dirty="0" smtClean="0">
                <a:latin typeface="黑体" panose="02010609060101010101" pitchFamily="49" charset="-122"/>
                <a:ea typeface="黑体" panose="02010609060101010101" pitchFamily="49" charset="-122"/>
              </a:rPr>
              <a:t>学术影响力分析</a:t>
            </a:r>
            <a:endParaRPr lang="zh-CN" altLang="en-US" sz="36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85875" y="1268760"/>
            <a:ext cx="8046565" cy="453457"/>
          </a:xfrm>
          <a:prstGeom prst="rect">
            <a:avLst/>
          </a:prstGeom>
          <a:noFill/>
        </p:spPr>
        <p:txBody>
          <a:bodyPr wrap="square">
            <a:spAutoFit/>
          </a:bodyPr>
          <a:lstStyle/>
          <a:p>
            <a:pPr>
              <a:lnSpc>
                <a:spcPct val="130000"/>
              </a:lnSpc>
              <a:defRPr/>
            </a:pPr>
            <a:r>
              <a:rPr lang="zh-CN" altLang="en-US" sz="2000" b="1" dirty="0" smtClean="0">
                <a:latin typeface="微软雅黑" panose="020B0503020204020204" pitchFamily="34" charset="-122"/>
                <a:ea typeface="微软雅黑" panose="020B0503020204020204" pitchFamily="34" charset="-122"/>
              </a:rPr>
              <a:t>以某位学者为</a:t>
            </a:r>
            <a:r>
              <a:rPr lang="zh-CN" altLang="en-US" sz="2000" b="1" dirty="0">
                <a:latin typeface="微软雅黑" panose="020B0503020204020204" pitchFamily="34" charset="-122"/>
                <a:ea typeface="微软雅黑" panose="020B0503020204020204" pitchFamily="34" charset="-122"/>
              </a:rPr>
              <a:t>例</a:t>
            </a:r>
            <a:r>
              <a:rPr lang="zh-CN" altLang="en-US" sz="2000" b="1" dirty="0" smtClean="0">
                <a:latin typeface="微软雅黑" panose="020B0503020204020204" pitchFamily="34" charset="-122"/>
                <a:ea typeface="微软雅黑" panose="020B0503020204020204" pitchFamily="34" charset="-122"/>
              </a:rPr>
              <a:t>，</a:t>
            </a:r>
            <a:r>
              <a:rPr lang="zh-CN" altLang="en-US" sz="2000" dirty="0">
                <a:latin typeface="微软雅黑" pitchFamily="34" charset="-122"/>
                <a:ea typeface="微软雅黑" pitchFamily="34" charset="-122"/>
              </a:rPr>
              <a:t>不同</a:t>
            </a:r>
            <a:r>
              <a:rPr lang="en-US" altLang="zh-CN" sz="2000" dirty="0">
                <a:latin typeface="微软雅黑" pitchFamily="34" charset="-122"/>
                <a:ea typeface="微软雅黑" pitchFamily="34" charset="-122"/>
              </a:rPr>
              <a:t>OA</a:t>
            </a:r>
            <a:r>
              <a:rPr lang="zh-CN" altLang="en-US" sz="2000" dirty="0" smtClean="0">
                <a:latin typeface="微软雅黑" pitchFamily="34" charset="-122"/>
                <a:ea typeface="微软雅黑" pitchFamily="34" charset="-122"/>
              </a:rPr>
              <a:t>状态的论文</a:t>
            </a:r>
            <a:r>
              <a:rPr lang="zh-CN" altLang="en-US" sz="2000" dirty="0">
                <a:latin typeface="微软雅黑" pitchFamily="34" charset="-122"/>
                <a:ea typeface="微软雅黑" pitchFamily="34" charset="-122"/>
              </a:rPr>
              <a:t>被引</a:t>
            </a:r>
            <a:r>
              <a:rPr lang="zh-CN" altLang="en-US" sz="2000" dirty="0" smtClean="0">
                <a:latin typeface="微软雅黑" pitchFamily="34" charset="-122"/>
                <a:ea typeface="微软雅黑" pitchFamily="34" charset="-122"/>
              </a:rPr>
              <a:t>次数有差异</a:t>
            </a:r>
            <a:r>
              <a:rPr lang="en-US" altLang="zh-CN" sz="2000" dirty="0" smtClean="0">
                <a:latin typeface="微软雅黑" pitchFamily="34" charset="-122"/>
                <a:ea typeface="微软雅黑" pitchFamily="34" charset="-122"/>
              </a:rPr>
              <a:t>: </a:t>
            </a:r>
            <a:endParaRPr lang="zh-CN" altLang="en-US" sz="2000" dirty="0">
              <a:latin typeface="微软雅黑" pitchFamily="34" charset="-122"/>
              <a:ea typeface="微软雅黑" pitchFamily="34" charset="-122"/>
            </a:endParaRPr>
          </a:p>
        </p:txBody>
      </p:sp>
      <p:sp>
        <p:nvSpPr>
          <p:cNvPr id="8" name="TextBox 7"/>
          <p:cNvSpPr txBox="1"/>
          <p:nvPr/>
        </p:nvSpPr>
        <p:spPr>
          <a:xfrm>
            <a:off x="707157" y="1772816"/>
            <a:ext cx="8553053" cy="784830"/>
          </a:xfrm>
          <a:prstGeom prst="rect">
            <a:avLst/>
          </a:prstGeom>
          <a:noFill/>
        </p:spPr>
        <p:txBody>
          <a:bodyPr wrap="square" rtlCol="0">
            <a:spAutoFit/>
          </a:bodyPr>
          <a:lstStyle/>
          <a:p>
            <a:pPr>
              <a:lnSpc>
                <a:spcPct val="125000"/>
              </a:lnSpc>
            </a:pPr>
            <a:r>
              <a:rPr lang="en-US" altLang="zh-CN" dirty="0" smtClean="0">
                <a:latin typeface="微软雅黑" pitchFamily="34" charset="-122"/>
                <a:ea typeface="微软雅黑" pitchFamily="34" charset="-122"/>
              </a:rPr>
              <a:t>OA</a:t>
            </a:r>
            <a:r>
              <a:rPr lang="zh-CN" altLang="en-US" dirty="0" smtClean="0">
                <a:latin typeface="微软雅黑" pitchFamily="34" charset="-122"/>
                <a:ea typeface="微软雅黑" pitchFamily="34" charset="-122"/>
              </a:rPr>
              <a:t>论文</a:t>
            </a:r>
            <a:r>
              <a:rPr lang="zh-CN" altLang="zh-CN" dirty="0" smtClean="0">
                <a:latin typeface="微软雅黑" pitchFamily="34" charset="-122"/>
                <a:ea typeface="微软雅黑" pitchFamily="34" charset="-122"/>
              </a:rPr>
              <a:t>被</a:t>
            </a:r>
            <a:r>
              <a:rPr lang="zh-CN" altLang="zh-CN" dirty="0">
                <a:latin typeface="微软雅黑" pitchFamily="34" charset="-122"/>
                <a:ea typeface="微软雅黑" pitchFamily="34" charset="-122"/>
              </a:rPr>
              <a:t>引</a:t>
            </a:r>
            <a:r>
              <a:rPr lang="zh-CN" altLang="zh-CN" dirty="0" smtClean="0">
                <a:latin typeface="微软雅黑" pitchFamily="34" charset="-122"/>
                <a:ea typeface="微软雅黑" pitchFamily="34" charset="-122"/>
              </a:rPr>
              <a:t>次数持续</a:t>
            </a:r>
            <a:r>
              <a:rPr lang="zh-CN" altLang="zh-CN" dirty="0">
                <a:latin typeface="微软雅黑" pitchFamily="34" charset="-122"/>
                <a:ea typeface="微软雅黑" pitchFamily="34" charset="-122"/>
              </a:rPr>
              <a:t>增长，最高达到</a:t>
            </a:r>
            <a:r>
              <a:rPr lang="en-US" altLang="zh-CN" dirty="0">
                <a:latin typeface="微软雅黑" pitchFamily="34" charset="-122"/>
                <a:ea typeface="微软雅黑" pitchFamily="34" charset="-122"/>
              </a:rPr>
              <a:t>80</a:t>
            </a:r>
            <a:r>
              <a:rPr lang="zh-CN" altLang="zh-CN" dirty="0">
                <a:latin typeface="微软雅黑" pitchFamily="34" charset="-122"/>
                <a:ea typeface="微软雅黑" pitchFamily="34" charset="-122"/>
              </a:rPr>
              <a:t>次，篇均被引次数为</a:t>
            </a:r>
            <a:r>
              <a:rPr lang="en-US" altLang="zh-CN" dirty="0">
                <a:latin typeface="微软雅黑" pitchFamily="34" charset="-122"/>
                <a:ea typeface="微软雅黑" pitchFamily="34" charset="-122"/>
              </a:rPr>
              <a:t>8.79</a:t>
            </a:r>
            <a:r>
              <a:rPr lang="zh-CN" altLang="zh-CN" dirty="0">
                <a:latin typeface="微软雅黑" pitchFamily="34" charset="-122"/>
                <a:ea typeface="微软雅黑" pitchFamily="34" charset="-122"/>
              </a:rPr>
              <a:t>，</a:t>
            </a:r>
            <a:r>
              <a:rPr lang="en-US" altLang="zh-CN" dirty="0">
                <a:latin typeface="微软雅黑" pitchFamily="34" charset="-122"/>
                <a:ea typeface="微软雅黑" pitchFamily="34" charset="-122"/>
              </a:rPr>
              <a:t>H</a:t>
            </a:r>
            <a:r>
              <a:rPr lang="zh-CN" altLang="zh-CN" dirty="0">
                <a:latin typeface="微软雅黑" pitchFamily="34" charset="-122"/>
                <a:ea typeface="微软雅黑" pitchFamily="34" charset="-122"/>
              </a:rPr>
              <a:t>指数为</a:t>
            </a:r>
            <a:r>
              <a:rPr lang="en-US" altLang="zh-CN" dirty="0">
                <a:latin typeface="微软雅黑" pitchFamily="34" charset="-122"/>
                <a:ea typeface="微软雅黑" pitchFamily="34" charset="-122"/>
              </a:rPr>
              <a:t>8</a:t>
            </a:r>
            <a:r>
              <a:rPr lang="zh-CN" altLang="zh-CN" dirty="0" smtClean="0">
                <a:latin typeface="微软雅黑" pitchFamily="34" charset="-122"/>
                <a:ea typeface="微软雅黑" pitchFamily="34" charset="-122"/>
              </a:rPr>
              <a:t>；</a:t>
            </a:r>
            <a:endParaRPr lang="en-US" altLang="zh-CN" dirty="0" smtClean="0">
              <a:latin typeface="微软雅黑" pitchFamily="34" charset="-122"/>
              <a:ea typeface="微软雅黑" pitchFamily="34" charset="-122"/>
            </a:endParaRPr>
          </a:p>
          <a:p>
            <a:pPr>
              <a:lnSpc>
                <a:spcPct val="125000"/>
              </a:lnSpc>
            </a:pPr>
            <a:r>
              <a:rPr lang="zh-CN" altLang="zh-CN" dirty="0" smtClean="0">
                <a:latin typeface="微软雅黑" pitchFamily="34" charset="-122"/>
                <a:ea typeface="微软雅黑" pitchFamily="34" charset="-122"/>
              </a:rPr>
              <a:t>传统</a:t>
            </a:r>
            <a:r>
              <a:rPr lang="zh-CN" altLang="zh-CN" dirty="0">
                <a:latin typeface="微软雅黑" pitchFamily="34" charset="-122"/>
                <a:ea typeface="微软雅黑" pitchFamily="34" charset="-122"/>
              </a:rPr>
              <a:t>商业期刊发文篇均被引次数为</a:t>
            </a:r>
            <a:r>
              <a:rPr lang="en-US" altLang="zh-CN" dirty="0" smtClean="0">
                <a:latin typeface="微软雅黑" pitchFamily="34" charset="-122"/>
                <a:ea typeface="微软雅黑" pitchFamily="34" charset="-122"/>
              </a:rPr>
              <a:t>33</a:t>
            </a:r>
            <a:r>
              <a:rPr lang="zh-CN" altLang="zh-CN" dirty="0" smtClean="0">
                <a:latin typeface="微软雅黑" pitchFamily="34" charset="-122"/>
                <a:ea typeface="微软雅黑" pitchFamily="34" charset="-122"/>
              </a:rPr>
              <a:t>，</a:t>
            </a:r>
            <a:r>
              <a:rPr lang="en-US" altLang="zh-CN" dirty="0">
                <a:latin typeface="微软雅黑" pitchFamily="34" charset="-122"/>
                <a:ea typeface="微软雅黑" pitchFamily="34" charset="-122"/>
              </a:rPr>
              <a:t>H</a:t>
            </a:r>
            <a:r>
              <a:rPr lang="zh-CN" altLang="zh-CN" dirty="0">
                <a:latin typeface="微软雅黑" pitchFamily="34" charset="-122"/>
                <a:ea typeface="微软雅黑" pitchFamily="34" charset="-122"/>
              </a:rPr>
              <a:t>指数为</a:t>
            </a:r>
            <a:r>
              <a:rPr lang="en-US" altLang="zh-CN" dirty="0" smtClean="0">
                <a:latin typeface="微软雅黑" pitchFamily="34" charset="-122"/>
                <a:ea typeface="微软雅黑" pitchFamily="34" charset="-122"/>
              </a:rPr>
              <a:t>2</a:t>
            </a:r>
            <a:endParaRPr lang="zh-CN" altLang="en-US" dirty="0"/>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1" y="2780928"/>
            <a:ext cx="6664736" cy="3911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97296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en-US" altLang="zh-CN" sz="3600" dirty="0" smtClean="0">
                <a:latin typeface="黑体" panose="02010609060101010101" pitchFamily="49" charset="-122"/>
                <a:ea typeface="黑体" panose="02010609060101010101" pitchFamily="49" charset="-122"/>
              </a:rPr>
              <a:t>OA</a:t>
            </a:r>
            <a:r>
              <a:rPr lang="zh-CN" altLang="en-US" sz="3600" dirty="0" smtClean="0">
                <a:latin typeface="黑体" panose="02010609060101010101" pitchFamily="49" charset="-122"/>
                <a:ea typeface="黑体" panose="02010609060101010101" pitchFamily="49" charset="-122"/>
              </a:rPr>
              <a:t>学术影响力分析</a:t>
            </a:r>
            <a:endParaRPr lang="zh-CN" altLang="en-US" sz="36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1268760"/>
            <a:ext cx="8640960" cy="553998"/>
          </a:xfrm>
          <a:prstGeom prst="rect">
            <a:avLst/>
          </a:prstGeom>
          <a:noFill/>
        </p:spPr>
        <p:txBody>
          <a:bodyPr wrap="square">
            <a:spAutoFit/>
          </a:bodyPr>
          <a:lstStyle/>
          <a:p>
            <a:pPr>
              <a:lnSpc>
                <a:spcPct val="150000"/>
              </a:lnSpc>
            </a:pPr>
            <a:r>
              <a:rPr lang="zh-CN" altLang="en-US" sz="2000" b="1" dirty="0" smtClean="0">
                <a:latin typeface="微软雅黑" panose="020B0503020204020204" pitchFamily="34" charset="-122"/>
                <a:ea typeface="微软雅黑" panose="020B0503020204020204" pitchFamily="34" charset="-122"/>
              </a:rPr>
              <a:t>以某种期刊为例，</a:t>
            </a:r>
            <a:r>
              <a:rPr lang="zh-CN" altLang="en-US" sz="2000" dirty="0">
                <a:latin typeface="微软雅黑" pitchFamily="34" charset="-122"/>
                <a:ea typeface="微软雅黑" pitchFamily="34" charset="-122"/>
              </a:rPr>
              <a:t>在</a:t>
            </a:r>
            <a:r>
              <a:rPr lang="zh-CN" altLang="en-US" sz="2000" dirty="0" smtClean="0">
                <a:latin typeface="微软雅黑" pitchFamily="34" charset="-122"/>
                <a:ea typeface="微软雅黑" pitchFamily="34" charset="-122"/>
              </a:rPr>
              <a:t>同</a:t>
            </a:r>
            <a:r>
              <a:rPr lang="zh-CN" altLang="en-US" sz="2000" dirty="0">
                <a:latin typeface="微软雅黑" pitchFamily="34" charset="-122"/>
                <a:ea typeface="微软雅黑" pitchFamily="34" charset="-122"/>
              </a:rPr>
              <a:t>一栏目下，</a:t>
            </a:r>
            <a:r>
              <a:rPr lang="en-US" altLang="zh-CN" sz="2000" dirty="0">
                <a:latin typeface="微软雅黑" pitchFamily="34" charset="-122"/>
                <a:ea typeface="微软雅黑" pitchFamily="34" charset="-122"/>
              </a:rPr>
              <a:t>OA</a:t>
            </a:r>
            <a:r>
              <a:rPr lang="zh-CN" altLang="en-US" sz="2000" dirty="0">
                <a:latin typeface="微软雅黑" pitchFamily="34" charset="-122"/>
                <a:ea typeface="微软雅黑" pitchFamily="34" charset="-122"/>
              </a:rPr>
              <a:t>论文的被引次数高于非</a:t>
            </a:r>
            <a:r>
              <a:rPr lang="en-US" altLang="zh-CN" sz="2000" dirty="0">
                <a:latin typeface="微软雅黑" pitchFamily="34" charset="-122"/>
                <a:ea typeface="微软雅黑" pitchFamily="34" charset="-122"/>
              </a:rPr>
              <a:t>OA </a:t>
            </a:r>
            <a:r>
              <a:rPr lang="zh-CN" altLang="en-US" sz="2000" dirty="0">
                <a:latin typeface="微软雅黑" pitchFamily="34" charset="-122"/>
                <a:ea typeface="微软雅黑" pitchFamily="34" charset="-122"/>
              </a:rPr>
              <a:t>论文的。</a:t>
            </a:r>
            <a:endParaRPr lang="zh-CN" altLang="en-US" sz="2000" dirty="0"/>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3828296"/>
            <a:ext cx="6480720" cy="1215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2204864"/>
            <a:ext cx="6480720" cy="1232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58527" y="5073751"/>
            <a:ext cx="7973913" cy="1446550"/>
          </a:xfrm>
          <a:prstGeom prst="rect">
            <a:avLst/>
          </a:prstGeom>
          <a:noFill/>
        </p:spPr>
        <p:txBody>
          <a:bodyPr wrap="square" rtlCol="0">
            <a:spAutoFit/>
          </a:bodyPr>
          <a:lstStyle/>
          <a:p>
            <a:pPr>
              <a:lnSpc>
                <a:spcPct val="125000"/>
              </a:lnSpc>
            </a:pPr>
            <a:endParaRPr lang="en-US" altLang="zh-CN" dirty="0">
              <a:latin typeface="微软雅黑" pitchFamily="34" charset="-122"/>
              <a:ea typeface="微软雅黑" pitchFamily="34" charset="-122"/>
            </a:endParaRPr>
          </a:p>
          <a:p>
            <a:pPr>
              <a:lnSpc>
                <a:spcPct val="125000"/>
              </a:lnSpc>
            </a:pPr>
            <a:r>
              <a:rPr lang="en-US" altLang="zh-CN" dirty="0">
                <a:latin typeface="微软雅黑" pitchFamily="34" charset="-122"/>
                <a:ea typeface="微软雅黑" pitchFamily="34" charset="-122"/>
              </a:rPr>
              <a:t>   </a:t>
            </a:r>
            <a:r>
              <a:rPr lang="zh-CN" altLang="en-US" sz="2000" b="1" dirty="0">
                <a:latin typeface="楷体" pitchFamily="49" charset="-122"/>
                <a:ea typeface="楷体" pitchFamily="49" charset="-122"/>
              </a:rPr>
              <a:t>建议</a:t>
            </a:r>
            <a:r>
              <a:rPr lang="zh-CN" altLang="en-US" dirty="0">
                <a:latin typeface="楷体" pitchFamily="49" charset="-122"/>
                <a:ea typeface="楷体" pitchFamily="49" charset="-122"/>
              </a:rPr>
              <a:t>：</a:t>
            </a:r>
            <a:r>
              <a:rPr lang="zh-CN" altLang="en-US" b="1" dirty="0">
                <a:solidFill>
                  <a:schemeClr val="accent6">
                    <a:lumMod val="75000"/>
                  </a:schemeClr>
                </a:solidFill>
                <a:latin typeface="楷体" pitchFamily="49" charset="-122"/>
                <a:ea typeface="楷体" pitchFamily="49" charset="-122"/>
              </a:rPr>
              <a:t>投稿关注</a:t>
            </a:r>
            <a:r>
              <a:rPr lang="en-US" altLang="zh-CN" b="1" dirty="0">
                <a:solidFill>
                  <a:schemeClr val="accent6">
                    <a:lumMod val="75000"/>
                  </a:schemeClr>
                </a:solidFill>
                <a:latin typeface="楷体" pitchFamily="49" charset="-122"/>
                <a:ea typeface="楷体" pitchFamily="49" charset="-122"/>
              </a:rPr>
              <a:t>OA</a:t>
            </a:r>
            <a:r>
              <a:rPr lang="zh-CN" altLang="en-US" b="1" dirty="0">
                <a:solidFill>
                  <a:schemeClr val="accent6">
                    <a:lumMod val="75000"/>
                  </a:schemeClr>
                </a:solidFill>
                <a:latin typeface="楷体" pitchFamily="49" charset="-122"/>
                <a:ea typeface="楷体" pitchFamily="49" charset="-122"/>
              </a:rPr>
              <a:t>期刊，或选择</a:t>
            </a:r>
            <a:r>
              <a:rPr lang="en-US" altLang="zh-CN" b="1" dirty="0">
                <a:solidFill>
                  <a:schemeClr val="accent6">
                    <a:lumMod val="75000"/>
                  </a:schemeClr>
                </a:solidFill>
                <a:latin typeface="楷体" pitchFamily="49" charset="-122"/>
                <a:ea typeface="楷体" pitchFamily="49" charset="-122"/>
              </a:rPr>
              <a:t>OA</a:t>
            </a:r>
            <a:r>
              <a:rPr lang="zh-CN" altLang="en-US" b="1" dirty="0">
                <a:solidFill>
                  <a:schemeClr val="accent6">
                    <a:lumMod val="75000"/>
                  </a:schemeClr>
                </a:solidFill>
                <a:latin typeface="楷体" pitchFamily="49" charset="-122"/>
                <a:ea typeface="楷体" pitchFamily="49" charset="-122"/>
              </a:rPr>
              <a:t>方式发表您的论文，提升学术影响力，更加开放交流！</a:t>
            </a:r>
            <a:endParaRPr lang="zh-CN" altLang="en-US" b="1" dirty="0">
              <a:solidFill>
                <a:schemeClr val="accent6">
                  <a:lumMod val="75000"/>
                </a:schemeClr>
              </a:solidFill>
            </a:endParaRPr>
          </a:p>
          <a:p>
            <a:endParaRPr lang="zh-CN" altLang="en-US" dirty="0"/>
          </a:p>
        </p:txBody>
      </p:sp>
    </p:spTree>
    <p:extLst>
      <p:ext uri="{BB962C8B-B14F-4D97-AF65-F5344CB8AC3E}">
        <p14:creationId xmlns:p14="http://schemas.microsoft.com/office/powerpoint/2010/main" val="1611609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609634" y="476672"/>
            <a:ext cx="7772400" cy="1470025"/>
          </a:xfrm>
        </p:spPr>
        <p:txBody>
          <a:bodyPr/>
          <a:lstStyle/>
          <a:p>
            <a:r>
              <a:rPr lang="zh-CN" altLang="en-US" dirty="0" smtClean="0">
                <a:latin typeface="黑体" panose="02010609060101010101" pitchFamily="49" charset="-122"/>
                <a:ea typeface="黑体" panose="02010609060101010101" pitchFamily="49" charset="-122"/>
              </a:rPr>
              <a:t>主要内容</a:t>
            </a:r>
            <a:endParaRPr lang="zh-CN" altLang="en-US"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403648" y="1662533"/>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845441" y="1853326"/>
            <a:ext cx="5276957" cy="1600438"/>
          </a:xfrm>
          <a:prstGeom prst="rect">
            <a:avLst/>
          </a:prstGeom>
          <a:noFill/>
        </p:spPr>
        <p:txBody>
          <a:bodyPr wrap="none" rtlCol="0">
            <a:spAutoFit/>
          </a:bodyPr>
          <a:lstStyle/>
          <a:p>
            <a:pPr marL="342900" indent="-342900">
              <a:spcBef>
                <a:spcPts val="1200"/>
              </a:spcBef>
              <a:buFont typeface="Wingdings" panose="05000000000000000000" pitchFamily="2" charset="2"/>
              <a:buChar char="n"/>
            </a:pPr>
            <a:r>
              <a:rPr lang="en-US" altLang="zh-CN" sz="2000" dirty="0" smtClean="0">
                <a:latin typeface="微软雅黑" panose="020B0503020204020204" pitchFamily="34" charset="-122"/>
                <a:ea typeface="微软雅黑" panose="020B0503020204020204" pitchFamily="34" charset="-122"/>
              </a:rPr>
              <a:t>OA</a:t>
            </a:r>
            <a:r>
              <a:rPr lang="zh-CN" altLang="en-US" sz="2000" dirty="0">
                <a:latin typeface="微软雅黑" panose="020B0503020204020204" pitchFamily="34" charset="-122"/>
                <a:ea typeface="微软雅黑" panose="020B0503020204020204" pitchFamily="34" charset="-122"/>
              </a:rPr>
              <a:t>，不是</a:t>
            </a:r>
            <a:r>
              <a:rPr lang="zh-CN" altLang="en-US" sz="2000" dirty="0" smtClean="0">
                <a:latin typeface="微软雅黑" panose="020B0503020204020204" pitchFamily="34" charset="-122"/>
                <a:ea typeface="微软雅黑" panose="020B0503020204020204" pitchFamily="34" charset="-122"/>
              </a:rPr>
              <a:t>“免费”或“好、坏”那么简单</a:t>
            </a:r>
            <a:endParaRPr lang="en-US" altLang="zh-CN" sz="2000" dirty="0" smtClean="0">
              <a:latin typeface="微软雅黑" panose="020B0503020204020204" pitchFamily="34" charset="-122"/>
              <a:ea typeface="微软雅黑" panose="020B0503020204020204" pitchFamily="34" charset="-122"/>
            </a:endParaRPr>
          </a:p>
          <a:p>
            <a:pPr marL="342900" indent="-342900">
              <a:spcBef>
                <a:spcPts val="1200"/>
              </a:spcBef>
              <a:buFont typeface="Wingdings" panose="05000000000000000000" pitchFamily="2" charset="2"/>
              <a:buChar char="n"/>
            </a:pPr>
            <a:r>
              <a:rPr lang="en-US" altLang="zh-CN" sz="2000" dirty="0" smtClean="0">
                <a:latin typeface="微软雅黑" panose="020B0503020204020204" pitchFamily="34" charset="-122"/>
                <a:ea typeface="微软雅黑" panose="020B0503020204020204" pitchFamily="34" charset="-122"/>
              </a:rPr>
              <a:t>OA</a:t>
            </a:r>
            <a:r>
              <a:rPr lang="zh-CN" altLang="en-US" sz="2000" dirty="0">
                <a:latin typeface="微软雅黑" panose="020B0503020204020204" pitchFamily="34" charset="-122"/>
                <a:ea typeface="微软雅黑" panose="020B0503020204020204" pitchFamily="34" charset="-122"/>
              </a:rPr>
              <a:t>的学术影响力分析</a:t>
            </a:r>
            <a:r>
              <a:rPr lang="zh-CN" altLang="en-US" sz="2000" dirty="0" smtClean="0">
                <a:latin typeface="微软雅黑" panose="020B0503020204020204" pitchFamily="34" charset="-122"/>
                <a:ea typeface="微软雅黑" panose="020B0503020204020204" pitchFamily="34" charset="-122"/>
              </a:rPr>
              <a:t>案例</a:t>
            </a:r>
            <a:endParaRPr lang="en-US" altLang="zh-CN" sz="2000" dirty="0" smtClean="0">
              <a:latin typeface="微软雅黑" panose="020B0503020204020204" pitchFamily="34" charset="-122"/>
              <a:ea typeface="微软雅黑" panose="020B0503020204020204" pitchFamily="34" charset="-122"/>
            </a:endParaRPr>
          </a:p>
          <a:p>
            <a:pPr marL="342900" indent="-342900">
              <a:spcBef>
                <a:spcPts val="1200"/>
              </a:spcBef>
              <a:buFont typeface="Wingdings" panose="05000000000000000000" pitchFamily="2" charset="2"/>
              <a:buChar char="n"/>
            </a:pPr>
            <a:r>
              <a:rPr lang="zh-CN" altLang="en-US" sz="2000" b="1" dirty="0" smtClean="0">
                <a:solidFill>
                  <a:schemeClr val="accent6">
                    <a:lumMod val="75000"/>
                  </a:schemeClr>
                </a:solidFill>
                <a:latin typeface="微软雅黑" panose="020B0503020204020204" pitchFamily="34" charset="-122"/>
                <a:ea typeface="微软雅黑" panose="020B0503020204020204" pitchFamily="34" charset="-122"/>
              </a:rPr>
              <a:t>用</a:t>
            </a: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开放资源做您的“数据”科研</a:t>
            </a:r>
          </a:p>
          <a:p>
            <a:endParaRPr lang="zh-CN" altLang="en-US" dirty="0"/>
          </a:p>
        </p:txBody>
      </p:sp>
      <p:sp>
        <p:nvSpPr>
          <p:cNvPr id="7" name="矩形 6"/>
          <p:cNvSpPr/>
          <p:nvPr/>
        </p:nvSpPr>
        <p:spPr>
          <a:xfrm>
            <a:off x="0" y="0"/>
            <a:ext cx="1142976" cy="6858000"/>
          </a:xfrm>
          <a:prstGeom prst="rect">
            <a:avLst/>
          </a:prstGeom>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3"/>
          <p:cNvPicPr>
            <a:picLocks noChangeAspect="1" noChangeArrowheads="1"/>
          </p:cNvPicPr>
          <p:nvPr/>
        </p:nvPicPr>
        <p:blipFill>
          <a:blip r:embed="rId2" cstate="print"/>
          <a:srcRect/>
          <a:stretch>
            <a:fillRect/>
          </a:stretch>
        </p:blipFill>
        <p:spPr bwMode="auto">
          <a:xfrm>
            <a:off x="1" y="0"/>
            <a:ext cx="1184942" cy="1357297"/>
          </a:xfrm>
          <a:prstGeom prst="rect">
            <a:avLst/>
          </a:prstGeom>
          <a:noFill/>
          <a:ln w="9525">
            <a:noFill/>
            <a:miter lim="800000"/>
            <a:headEnd/>
            <a:tailEnd/>
          </a:ln>
          <a:effectLst/>
        </p:spPr>
      </p:pic>
    </p:spTree>
    <p:extLst>
      <p:ext uri="{BB962C8B-B14F-4D97-AF65-F5344CB8AC3E}">
        <p14:creationId xmlns:p14="http://schemas.microsoft.com/office/powerpoint/2010/main" val="16677253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zh-CN" altLang="en-US" sz="3200" dirty="0" smtClean="0">
                <a:latin typeface="黑体" panose="02010609060101010101" pitchFamily="49" charset="-122"/>
                <a:ea typeface="黑体" panose="02010609060101010101" pitchFamily="49" charset="-122"/>
              </a:rPr>
              <a:t>用开放资源做您的“数据”文章</a:t>
            </a:r>
            <a:endParaRPr lang="zh-CN" altLang="en-US" sz="32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727280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内容占位符 2"/>
          <p:cNvSpPr txBox="1">
            <a:spLocks/>
          </p:cNvSpPr>
          <p:nvPr/>
        </p:nvSpPr>
        <p:spPr>
          <a:xfrm>
            <a:off x="511350" y="1196751"/>
            <a:ext cx="8446150" cy="3917687"/>
          </a:xfrm>
          <a:prstGeom prst="rect">
            <a:avLst/>
          </a:prstGeom>
        </p:spPr>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20000"/>
              </a:lnSpc>
              <a:spcBef>
                <a:spcPts val="0"/>
              </a:spcBef>
            </a:pPr>
            <a:r>
              <a:rPr lang="zh-CN" altLang="en-US" b="1" dirty="0" smtClean="0">
                <a:solidFill>
                  <a:schemeClr val="tx1"/>
                </a:solidFill>
                <a:latin typeface="黑体" panose="02010609060101010101" pitchFamily="49" charset="-122"/>
                <a:ea typeface="黑体" panose="02010609060101010101" pitchFamily="49" charset="-122"/>
              </a:rPr>
              <a:t>开</a:t>
            </a:r>
            <a:r>
              <a:rPr lang="zh-CN" altLang="en-US" sz="2300" b="1" dirty="0" smtClean="0">
                <a:solidFill>
                  <a:schemeClr val="tx1"/>
                </a:solidFill>
                <a:latin typeface="黑体" panose="02010609060101010101" pitchFamily="49" charset="-122"/>
                <a:ea typeface="黑体" panose="02010609060101010101" pitchFamily="49" charset="-122"/>
              </a:rPr>
              <a:t>放资源：</a:t>
            </a:r>
            <a:r>
              <a:rPr lang="zh-CN" altLang="zh-CN" sz="2300" b="1" dirty="0" smtClean="0">
                <a:solidFill>
                  <a:schemeClr val="tx1"/>
                </a:solidFill>
                <a:latin typeface="黑体" panose="02010609060101010101" pitchFamily="49" charset="-122"/>
                <a:ea typeface="黑体" panose="02010609060101010101" pitchFamily="49" charset="-122"/>
              </a:rPr>
              <a:t>指可被任何人在任何时间不受限制获取的资源</a:t>
            </a:r>
            <a:endParaRPr lang="en-US" altLang="zh-CN" sz="2300" b="1" dirty="0" smtClean="0">
              <a:solidFill>
                <a:schemeClr val="tx1"/>
              </a:solidFill>
              <a:latin typeface="黑体" panose="02010609060101010101" pitchFamily="49" charset="-122"/>
              <a:ea typeface="黑体" panose="02010609060101010101" pitchFamily="49" charset="-122"/>
            </a:endParaRPr>
          </a:p>
          <a:p>
            <a:pPr marL="914400" lvl="1" indent="-457200" algn="l">
              <a:lnSpc>
                <a:spcPct val="120000"/>
              </a:lnSpc>
              <a:spcBef>
                <a:spcPts val="0"/>
              </a:spcBef>
              <a:buFont typeface="Arial" panose="020B0604020202020204" pitchFamily="34" charset="0"/>
              <a:buChar char="•"/>
            </a:pPr>
            <a:r>
              <a:rPr lang="zh-CN" altLang="zh-CN" sz="2300" dirty="0" smtClean="0">
                <a:solidFill>
                  <a:schemeClr val="tx1"/>
                </a:solidFill>
                <a:latin typeface="黑体" panose="02010609060101010101" pitchFamily="49" charset="-122"/>
                <a:ea typeface="黑体" panose="02010609060101010101" pitchFamily="49" charset="-122"/>
              </a:rPr>
              <a:t>正式发表</a:t>
            </a:r>
            <a:r>
              <a:rPr lang="zh-CN" altLang="en-US" sz="2300" dirty="0" smtClean="0">
                <a:solidFill>
                  <a:schemeClr val="tx1"/>
                </a:solidFill>
                <a:latin typeface="黑体" panose="02010609060101010101" pitchFamily="49" charset="-122"/>
                <a:ea typeface="黑体" panose="02010609060101010101" pitchFamily="49" charset="-122"/>
              </a:rPr>
              <a:t>或</a:t>
            </a:r>
            <a:r>
              <a:rPr lang="zh-CN" altLang="zh-CN" sz="2300" dirty="0" smtClean="0">
                <a:solidFill>
                  <a:schemeClr val="tx1"/>
                </a:solidFill>
                <a:latin typeface="黑体" panose="02010609060101010101" pitchFamily="49" charset="-122"/>
                <a:ea typeface="黑体" panose="02010609060101010101" pitchFamily="49" charset="-122"/>
              </a:rPr>
              <a:t>出版的</a:t>
            </a:r>
            <a:r>
              <a:rPr lang="zh-CN" altLang="en-US" sz="2300" dirty="0" smtClean="0">
                <a:solidFill>
                  <a:schemeClr val="tx1"/>
                </a:solidFill>
                <a:latin typeface="黑体" panose="02010609060101010101" pitchFamily="49" charset="-122"/>
                <a:ea typeface="黑体" panose="02010609060101010101" pitchFamily="49" charset="-122"/>
              </a:rPr>
              <a:t>论文、</a:t>
            </a:r>
            <a:r>
              <a:rPr lang="zh-CN" altLang="zh-CN" sz="2300" dirty="0" smtClean="0">
                <a:solidFill>
                  <a:schemeClr val="tx1"/>
                </a:solidFill>
                <a:latin typeface="黑体" panose="02010609060101010101" pitchFamily="49" charset="-122"/>
                <a:ea typeface="黑体" panose="02010609060101010101" pitchFamily="49" charset="-122"/>
              </a:rPr>
              <a:t>著作、教材、会议论文集与研究报告等学术成果</a:t>
            </a:r>
            <a:endParaRPr lang="en-US" altLang="zh-CN" sz="2300" dirty="0" smtClean="0">
              <a:solidFill>
                <a:schemeClr val="tx1"/>
              </a:solidFill>
              <a:latin typeface="黑体" panose="02010609060101010101" pitchFamily="49" charset="-122"/>
              <a:ea typeface="黑体" panose="02010609060101010101" pitchFamily="49" charset="-122"/>
            </a:endParaRPr>
          </a:p>
          <a:p>
            <a:pPr marL="914400" lvl="1" indent="-457200" algn="l">
              <a:lnSpc>
                <a:spcPct val="120000"/>
              </a:lnSpc>
              <a:spcBef>
                <a:spcPts val="0"/>
              </a:spcBef>
              <a:buFont typeface="Arial" panose="020B0604020202020204" pitchFamily="34" charset="0"/>
              <a:buChar char="•"/>
            </a:pPr>
            <a:r>
              <a:rPr lang="zh-CN" altLang="zh-CN" sz="2300" dirty="0" smtClean="0">
                <a:solidFill>
                  <a:schemeClr val="tx1"/>
                </a:solidFill>
                <a:latin typeface="黑体" panose="02010609060101010101" pitchFamily="49" charset="-122"/>
                <a:ea typeface="黑体" panose="02010609060101010101" pitchFamily="49" charset="-122"/>
              </a:rPr>
              <a:t>非正式出版的论文预印本、学位论文、工作论文、各种原始数据和元数据、教学参考资料、软件、照片、图表、地图以及数据库、政府出版物、网站</a:t>
            </a:r>
            <a:endParaRPr lang="en-US" altLang="zh-CN" sz="2300" dirty="0" smtClean="0">
              <a:solidFill>
                <a:schemeClr val="tx1"/>
              </a:solidFill>
              <a:latin typeface="黑体" panose="02010609060101010101" pitchFamily="49" charset="-122"/>
              <a:ea typeface="黑体" panose="02010609060101010101" pitchFamily="49" charset="-122"/>
            </a:endParaRPr>
          </a:p>
          <a:p>
            <a:pPr algn="l">
              <a:lnSpc>
                <a:spcPct val="120000"/>
              </a:lnSpc>
              <a:spcBef>
                <a:spcPts val="0"/>
              </a:spcBef>
            </a:pPr>
            <a:r>
              <a:rPr lang="zh-CN" altLang="zh-CN" sz="2300" b="1" dirty="0" smtClean="0">
                <a:solidFill>
                  <a:schemeClr val="tx1"/>
                </a:solidFill>
                <a:latin typeface="黑体" panose="02010609060101010101" pitchFamily="49" charset="-122"/>
                <a:ea typeface="黑体" panose="02010609060101010101" pitchFamily="49" charset="-122"/>
              </a:rPr>
              <a:t>基本特征：</a:t>
            </a:r>
          </a:p>
          <a:p>
            <a:pPr lvl="1" algn="l">
              <a:lnSpc>
                <a:spcPct val="120000"/>
              </a:lnSpc>
              <a:spcBef>
                <a:spcPts val="0"/>
              </a:spcBef>
            </a:pPr>
            <a:r>
              <a:rPr lang="zh-CN" altLang="zh-CN" sz="2300" dirty="0" smtClean="0">
                <a:solidFill>
                  <a:schemeClr val="tx1"/>
                </a:solidFill>
                <a:latin typeface="黑体" panose="02010609060101010101" pitchFamily="49" charset="-122"/>
                <a:ea typeface="黑体" panose="02010609060101010101" pitchFamily="49" charset="-122"/>
              </a:rPr>
              <a:t>（</a:t>
            </a:r>
            <a:r>
              <a:rPr lang="en-US" altLang="zh-CN" sz="2300" dirty="0" smtClean="0">
                <a:solidFill>
                  <a:schemeClr val="tx1"/>
                </a:solidFill>
                <a:latin typeface="黑体" panose="02010609060101010101" pitchFamily="49" charset="-122"/>
                <a:ea typeface="黑体" panose="02010609060101010101" pitchFamily="49" charset="-122"/>
              </a:rPr>
              <a:t>1</a:t>
            </a:r>
            <a:r>
              <a:rPr lang="zh-CN" altLang="zh-CN" sz="2300" dirty="0" smtClean="0">
                <a:solidFill>
                  <a:schemeClr val="tx1"/>
                </a:solidFill>
                <a:latin typeface="黑体" panose="02010609060101010101" pitchFamily="49" charset="-122"/>
                <a:ea typeface="黑体" panose="02010609060101010101" pitchFamily="49" charset="-122"/>
              </a:rPr>
              <a:t>）</a:t>
            </a:r>
            <a:r>
              <a:rPr lang="zh-CN" altLang="en-US" sz="2300" dirty="0" smtClean="0">
                <a:solidFill>
                  <a:schemeClr val="tx1"/>
                </a:solidFill>
                <a:latin typeface="黑体" panose="02010609060101010101" pitchFamily="49" charset="-122"/>
                <a:ea typeface="黑体" panose="02010609060101010101" pitchFamily="49" charset="-122"/>
              </a:rPr>
              <a:t>网络化、数字化；</a:t>
            </a:r>
            <a:endParaRPr lang="en-US" altLang="zh-CN" sz="2300" dirty="0" smtClean="0">
              <a:solidFill>
                <a:schemeClr val="tx1"/>
              </a:solidFill>
              <a:latin typeface="黑体" panose="02010609060101010101" pitchFamily="49" charset="-122"/>
              <a:ea typeface="黑体" panose="02010609060101010101" pitchFamily="49" charset="-122"/>
            </a:endParaRPr>
          </a:p>
          <a:p>
            <a:pPr lvl="1" algn="l">
              <a:lnSpc>
                <a:spcPct val="120000"/>
              </a:lnSpc>
              <a:spcBef>
                <a:spcPts val="0"/>
              </a:spcBef>
            </a:pPr>
            <a:r>
              <a:rPr lang="zh-CN" altLang="en-US" sz="2300" dirty="0">
                <a:solidFill>
                  <a:schemeClr val="tx1"/>
                </a:solidFill>
                <a:latin typeface="黑体" panose="02010609060101010101" pitchFamily="49" charset="-122"/>
                <a:ea typeface="黑体" panose="02010609060101010101" pitchFamily="49" charset="-122"/>
              </a:rPr>
              <a:t>（</a:t>
            </a:r>
            <a:r>
              <a:rPr lang="en-US" altLang="zh-CN" sz="2300" dirty="0">
                <a:solidFill>
                  <a:schemeClr val="tx1"/>
                </a:solidFill>
                <a:latin typeface="黑体" panose="02010609060101010101" pitchFamily="49" charset="-122"/>
                <a:ea typeface="黑体" panose="02010609060101010101" pitchFamily="49" charset="-122"/>
              </a:rPr>
              <a:t>2</a:t>
            </a:r>
            <a:r>
              <a:rPr lang="zh-CN" altLang="en-US" sz="2300" dirty="0">
                <a:solidFill>
                  <a:schemeClr val="tx1"/>
                </a:solidFill>
                <a:latin typeface="黑体" panose="02010609060101010101" pitchFamily="49" charset="-122"/>
                <a:ea typeface="黑体" panose="02010609060101010101" pitchFamily="49" charset="-122"/>
              </a:rPr>
              <a:t>）</a:t>
            </a:r>
            <a:r>
              <a:rPr lang="zh-CN" altLang="zh-CN" sz="2300" dirty="0" smtClean="0">
                <a:solidFill>
                  <a:schemeClr val="tx1"/>
                </a:solidFill>
                <a:latin typeface="黑体" panose="02010609060101010101" pitchFamily="49" charset="-122"/>
                <a:ea typeface="黑体" panose="02010609060101010101" pitchFamily="49" charset="-122"/>
              </a:rPr>
              <a:t>可获得性：</a:t>
            </a:r>
          </a:p>
          <a:p>
            <a:pPr lvl="1" algn="l">
              <a:lnSpc>
                <a:spcPct val="120000"/>
              </a:lnSpc>
              <a:spcBef>
                <a:spcPts val="0"/>
              </a:spcBef>
            </a:pPr>
            <a:r>
              <a:rPr lang="zh-CN" altLang="zh-CN" sz="2300" dirty="0" smtClean="0">
                <a:solidFill>
                  <a:schemeClr val="tx1"/>
                </a:solidFill>
                <a:latin typeface="黑体" panose="02010609060101010101" pitchFamily="49" charset="-122"/>
                <a:ea typeface="黑体" panose="02010609060101010101" pitchFamily="49" charset="-122"/>
              </a:rPr>
              <a:t>（</a:t>
            </a:r>
            <a:r>
              <a:rPr lang="en-US" altLang="zh-CN" sz="2300" dirty="0" smtClean="0">
                <a:solidFill>
                  <a:schemeClr val="tx1"/>
                </a:solidFill>
                <a:latin typeface="黑体" panose="02010609060101010101" pitchFamily="49" charset="-122"/>
                <a:ea typeface="黑体" panose="02010609060101010101" pitchFamily="49" charset="-122"/>
              </a:rPr>
              <a:t>3</a:t>
            </a:r>
            <a:r>
              <a:rPr lang="zh-CN" altLang="zh-CN" sz="2300" dirty="0" smtClean="0">
                <a:solidFill>
                  <a:schemeClr val="tx1"/>
                </a:solidFill>
                <a:latin typeface="黑体" panose="02010609060101010101" pitchFamily="49" charset="-122"/>
                <a:ea typeface="黑体" panose="02010609060101010101" pitchFamily="49" charset="-122"/>
              </a:rPr>
              <a:t>）使用和再散布：</a:t>
            </a:r>
          </a:p>
          <a:p>
            <a:pPr lvl="1" algn="l">
              <a:lnSpc>
                <a:spcPct val="120000"/>
              </a:lnSpc>
              <a:spcBef>
                <a:spcPts val="0"/>
              </a:spcBef>
            </a:pPr>
            <a:r>
              <a:rPr lang="zh-CN" altLang="zh-CN" sz="2300" dirty="0" smtClean="0">
                <a:solidFill>
                  <a:schemeClr val="tx1"/>
                </a:solidFill>
                <a:latin typeface="黑体" panose="02010609060101010101" pitchFamily="49" charset="-122"/>
                <a:ea typeface="黑体" panose="02010609060101010101" pitchFamily="49" charset="-122"/>
              </a:rPr>
              <a:t>（</a:t>
            </a:r>
            <a:r>
              <a:rPr lang="en-US" altLang="zh-CN" sz="2300" dirty="0" smtClean="0">
                <a:solidFill>
                  <a:schemeClr val="tx1"/>
                </a:solidFill>
                <a:latin typeface="黑体" panose="02010609060101010101" pitchFamily="49" charset="-122"/>
                <a:ea typeface="黑体" panose="02010609060101010101" pitchFamily="49" charset="-122"/>
              </a:rPr>
              <a:t>4</a:t>
            </a:r>
            <a:r>
              <a:rPr lang="zh-CN" altLang="zh-CN" sz="2300" dirty="0" smtClean="0">
                <a:solidFill>
                  <a:schemeClr val="tx1"/>
                </a:solidFill>
                <a:latin typeface="黑体" panose="02010609060101010101" pitchFamily="49" charset="-122"/>
                <a:ea typeface="黑体" panose="02010609060101010101" pitchFamily="49" charset="-122"/>
              </a:rPr>
              <a:t>）再利用</a:t>
            </a:r>
          </a:p>
          <a:p>
            <a:pPr lvl="1" algn="l">
              <a:lnSpc>
                <a:spcPct val="120000"/>
              </a:lnSpc>
              <a:spcBef>
                <a:spcPts val="0"/>
              </a:spcBef>
            </a:pPr>
            <a:r>
              <a:rPr lang="zh-CN" altLang="zh-CN" sz="2300" dirty="0" smtClean="0">
                <a:solidFill>
                  <a:schemeClr val="tx1"/>
                </a:solidFill>
                <a:latin typeface="黑体" panose="02010609060101010101" pitchFamily="49" charset="-122"/>
                <a:ea typeface="黑体" panose="02010609060101010101" pitchFamily="49" charset="-122"/>
              </a:rPr>
              <a:t>（</a:t>
            </a:r>
            <a:r>
              <a:rPr lang="en-US" altLang="zh-CN" sz="2300" dirty="0" smtClean="0">
                <a:solidFill>
                  <a:schemeClr val="tx1"/>
                </a:solidFill>
                <a:latin typeface="黑体" panose="02010609060101010101" pitchFamily="49" charset="-122"/>
                <a:ea typeface="黑体" panose="02010609060101010101" pitchFamily="49" charset="-122"/>
              </a:rPr>
              <a:t>5</a:t>
            </a:r>
            <a:r>
              <a:rPr lang="zh-CN" altLang="zh-CN" sz="2300" dirty="0" smtClean="0">
                <a:solidFill>
                  <a:schemeClr val="tx1"/>
                </a:solidFill>
                <a:latin typeface="黑体" panose="02010609060101010101" pitchFamily="49" charset="-122"/>
                <a:ea typeface="黑体" panose="02010609060101010101" pitchFamily="49" charset="-122"/>
              </a:rPr>
              <a:t>）以上无技术限制</a:t>
            </a:r>
            <a:endParaRPr lang="en-US" altLang="zh-CN" sz="2300" dirty="0" smtClean="0">
              <a:solidFill>
                <a:schemeClr val="tx1"/>
              </a:solidFill>
              <a:latin typeface="黑体" panose="02010609060101010101" pitchFamily="49" charset="-122"/>
              <a:ea typeface="黑体" panose="02010609060101010101" pitchFamily="49" charset="-122"/>
            </a:endParaRPr>
          </a:p>
          <a:p>
            <a:pPr algn="l">
              <a:lnSpc>
                <a:spcPct val="120000"/>
              </a:lnSpc>
              <a:spcBef>
                <a:spcPts val="0"/>
              </a:spcBef>
            </a:pPr>
            <a:r>
              <a:rPr lang="zh-CN" altLang="en-US" sz="2300" b="1" dirty="0" smtClean="0">
                <a:solidFill>
                  <a:schemeClr val="tx1"/>
                </a:solidFill>
                <a:latin typeface="黑体" panose="02010609060101010101" pitchFamily="49" charset="-122"/>
                <a:ea typeface="黑体" panose="02010609060101010101" pitchFamily="49" charset="-122"/>
              </a:rPr>
              <a:t>再利用</a:t>
            </a:r>
            <a:r>
              <a:rPr lang="zh-CN" altLang="en-US" sz="2300" dirty="0" smtClean="0">
                <a:solidFill>
                  <a:schemeClr val="tx1"/>
                </a:solidFill>
                <a:latin typeface="黑体" panose="02010609060101010101" pitchFamily="49" charset="-122"/>
                <a:ea typeface="黑体" panose="02010609060101010101" pitchFamily="49" charset="-122"/>
              </a:rPr>
              <a:t>是指</a:t>
            </a:r>
            <a:r>
              <a:rPr lang="zh-CN" altLang="zh-CN" sz="2300" dirty="0" smtClean="0">
                <a:solidFill>
                  <a:schemeClr val="tx1"/>
                </a:solidFill>
                <a:latin typeface="黑体" panose="02010609060101010101" pitchFamily="49" charset="-122"/>
                <a:ea typeface="黑体" panose="02010609060101010101" pitchFamily="49" charset="-122"/>
              </a:rPr>
              <a:t>在原作品的基础上演绎、加工、重组，生成新的作品</a:t>
            </a:r>
          </a:p>
          <a:p>
            <a:endParaRPr lang="zh-CN" altLang="en-US" dirty="0"/>
          </a:p>
        </p:txBody>
      </p:sp>
      <p:sp>
        <p:nvSpPr>
          <p:cNvPr id="8" name="矩形 7"/>
          <p:cNvSpPr/>
          <p:nvPr/>
        </p:nvSpPr>
        <p:spPr>
          <a:xfrm>
            <a:off x="395537" y="4606608"/>
            <a:ext cx="8568952" cy="2210543"/>
          </a:xfrm>
          <a:prstGeom prst="rect">
            <a:avLst/>
          </a:prstGeom>
          <a:solidFill>
            <a:schemeClr val="accent1">
              <a:lumMod val="40000"/>
              <a:lumOff val="60000"/>
            </a:scheme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黑体" pitchFamily="49" charset="-122"/>
            </a:endParaRPr>
          </a:p>
        </p:txBody>
      </p:sp>
      <p:sp>
        <p:nvSpPr>
          <p:cNvPr id="11" name="TextBox 10"/>
          <p:cNvSpPr txBox="1"/>
          <p:nvPr/>
        </p:nvSpPr>
        <p:spPr>
          <a:xfrm>
            <a:off x="436217" y="6422338"/>
            <a:ext cx="1223412" cy="369332"/>
          </a:xfrm>
          <a:prstGeom prst="rect">
            <a:avLst/>
          </a:prstGeom>
          <a:noFill/>
        </p:spPr>
        <p:txBody>
          <a:bodyPr wrap="none" rtlCol="0">
            <a:spAutoFit/>
          </a:bodyPr>
          <a:lstStyle/>
          <a:p>
            <a:r>
              <a:rPr lang="en-US" altLang="zh-CN" b="1" dirty="0" smtClean="0">
                <a:ea typeface="黑体" pitchFamily="49" charset="-122"/>
              </a:rPr>
              <a:t>CC</a:t>
            </a:r>
            <a:r>
              <a:rPr lang="zh-CN" altLang="en-US" b="1" dirty="0" smtClean="0">
                <a:ea typeface="黑体" pitchFamily="49" charset="-122"/>
              </a:rPr>
              <a:t>协议</a:t>
            </a:r>
            <a:r>
              <a:rPr lang="en-US" altLang="zh-CN" b="1" dirty="0" smtClean="0">
                <a:ea typeface="黑体" pitchFamily="49" charset="-122"/>
              </a:rPr>
              <a:t>1.0</a:t>
            </a:r>
            <a:endParaRPr lang="zh-CN" altLang="en-US" b="1" dirty="0">
              <a:ea typeface="黑体" pitchFamily="49" charset="-122"/>
            </a:endParaRPr>
          </a:p>
        </p:txBody>
      </p:sp>
      <p:sp>
        <p:nvSpPr>
          <p:cNvPr id="12" name="直角上箭头 11"/>
          <p:cNvSpPr/>
          <p:nvPr/>
        </p:nvSpPr>
        <p:spPr>
          <a:xfrm>
            <a:off x="1659628" y="6275625"/>
            <a:ext cx="680123" cy="35663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ea typeface="黑体" pitchFamily="49" charset="-122"/>
            </a:endParaRPr>
          </a:p>
        </p:txBody>
      </p:sp>
      <p:sp>
        <p:nvSpPr>
          <p:cNvPr id="15" name="TextBox 14"/>
          <p:cNvSpPr txBox="1"/>
          <p:nvPr/>
        </p:nvSpPr>
        <p:spPr>
          <a:xfrm>
            <a:off x="1445599" y="5963824"/>
            <a:ext cx="1223412" cy="369332"/>
          </a:xfrm>
          <a:prstGeom prst="rect">
            <a:avLst/>
          </a:prstGeom>
          <a:noFill/>
        </p:spPr>
        <p:txBody>
          <a:bodyPr wrap="none" rtlCol="0">
            <a:spAutoFit/>
          </a:bodyPr>
          <a:lstStyle/>
          <a:p>
            <a:r>
              <a:rPr lang="en-US" altLang="zh-CN" b="1" dirty="0" smtClean="0">
                <a:ea typeface="黑体" pitchFamily="49" charset="-122"/>
              </a:rPr>
              <a:t>CC</a:t>
            </a:r>
            <a:r>
              <a:rPr lang="zh-CN" altLang="en-US" b="1" dirty="0" smtClean="0">
                <a:ea typeface="黑体" pitchFamily="49" charset="-122"/>
              </a:rPr>
              <a:t>协议</a:t>
            </a:r>
            <a:r>
              <a:rPr lang="en-US" altLang="zh-CN" b="1" dirty="0" smtClean="0">
                <a:ea typeface="黑体" pitchFamily="49" charset="-122"/>
              </a:rPr>
              <a:t>4.0</a:t>
            </a:r>
            <a:endParaRPr lang="zh-CN" altLang="en-US" b="1" dirty="0">
              <a:ea typeface="黑体" pitchFamily="49" charset="-122"/>
            </a:endParaRPr>
          </a:p>
        </p:txBody>
      </p:sp>
      <p:sp>
        <p:nvSpPr>
          <p:cNvPr id="16" name="TextBox 15"/>
          <p:cNvSpPr txBox="1"/>
          <p:nvPr/>
        </p:nvSpPr>
        <p:spPr>
          <a:xfrm>
            <a:off x="2669011" y="6090959"/>
            <a:ext cx="1503938" cy="369332"/>
          </a:xfrm>
          <a:prstGeom prst="rect">
            <a:avLst/>
          </a:prstGeom>
          <a:noFill/>
        </p:spPr>
        <p:txBody>
          <a:bodyPr wrap="none" rtlCol="0">
            <a:spAutoFit/>
          </a:bodyPr>
          <a:lstStyle/>
          <a:p>
            <a:r>
              <a:rPr lang="en-US" altLang="zh-CN" b="1" dirty="0" smtClean="0">
                <a:solidFill>
                  <a:schemeClr val="accent6">
                    <a:lumMod val="50000"/>
                  </a:schemeClr>
                </a:solidFill>
                <a:ea typeface="黑体" pitchFamily="49" charset="-122"/>
              </a:rPr>
              <a:t>CC</a:t>
            </a:r>
            <a:r>
              <a:rPr lang="zh-CN" altLang="en-US" b="1" dirty="0" smtClean="0">
                <a:solidFill>
                  <a:schemeClr val="accent6">
                    <a:lumMod val="50000"/>
                  </a:schemeClr>
                </a:solidFill>
                <a:ea typeface="黑体" pitchFamily="49" charset="-122"/>
              </a:rPr>
              <a:t>的</a:t>
            </a:r>
            <a:r>
              <a:rPr lang="en-US" altLang="zh-CN" b="1" dirty="0" smtClean="0">
                <a:solidFill>
                  <a:schemeClr val="accent6">
                    <a:lumMod val="50000"/>
                  </a:schemeClr>
                </a:solidFill>
                <a:ea typeface="黑体" pitchFamily="49" charset="-122"/>
              </a:rPr>
              <a:t>N</a:t>
            </a:r>
            <a:r>
              <a:rPr lang="zh-CN" altLang="en-US" b="1" dirty="0" smtClean="0">
                <a:solidFill>
                  <a:schemeClr val="accent6">
                    <a:lumMod val="50000"/>
                  </a:schemeClr>
                </a:solidFill>
                <a:ea typeface="黑体" pitchFamily="49" charset="-122"/>
              </a:rPr>
              <a:t>种组合</a:t>
            </a:r>
            <a:endParaRPr lang="zh-CN" altLang="en-US" b="1" dirty="0">
              <a:solidFill>
                <a:schemeClr val="accent6">
                  <a:lumMod val="50000"/>
                </a:schemeClr>
              </a:solidFill>
              <a:ea typeface="黑体" pitchFamily="49" charset="-122"/>
            </a:endParaRPr>
          </a:p>
        </p:txBody>
      </p:sp>
      <p:sp>
        <p:nvSpPr>
          <p:cNvPr id="17" name="直角上箭头 16"/>
          <p:cNvSpPr/>
          <p:nvPr/>
        </p:nvSpPr>
        <p:spPr>
          <a:xfrm>
            <a:off x="4197077" y="6009710"/>
            <a:ext cx="663841" cy="35663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6">
                  <a:lumMod val="50000"/>
                </a:schemeClr>
              </a:solidFill>
              <a:ea typeface="黑体" pitchFamily="49" charset="-122"/>
            </a:endParaRPr>
          </a:p>
        </p:txBody>
      </p:sp>
      <p:sp>
        <p:nvSpPr>
          <p:cNvPr id="18" name="TextBox 17"/>
          <p:cNvSpPr txBox="1"/>
          <p:nvPr/>
        </p:nvSpPr>
        <p:spPr>
          <a:xfrm>
            <a:off x="4018679" y="5640378"/>
            <a:ext cx="1471878" cy="369332"/>
          </a:xfrm>
          <a:prstGeom prst="rect">
            <a:avLst/>
          </a:prstGeom>
          <a:noFill/>
        </p:spPr>
        <p:txBody>
          <a:bodyPr wrap="none" rtlCol="0">
            <a:spAutoFit/>
          </a:bodyPr>
          <a:lstStyle/>
          <a:p>
            <a:r>
              <a:rPr lang="en-US" altLang="zh-CN" b="1" dirty="0" smtClean="0">
                <a:solidFill>
                  <a:schemeClr val="accent6">
                    <a:lumMod val="50000"/>
                  </a:schemeClr>
                </a:solidFill>
                <a:ea typeface="黑体" pitchFamily="49" charset="-122"/>
              </a:rPr>
              <a:t>CC</a:t>
            </a:r>
            <a:r>
              <a:rPr lang="zh-CN" altLang="en-US" b="1" dirty="0" smtClean="0">
                <a:solidFill>
                  <a:schemeClr val="accent6">
                    <a:lumMod val="50000"/>
                  </a:schemeClr>
                </a:solidFill>
                <a:ea typeface="黑体" pitchFamily="49" charset="-122"/>
              </a:rPr>
              <a:t>的</a:t>
            </a:r>
            <a:r>
              <a:rPr lang="en-US" altLang="zh-CN" b="1" dirty="0" smtClean="0">
                <a:solidFill>
                  <a:schemeClr val="accent6">
                    <a:lumMod val="50000"/>
                  </a:schemeClr>
                </a:solidFill>
                <a:ea typeface="黑体" pitchFamily="49" charset="-122"/>
              </a:rPr>
              <a:t>6</a:t>
            </a:r>
            <a:r>
              <a:rPr lang="zh-CN" altLang="en-US" b="1" dirty="0" smtClean="0">
                <a:solidFill>
                  <a:schemeClr val="accent6">
                    <a:lumMod val="50000"/>
                  </a:schemeClr>
                </a:solidFill>
                <a:ea typeface="黑体" pitchFamily="49" charset="-122"/>
              </a:rPr>
              <a:t>种组合</a:t>
            </a:r>
            <a:endParaRPr lang="zh-CN" altLang="en-US" b="1" dirty="0">
              <a:solidFill>
                <a:schemeClr val="accent6">
                  <a:lumMod val="50000"/>
                </a:schemeClr>
              </a:solidFill>
              <a:ea typeface="黑体" pitchFamily="49" charset="-122"/>
            </a:endParaRPr>
          </a:p>
        </p:txBody>
      </p:sp>
      <p:sp>
        <p:nvSpPr>
          <p:cNvPr id="19" name="TextBox 18"/>
          <p:cNvSpPr txBox="1"/>
          <p:nvPr/>
        </p:nvSpPr>
        <p:spPr>
          <a:xfrm>
            <a:off x="5490557" y="5779158"/>
            <a:ext cx="1366593" cy="369332"/>
          </a:xfrm>
          <a:prstGeom prst="rect">
            <a:avLst/>
          </a:prstGeom>
          <a:noFill/>
        </p:spPr>
        <p:txBody>
          <a:bodyPr wrap="none" rtlCol="0">
            <a:spAutoFit/>
          </a:bodyPr>
          <a:lstStyle/>
          <a:p>
            <a:r>
              <a:rPr lang="en-US" altLang="zh-CN" b="1" dirty="0" smtClean="0">
                <a:solidFill>
                  <a:srgbClr val="FF0000"/>
                </a:solidFill>
                <a:ea typeface="黑体" pitchFamily="49" charset="-122"/>
              </a:rPr>
              <a:t>CC</a:t>
            </a:r>
            <a:r>
              <a:rPr lang="zh-CN" altLang="en-US" b="1" dirty="0">
                <a:solidFill>
                  <a:srgbClr val="FF0000"/>
                </a:solidFill>
                <a:ea typeface="黑体" pitchFamily="49" charset="-122"/>
              </a:rPr>
              <a:t> </a:t>
            </a:r>
            <a:r>
              <a:rPr lang="en-US" altLang="zh-CN" b="1" dirty="0" smtClean="0">
                <a:solidFill>
                  <a:srgbClr val="FF0000"/>
                </a:solidFill>
                <a:ea typeface="黑体" pitchFamily="49" charset="-122"/>
              </a:rPr>
              <a:t>BY NC-SA</a:t>
            </a:r>
            <a:endParaRPr lang="zh-CN" altLang="en-US" b="1" dirty="0">
              <a:solidFill>
                <a:srgbClr val="FF0000"/>
              </a:solidFill>
              <a:ea typeface="黑体" pitchFamily="49" charset="-122"/>
            </a:endParaRPr>
          </a:p>
        </p:txBody>
      </p:sp>
      <p:sp>
        <p:nvSpPr>
          <p:cNvPr id="20" name="直角上箭头 19"/>
          <p:cNvSpPr/>
          <p:nvPr/>
        </p:nvSpPr>
        <p:spPr>
          <a:xfrm>
            <a:off x="6792717" y="5629696"/>
            <a:ext cx="551625" cy="35663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FF0000"/>
              </a:solidFill>
              <a:ea typeface="黑体" pitchFamily="49" charset="-122"/>
            </a:endParaRPr>
          </a:p>
        </p:txBody>
      </p:sp>
      <p:sp>
        <p:nvSpPr>
          <p:cNvPr id="21" name="TextBox 20"/>
          <p:cNvSpPr txBox="1"/>
          <p:nvPr/>
        </p:nvSpPr>
        <p:spPr>
          <a:xfrm>
            <a:off x="6868081" y="5252939"/>
            <a:ext cx="601447" cy="369332"/>
          </a:xfrm>
          <a:prstGeom prst="rect">
            <a:avLst/>
          </a:prstGeom>
          <a:noFill/>
        </p:spPr>
        <p:txBody>
          <a:bodyPr wrap="none" rtlCol="0">
            <a:spAutoFit/>
          </a:bodyPr>
          <a:lstStyle/>
          <a:p>
            <a:r>
              <a:rPr lang="en-US" altLang="zh-CN" b="1" dirty="0" smtClean="0">
                <a:solidFill>
                  <a:srgbClr val="FF0000"/>
                </a:solidFill>
                <a:ea typeface="黑体" pitchFamily="49" charset="-122"/>
              </a:rPr>
              <a:t>CC 0</a:t>
            </a:r>
            <a:endParaRPr lang="zh-CN" altLang="en-US" b="1" dirty="0">
              <a:solidFill>
                <a:srgbClr val="FF0000"/>
              </a:solidFill>
              <a:ea typeface="黑体" pitchFamily="49" charset="-122"/>
            </a:endParaRPr>
          </a:p>
        </p:txBody>
      </p:sp>
      <p:cxnSp>
        <p:nvCxnSpPr>
          <p:cNvPr id="22" name="曲线连接符 21"/>
          <p:cNvCxnSpPr/>
          <p:nvPr/>
        </p:nvCxnSpPr>
        <p:spPr>
          <a:xfrm flipV="1">
            <a:off x="7469527" y="5252939"/>
            <a:ext cx="334657" cy="184666"/>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866339" y="4791274"/>
            <a:ext cx="983275" cy="646331"/>
          </a:xfrm>
          <a:prstGeom prst="rect">
            <a:avLst/>
          </a:prstGeom>
          <a:noFill/>
        </p:spPr>
        <p:txBody>
          <a:bodyPr wrap="square" rtlCol="0">
            <a:spAutoFit/>
          </a:bodyPr>
          <a:lstStyle/>
          <a:p>
            <a:r>
              <a:rPr lang="en-US" altLang="zh-CN" b="1" dirty="0" smtClean="0">
                <a:solidFill>
                  <a:srgbClr val="FF0000"/>
                </a:solidFill>
                <a:ea typeface="黑体" pitchFamily="49" charset="-122"/>
              </a:rPr>
              <a:t>Public </a:t>
            </a:r>
          </a:p>
          <a:p>
            <a:r>
              <a:rPr lang="en-US" altLang="zh-CN" b="1" dirty="0" smtClean="0">
                <a:solidFill>
                  <a:srgbClr val="FF0000"/>
                </a:solidFill>
                <a:ea typeface="黑体" pitchFamily="49" charset="-122"/>
              </a:rPr>
              <a:t>Domain </a:t>
            </a:r>
            <a:endParaRPr lang="zh-CN" altLang="en-US" b="1" dirty="0">
              <a:solidFill>
                <a:srgbClr val="FF0000"/>
              </a:solidFill>
              <a:ea typeface="黑体" pitchFamily="49" charset="-122"/>
            </a:endParaRPr>
          </a:p>
        </p:txBody>
      </p:sp>
      <p:sp>
        <p:nvSpPr>
          <p:cNvPr id="24" name="TextBox 23"/>
          <p:cNvSpPr txBox="1"/>
          <p:nvPr/>
        </p:nvSpPr>
        <p:spPr>
          <a:xfrm>
            <a:off x="6164748" y="6453944"/>
            <a:ext cx="2792752"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知识共享协议的变化趋势 </a:t>
            </a:r>
            <a:endParaRPr lang="zh-CN" altLang="en-US" dirty="0">
              <a:latin typeface="微软雅黑" pitchFamily="34" charset="-122"/>
              <a:ea typeface="微软雅黑" pitchFamily="34" charset="-122"/>
            </a:endParaRPr>
          </a:p>
        </p:txBody>
      </p:sp>
      <p:cxnSp>
        <p:nvCxnSpPr>
          <p:cNvPr id="25" name="曲线连接符 24"/>
          <p:cNvCxnSpPr/>
          <p:nvPr/>
        </p:nvCxnSpPr>
        <p:spPr>
          <a:xfrm flipV="1">
            <a:off x="686291" y="4944943"/>
            <a:ext cx="7021572" cy="1041391"/>
          </a:xfrm>
          <a:prstGeom prst="curvedConnector3">
            <a:avLst>
              <a:gd name="adj1" fmla="val 52916"/>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021315" y="4606608"/>
            <a:ext cx="702436" cy="369332"/>
          </a:xfrm>
          <a:prstGeom prst="rect">
            <a:avLst/>
          </a:prstGeom>
          <a:noFill/>
        </p:spPr>
        <p:txBody>
          <a:bodyPr wrap="none" rtlCol="0">
            <a:spAutoFit/>
          </a:bodyPr>
          <a:lstStyle/>
          <a:p>
            <a:r>
              <a:rPr lang="zh-CN" altLang="en-US" b="1" dirty="0" smtClean="0"/>
              <a:t>开放 </a:t>
            </a:r>
            <a:endParaRPr lang="zh-CN" altLang="en-US" b="1" dirty="0"/>
          </a:p>
        </p:txBody>
      </p:sp>
      <p:sp>
        <p:nvSpPr>
          <p:cNvPr id="27" name="TextBox 26"/>
          <p:cNvSpPr txBox="1"/>
          <p:nvPr/>
        </p:nvSpPr>
        <p:spPr>
          <a:xfrm>
            <a:off x="363125" y="5634549"/>
            <a:ext cx="646331" cy="369332"/>
          </a:xfrm>
          <a:prstGeom prst="rect">
            <a:avLst/>
          </a:prstGeom>
          <a:noFill/>
        </p:spPr>
        <p:txBody>
          <a:bodyPr wrap="none" rtlCol="0">
            <a:spAutoFit/>
          </a:bodyPr>
          <a:lstStyle/>
          <a:p>
            <a:r>
              <a:rPr lang="zh-CN" altLang="en-US" b="1" dirty="0" smtClean="0"/>
              <a:t>约束</a:t>
            </a:r>
            <a:endParaRPr lang="zh-CN" altLang="en-US" b="1" dirty="0"/>
          </a:p>
        </p:txBody>
      </p:sp>
    </p:spTree>
    <p:extLst>
      <p:ext uri="{BB962C8B-B14F-4D97-AF65-F5344CB8AC3E}">
        <p14:creationId xmlns:p14="http://schemas.microsoft.com/office/powerpoint/2010/main" val="2698003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70" name="Picture 14" descr="http://ts1.mm.bing.net/th?&amp;id=JN./4dLRA84LdQLJ1geHENgtA&amp;w=300&amp;h=300&amp;c=0&amp;pid=1.9&amp;rs=0&amp;p=0"/>
          <p:cNvPicPr>
            <a:picLocks noChangeAspect="1" noChangeArrowheads="1"/>
          </p:cNvPicPr>
          <p:nvPr/>
        </p:nvPicPr>
        <p:blipFill>
          <a:blip r:embed="rId3" cstate="print"/>
          <a:srcRect/>
          <a:stretch>
            <a:fillRect/>
          </a:stretch>
        </p:blipFill>
        <p:spPr bwMode="auto">
          <a:xfrm>
            <a:off x="6156176" y="3284984"/>
            <a:ext cx="1765176" cy="1512168"/>
          </a:xfrm>
          <a:prstGeom prst="rect">
            <a:avLst/>
          </a:prstGeom>
          <a:noFill/>
        </p:spPr>
      </p:pic>
      <p:sp>
        <p:nvSpPr>
          <p:cNvPr id="3" name="内容占位符 2"/>
          <p:cNvSpPr>
            <a:spLocks noGrp="1"/>
          </p:cNvSpPr>
          <p:nvPr>
            <p:ph sz="quarter" idx="1"/>
          </p:nvPr>
        </p:nvSpPr>
        <p:spPr>
          <a:xfrm>
            <a:off x="179512" y="1382042"/>
            <a:ext cx="8856984" cy="4525963"/>
          </a:xfrm>
        </p:spPr>
        <p:txBody>
          <a:bodyPr/>
          <a:lstStyle/>
          <a:p>
            <a:pPr marL="457200" lvl="1" indent="0">
              <a:buNone/>
            </a:pPr>
            <a:r>
              <a:rPr lang="zh-CN" altLang="en-US" sz="2000" b="1" dirty="0" smtClean="0">
                <a:solidFill>
                  <a:schemeClr val="accent6">
                    <a:lumMod val="75000"/>
                  </a:schemeClr>
                </a:solidFill>
                <a:latin typeface="微软雅黑" panose="020B0503020204020204" pitchFamily="34" charset="-122"/>
                <a:ea typeface="微软雅黑" panose="020B0503020204020204" pitchFamily="34" charset="-122"/>
              </a:rPr>
              <a:t>以期刊论文为例：从单向知识传播载体</a:t>
            </a:r>
            <a:r>
              <a:rPr lang="zh-CN" altLang="en-US" sz="2000" b="1" dirty="0" smtClean="0">
                <a:solidFill>
                  <a:schemeClr val="accent6">
                    <a:lumMod val="75000"/>
                  </a:schemeClr>
                </a:solidFill>
                <a:latin typeface="微软雅黑" panose="020B0503020204020204" pitchFamily="34" charset="-122"/>
                <a:ea typeface="微软雅黑" panose="020B0503020204020204" pitchFamily="34" charset="-122"/>
                <a:sym typeface="Wingdings" pitchFamily="2" charset="2"/>
              </a:rPr>
              <a:t>向可开放获取、</a:t>
            </a:r>
            <a:r>
              <a:rPr lang="zh-CN" altLang="en-US" sz="2000" b="1" dirty="0" smtClean="0">
                <a:solidFill>
                  <a:schemeClr val="accent6">
                    <a:lumMod val="75000"/>
                  </a:schemeClr>
                </a:solidFill>
                <a:latin typeface="微软雅黑" panose="020B0503020204020204" pitchFamily="34" charset="-122"/>
                <a:ea typeface="微软雅黑" panose="020B0503020204020204" pitchFamily="34" charset="-122"/>
              </a:rPr>
              <a:t>可计算资源发展</a:t>
            </a:r>
            <a:endParaRPr lang="en-US" altLang="zh-CN" sz="2000" b="1" dirty="0" smtClean="0">
              <a:solidFill>
                <a:schemeClr val="accent6">
                  <a:lumMod val="75000"/>
                </a:schemeClr>
              </a:solidFill>
              <a:latin typeface="微软雅黑" panose="020B0503020204020204" pitchFamily="34" charset="-122"/>
              <a:ea typeface="微软雅黑" panose="020B0503020204020204" pitchFamily="34" charset="-122"/>
            </a:endParaRPr>
          </a:p>
          <a:p>
            <a:pPr lvl="1"/>
            <a:endParaRPr lang="en-US" altLang="zh-CN" dirty="0" smtClean="0"/>
          </a:p>
        </p:txBody>
      </p:sp>
      <p:pic>
        <p:nvPicPr>
          <p:cNvPr id="45058" name="Picture 2"/>
          <p:cNvPicPr>
            <a:picLocks noChangeAspect="1" noChangeArrowheads="1"/>
          </p:cNvPicPr>
          <p:nvPr/>
        </p:nvPicPr>
        <p:blipFill>
          <a:blip r:embed="rId4" cstate="print"/>
          <a:srcRect/>
          <a:stretch>
            <a:fillRect/>
          </a:stretch>
        </p:blipFill>
        <p:spPr bwMode="auto">
          <a:xfrm>
            <a:off x="971600" y="2636912"/>
            <a:ext cx="1008112" cy="1431904"/>
          </a:xfrm>
          <a:prstGeom prst="rect">
            <a:avLst/>
          </a:prstGeom>
          <a:noFill/>
          <a:ln w="9525">
            <a:noFill/>
            <a:miter lim="800000"/>
            <a:headEnd/>
            <a:tailEnd/>
          </a:ln>
        </p:spPr>
      </p:pic>
      <p:pic>
        <p:nvPicPr>
          <p:cNvPr id="45059" name="Picture 3"/>
          <p:cNvPicPr>
            <a:picLocks noChangeAspect="1" noChangeArrowheads="1"/>
          </p:cNvPicPr>
          <p:nvPr/>
        </p:nvPicPr>
        <p:blipFill>
          <a:blip r:embed="rId5" cstate="print"/>
          <a:srcRect/>
          <a:stretch>
            <a:fillRect/>
          </a:stretch>
        </p:blipFill>
        <p:spPr bwMode="auto">
          <a:xfrm>
            <a:off x="683568" y="4365104"/>
            <a:ext cx="1802053" cy="1250404"/>
          </a:xfrm>
          <a:prstGeom prst="rect">
            <a:avLst/>
          </a:prstGeom>
          <a:noFill/>
          <a:ln w="9525">
            <a:noFill/>
            <a:miter lim="800000"/>
            <a:headEnd/>
            <a:tailEnd/>
          </a:ln>
        </p:spPr>
      </p:pic>
      <p:sp>
        <p:nvSpPr>
          <p:cNvPr id="8" name="矩形 7"/>
          <p:cNvSpPr/>
          <p:nvPr/>
        </p:nvSpPr>
        <p:spPr>
          <a:xfrm>
            <a:off x="4860032" y="3573016"/>
            <a:ext cx="122413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黑体" pitchFamily="49" charset="-122"/>
                <a:ea typeface="黑体" pitchFamily="49" charset="-122"/>
              </a:rPr>
              <a:t>开放接口</a:t>
            </a:r>
            <a:endParaRPr lang="zh-CN" altLang="en-US" dirty="0">
              <a:solidFill>
                <a:schemeClr val="tx1"/>
              </a:solidFill>
              <a:latin typeface="黑体" pitchFamily="49" charset="-122"/>
              <a:ea typeface="黑体" pitchFamily="49" charset="-122"/>
            </a:endParaRPr>
          </a:p>
        </p:txBody>
      </p:sp>
      <p:sp>
        <p:nvSpPr>
          <p:cNvPr id="16" name="矩形 15"/>
          <p:cNvSpPr/>
          <p:nvPr/>
        </p:nvSpPr>
        <p:spPr>
          <a:xfrm>
            <a:off x="6660232" y="2708920"/>
            <a:ext cx="720080"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黑体" pitchFamily="49" charset="-122"/>
                <a:ea typeface="黑体" pitchFamily="49" charset="-122"/>
              </a:rPr>
              <a:t>计算</a:t>
            </a:r>
            <a:endParaRPr lang="zh-CN" altLang="en-US" dirty="0">
              <a:solidFill>
                <a:schemeClr val="tx1"/>
              </a:solidFill>
              <a:latin typeface="黑体" pitchFamily="49" charset="-122"/>
              <a:ea typeface="黑体" pitchFamily="49" charset="-122"/>
            </a:endParaRPr>
          </a:p>
        </p:txBody>
      </p:sp>
      <p:sp>
        <p:nvSpPr>
          <p:cNvPr id="17" name="矩形 16"/>
          <p:cNvSpPr/>
          <p:nvPr/>
        </p:nvSpPr>
        <p:spPr>
          <a:xfrm>
            <a:off x="6660232" y="4797152"/>
            <a:ext cx="720080"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黑体" pitchFamily="49" charset="-122"/>
                <a:ea typeface="黑体" pitchFamily="49" charset="-122"/>
              </a:rPr>
              <a:t>处理</a:t>
            </a:r>
            <a:endParaRPr lang="zh-CN" altLang="en-US" dirty="0">
              <a:solidFill>
                <a:schemeClr val="tx1"/>
              </a:solidFill>
              <a:latin typeface="黑体" pitchFamily="49" charset="-122"/>
              <a:ea typeface="黑体" pitchFamily="49" charset="-122"/>
            </a:endParaRPr>
          </a:p>
        </p:txBody>
      </p:sp>
      <p:sp>
        <p:nvSpPr>
          <p:cNvPr id="18" name="矩形 17"/>
          <p:cNvSpPr/>
          <p:nvPr/>
        </p:nvSpPr>
        <p:spPr>
          <a:xfrm>
            <a:off x="7956376" y="3573016"/>
            <a:ext cx="122413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黑体" pitchFamily="49" charset="-122"/>
                <a:ea typeface="黑体" pitchFamily="49" charset="-122"/>
              </a:rPr>
              <a:t>新的知识</a:t>
            </a:r>
            <a:endParaRPr lang="zh-CN" altLang="en-US" dirty="0">
              <a:solidFill>
                <a:schemeClr val="tx1"/>
              </a:solidFill>
              <a:latin typeface="黑体" pitchFamily="49" charset="-122"/>
              <a:ea typeface="黑体" pitchFamily="49" charset="-122"/>
            </a:endParaRPr>
          </a:p>
        </p:txBody>
      </p:sp>
      <p:sp>
        <p:nvSpPr>
          <p:cNvPr id="20" name="矩形 19"/>
          <p:cNvSpPr/>
          <p:nvPr/>
        </p:nvSpPr>
        <p:spPr>
          <a:xfrm>
            <a:off x="6660232" y="5301208"/>
            <a:ext cx="720080"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黑体" pitchFamily="49" charset="-122"/>
                <a:ea typeface="黑体" pitchFamily="49" charset="-122"/>
              </a:rPr>
              <a:t>分析</a:t>
            </a:r>
            <a:endParaRPr lang="zh-CN" altLang="en-US" dirty="0">
              <a:solidFill>
                <a:schemeClr val="tx1"/>
              </a:solidFill>
              <a:latin typeface="黑体" pitchFamily="49" charset="-122"/>
              <a:ea typeface="黑体" pitchFamily="49" charset="-122"/>
            </a:endParaRPr>
          </a:p>
        </p:txBody>
      </p:sp>
      <p:grpSp>
        <p:nvGrpSpPr>
          <p:cNvPr id="29" name="组合 28"/>
          <p:cNvGrpSpPr/>
          <p:nvPr/>
        </p:nvGrpSpPr>
        <p:grpSpPr>
          <a:xfrm>
            <a:off x="2915816" y="2708920"/>
            <a:ext cx="2088232" cy="3017863"/>
            <a:chOff x="3131840" y="3645024"/>
            <a:chExt cx="2088232" cy="3017863"/>
          </a:xfrm>
        </p:grpSpPr>
        <p:sp>
          <p:nvSpPr>
            <p:cNvPr id="6" name="矩形 5"/>
            <p:cNvSpPr/>
            <p:nvPr/>
          </p:nvSpPr>
          <p:spPr>
            <a:xfrm>
              <a:off x="3275856" y="3645024"/>
              <a:ext cx="1440160"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黑体" pitchFamily="49" charset="-122"/>
                  <a:ea typeface="黑体" pitchFamily="49" charset="-122"/>
                </a:rPr>
                <a:t>结构化文本</a:t>
              </a:r>
              <a:endParaRPr lang="zh-CN" altLang="en-US" dirty="0">
                <a:solidFill>
                  <a:schemeClr val="tx1"/>
                </a:solidFill>
                <a:latin typeface="黑体" pitchFamily="49" charset="-122"/>
                <a:ea typeface="黑体" pitchFamily="49" charset="-122"/>
              </a:endParaRPr>
            </a:p>
          </p:txBody>
        </p:sp>
        <p:sp>
          <p:nvSpPr>
            <p:cNvPr id="7" name="矩形 6"/>
            <p:cNvSpPr/>
            <p:nvPr/>
          </p:nvSpPr>
          <p:spPr>
            <a:xfrm>
              <a:off x="3347864" y="4941168"/>
              <a:ext cx="1296144"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黑体" pitchFamily="49" charset="-122"/>
                  <a:ea typeface="黑体" pitchFamily="49" charset="-122"/>
                </a:rPr>
                <a:t>语义标注</a:t>
              </a:r>
              <a:endParaRPr lang="zh-CN" altLang="en-US" dirty="0">
                <a:solidFill>
                  <a:schemeClr val="tx1"/>
                </a:solidFill>
                <a:latin typeface="黑体" pitchFamily="49" charset="-122"/>
                <a:ea typeface="黑体" pitchFamily="49" charset="-122"/>
              </a:endParaRPr>
            </a:p>
          </p:txBody>
        </p:sp>
        <p:pic>
          <p:nvPicPr>
            <p:cNvPr id="45063" name="Picture 7" descr="http://ts1.mm.bing.net/th?&amp;id=JN.HTyA1iokOlSjen14c5o%2bjg&amp;w=300&amp;h=300&amp;c=0&amp;pid=1.9&amp;rs=0&amp;p=0"/>
            <p:cNvPicPr>
              <a:picLocks noChangeAspect="1" noChangeArrowheads="1"/>
            </p:cNvPicPr>
            <p:nvPr/>
          </p:nvPicPr>
          <p:blipFill>
            <a:blip r:embed="rId6" cstate="print"/>
            <a:srcRect/>
            <a:stretch>
              <a:fillRect/>
            </a:stretch>
          </p:blipFill>
          <p:spPr bwMode="auto">
            <a:xfrm>
              <a:off x="3779912" y="4221088"/>
              <a:ext cx="398924" cy="432048"/>
            </a:xfrm>
            <a:prstGeom prst="rect">
              <a:avLst/>
            </a:prstGeom>
            <a:noFill/>
          </p:spPr>
        </p:pic>
        <p:pic>
          <p:nvPicPr>
            <p:cNvPr id="45065" name="Picture 9" descr="http://ts1.mm.bing.net/th?&amp;id=JN.XM7kofggd38lZfO3yav/3w&amp;w=300&amp;h=300&amp;c=0&amp;pid=1.9&amp;rs=0&amp;p=0"/>
            <p:cNvPicPr>
              <a:picLocks noChangeAspect="1" noChangeArrowheads="1"/>
            </p:cNvPicPr>
            <p:nvPr/>
          </p:nvPicPr>
          <p:blipFill>
            <a:blip r:embed="rId7" cstate="print"/>
            <a:srcRect/>
            <a:stretch>
              <a:fillRect/>
            </a:stretch>
          </p:blipFill>
          <p:spPr bwMode="auto">
            <a:xfrm>
              <a:off x="3131840" y="4149080"/>
              <a:ext cx="504056" cy="504056"/>
            </a:xfrm>
            <a:prstGeom prst="rect">
              <a:avLst/>
            </a:prstGeom>
            <a:noFill/>
          </p:spPr>
        </p:pic>
        <p:pic>
          <p:nvPicPr>
            <p:cNvPr id="45067" name="Picture 11" descr="http://www-archive.mozilla.org/docs/xul/xulnotes/toc-rdf-model.gif"/>
            <p:cNvPicPr>
              <a:picLocks noChangeAspect="1" noChangeArrowheads="1"/>
            </p:cNvPicPr>
            <p:nvPr/>
          </p:nvPicPr>
          <p:blipFill>
            <a:blip r:embed="rId8" cstate="print"/>
            <a:srcRect/>
            <a:stretch>
              <a:fillRect/>
            </a:stretch>
          </p:blipFill>
          <p:spPr bwMode="auto">
            <a:xfrm>
              <a:off x="3203848" y="5373216"/>
              <a:ext cx="1775829" cy="1289671"/>
            </a:xfrm>
            <a:prstGeom prst="rect">
              <a:avLst/>
            </a:prstGeom>
            <a:noFill/>
          </p:spPr>
        </p:pic>
        <p:pic>
          <p:nvPicPr>
            <p:cNvPr id="45068" name="Picture 12"/>
            <p:cNvPicPr>
              <a:picLocks noChangeAspect="1" noChangeArrowheads="1"/>
            </p:cNvPicPr>
            <p:nvPr/>
          </p:nvPicPr>
          <p:blipFill>
            <a:blip r:embed="rId9" cstate="print"/>
            <a:srcRect/>
            <a:stretch>
              <a:fillRect/>
            </a:stretch>
          </p:blipFill>
          <p:spPr bwMode="auto">
            <a:xfrm>
              <a:off x="4355976" y="4293096"/>
              <a:ext cx="556071" cy="276144"/>
            </a:xfrm>
            <a:prstGeom prst="rect">
              <a:avLst/>
            </a:prstGeom>
            <a:noFill/>
            <a:ln w="9525">
              <a:noFill/>
              <a:miter lim="800000"/>
              <a:headEnd/>
              <a:tailEnd/>
            </a:ln>
          </p:spPr>
        </p:pic>
        <p:cxnSp>
          <p:nvCxnSpPr>
            <p:cNvPr id="22" name="直接箭头连接符 21"/>
            <p:cNvCxnSpPr/>
            <p:nvPr/>
          </p:nvCxnSpPr>
          <p:spPr>
            <a:xfrm>
              <a:off x="4932040" y="4509120"/>
              <a:ext cx="288032"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flipV="1">
              <a:off x="4860032" y="4797152"/>
              <a:ext cx="360040"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28" name="直接箭头连接符 27"/>
          <p:cNvCxnSpPr/>
          <p:nvPr/>
        </p:nvCxnSpPr>
        <p:spPr>
          <a:xfrm>
            <a:off x="7740352" y="3789040"/>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5940152" y="3814440"/>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611560" y="4077072"/>
            <a:ext cx="158417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smtClean="0">
                <a:solidFill>
                  <a:schemeClr val="tx1"/>
                </a:solidFill>
                <a:latin typeface="黑体" pitchFamily="49" charset="-122"/>
                <a:ea typeface="黑体" pitchFamily="49" charset="-122"/>
              </a:rPr>
              <a:t>订购资源，无法大量获取！</a:t>
            </a:r>
            <a:endParaRPr lang="en-US" altLang="zh-CN" sz="700" dirty="0" smtClean="0">
              <a:solidFill>
                <a:schemeClr val="tx1"/>
              </a:solidFill>
              <a:latin typeface="黑体" pitchFamily="49" charset="-122"/>
              <a:ea typeface="黑体" pitchFamily="49" charset="-122"/>
            </a:endParaRPr>
          </a:p>
          <a:p>
            <a:pPr algn="ctr"/>
            <a:r>
              <a:rPr lang="zh-CN" altLang="en-US" sz="700" dirty="0" smtClean="0">
                <a:solidFill>
                  <a:schemeClr val="tx1"/>
                </a:solidFill>
                <a:latin typeface="黑体" pitchFamily="49" charset="-122"/>
                <a:ea typeface="黑体" pitchFamily="49" charset="-122"/>
              </a:rPr>
              <a:t>订购分析工具，用不了！</a:t>
            </a:r>
            <a:endParaRPr lang="zh-CN" altLang="en-US" sz="700" dirty="0">
              <a:solidFill>
                <a:schemeClr val="tx1"/>
              </a:solidFill>
              <a:latin typeface="黑体" pitchFamily="49" charset="-122"/>
              <a:ea typeface="黑体" pitchFamily="49" charset="-122"/>
            </a:endParaRPr>
          </a:p>
        </p:txBody>
      </p:sp>
      <p:sp>
        <p:nvSpPr>
          <p:cNvPr id="34" name="矩形 33"/>
          <p:cNvSpPr/>
          <p:nvPr/>
        </p:nvSpPr>
        <p:spPr>
          <a:xfrm>
            <a:off x="827584" y="2276872"/>
            <a:ext cx="1368152"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dirty="0" smtClean="0">
                <a:solidFill>
                  <a:schemeClr val="tx1"/>
                </a:solidFill>
                <a:latin typeface="黑体" pitchFamily="49" charset="-122"/>
                <a:ea typeface="黑体" pitchFamily="49" charset="-122"/>
              </a:rPr>
              <a:t>没有接口、没有工具，自己读！</a:t>
            </a:r>
            <a:endParaRPr lang="zh-CN" altLang="en-US" sz="700" dirty="0">
              <a:solidFill>
                <a:schemeClr val="tx1"/>
              </a:solidFill>
              <a:latin typeface="黑体" pitchFamily="49" charset="-122"/>
              <a:ea typeface="黑体" pitchFamily="49" charset="-122"/>
            </a:endParaRPr>
          </a:p>
        </p:txBody>
      </p:sp>
      <p:sp>
        <p:nvSpPr>
          <p:cNvPr id="35" name="虚尾箭头 34"/>
          <p:cNvSpPr/>
          <p:nvPr/>
        </p:nvSpPr>
        <p:spPr>
          <a:xfrm>
            <a:off x="2267744" y="3717032"/>
            <a:ext cx="576064" cy="504056"/>
          </a:xfrm>
          <a:prstGeom prst="striped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27" name="标题 8"/>
          <p:cNvSpPr txBox="1">
            <a:spLocks/>
          </p:cNvSpPr>
          <p:nvPr/>
        </p:nvSpPr>
        <p:spPr>
          <a:xfrm>
            <a:off x="199397" y="2539"/>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Wingdings" panose="05000000000000000000" pitchFamily="2" charset="2"/>
              <a:buChar char="n"/>
            </a:pPr>
            <a:r>
              <a:rPr lang="zh-CN" altLang="en-US" sz="3200" smtClean="0">
                <a:latin typeface="黑体" panose="02010609060101010101" pitchFamily="49" charset="-122"/>
                <a:ea typeface="黑体" panose="02010609060101010101" pitchFamily="49" charset="-122"/>
              </a:rPr>
              <a:t>用开放资源做您的“数据”文章</a:t>
            </a:r>
            <a:endParaRPr lang="zh-CN" altLang="en-US" sz="3200" dirty="0">
              <a:latin typeface="黑体" panose="02010609060101010101" pitchFamily="49" charset="-122"/>
              <a:ea typeface="黑体" panose="02010609060101010101" pitchFamily="49" charset="-122"/>
            </a:endParaRPr>
          </a:p>
        </p:txBody>
      </p:sp>
      <p:cxnSp>
        <p:nvCxnSpPr>
          <p:cNvPr id="31" name="直接连接符 30"/>
          <p:cNvCxnSpPr/>
          <p:nvPr/>
        </p:nvCxnSpPr>
        <p:spPr>
          <a:xfrm>
            <a:off x="179512" y="1052736"/>
            <a:ext cx="7272808"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94589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zh-CN" altLang="en-US" sz="3200" dirty="0" smtClean="0">
                <a:latin typeface="黑体" panose="02010609060101010101" pitchFamily="49" charset="-122"/>
                <a:ea typeface="黑体" panose="02010609060101010101" pitchFamily="49" charset="-122"/>
              </a:rPr>
              <a:t>用开放资源做您的“数据”文章</a:t>
            </a:r>
            <a:endParaRPr lang="zh-CN" altLang="en-US" sz="32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727280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8007" y="1247944"/>
            <a:ext cx="8137333" cy="646331"/>
          </a:xfrm>
          <a:prstGeom prst="rect">
            <a:avLst/>
          </a:prstGeom>
          <a:noFill/>
        </p:spPr>
        <p:txBody>
          <a:bodyPr wrap="square" rtlCol="0">
            <a:spAutoFit/>
          </a:bodyPr>
          <a:lstStyle/>
          <a:p>
            <a:pPr marL="342900" indent="-342900">
              <a:buFont typeface="Wingdings" panose="05000000000000000000" pitchFamily="2" charset="2"/>
              <a:buChar char="p"/>
            </a:pPr>
            <a:r>
              <a:rPr lang="zh-CN" altLang="en-US" b="1" dirty="0">
                <a:latin typeface="微软雅黑" panose="020B0503020204020204" pitchFamily="34" charset="-122"/>
                <a:ea typeface="微软雅黑" panose="020B0503020204020204" pitchFamily="34" charset="-122"/>
              </a:rPr>
              <a:t>使用</a:t>
            </a:r>
            <a:r>
              <a:rPr lang="zh-CN" altLang="en-US" b="1" dirty="0" smtClean="0">
                <a:latin typeface="微软雅黑" panose="020B0503020204020204" pitchFamily="34" charset="-122"/>
                <a:ea typeface="微软雅黑" panose="020B0503020204020204" pitchFamily="34" charset="-122"/>
              </a:rPr>
              <a:t>开放信息资源：</a:t>
            </a:r>
            <a:r>
              <a:rPr lang="zh-CN" altLang="en-US" dirty="0" smtClean="0">
                <a:latin typeface="微软雅黑" panose="020B0503020204020204" pitchFamily="34" charset="-122"/>
                <a:ea typeface="微软雅黑" panose="020B0503020204020204" pitchFamily="34" charset="-122"/>
              </a:rPr>
              <a:t>科研人员以作者方式在参与</a:t>
            </a:r>
            <a:r>
              <a:rPr lang="en-US" altLang="zh-CN" dirty="0" smtClean="0">
                <a:latin typeface="微软雅黑" panose="020B0503020204020204" pitchFamily="34" charset="-122"/>
                <a:ea typeface="微软雅黑" panose="020B0503020204020204" pitchFamily="34" charset="-122"/>
              </a:rPr>
              <a:t>OA</a:t>
            </a:r>
            <a:r>
              <a:rPr lang="zh-CN" altLang="en-US" dirty="0" smtClean="0">
                <a:latin typeface="微软雅黑" panose="020B0503020204020204" pitchFamily="34" charset="-122"/>
                <a:ea typeface="微软雅黑" panose="020B0503020204020204" pitchFamily="34" charset="-122"/>
              </a:rPr>
              <a:t>，出现的这么多</a:t>
            </a:r>
            <a:r>
              <a:rPr lang="en-US" altLang="zh-CN" dirty="0" smtClean="0">
                <a:latin typeface="微软雅黑" panose="020B0503020204020204" pitchFamily="34" charset="-122"/>
                <a:ea typeface="微软雅黑" panose="020B0503020204020204" pitchFamily="34" charset="-122"/>
              </a:rPr>
              <a:t>OA</a:t>
            </a:r>
            <a:r>
              <a:rPr lang="zh-CN" altLang="en-US" dirty="0" smtClean="0">
                <a:latin typeface="微软雅黑" panose="020B0503020204020204" pitchFamily="34" charset="-122"/>
                <a:ea typeface="微软雅黑" panose="020B0503020204020204" pitchFamily="34" charset="-122"/>
              </a:rPr>
              <a:t>信息资源，我们也可以拿来用！</a:t>
            </a:r>
            <a:endParaRPr lang="zh-CN" altLang="en-US" dirty="0">
              <a:latin typeface="微软雅黑" panose="020B0503020204020204" pitchFamily="34" charset="-122"/>
              <a:ea typeface="微软雅黑" panose="020B0503020204020204" pitchFamily="34" charset="-122"/>
            </a:endParaRPr>
          </a:p>
        </p:txBody>
      </p:sp>
      <p:graphicFrame>
        <p:nvGraphicFramePr>
          <p:cNvPr id="14" name="表格 13"/>
          <p:cNvGraphicFramePr>
            <a:graphicFrameLocks noGrp="1"/>
          </p:cNvGraphicFramePr>
          <p:nvPr>
            <p:extLst>
              <p:ext uri="{D42A27DB-BD31-4B8C-83A1-F6EECF244321}">
                <p14:modId xmlns:p14="http://schemas.microsoft.com/office/powerpoint/2010/main" val="3999718282"/>
              </p:ext>
            </p:extLst>
          </p:nvPr>
        </p:nvGraphicFramePr>
        <p:xfrm>
          <a:off x="438007" y="2132856"/>
          <a:ext cx="8424936" cy="4000502"/>
        </p:xfrm>
        <a:graphic>
          <a:graphicData uri="http://schemas.openxmlformats.org/drawingml/2006/table">
            <a:tbl>
              <a:tblPr/>
              <a:tblGrid>
                <a:gridCol w="2438797"/>
                <a:gridCol w="2673771"/>
                <a:gridCol w="3312368"/>
              </a:tblGrid>
              <a:tr h="348191">
                <a:tc>
                  <a:txBody>
                    <a:bodyPr/>
                    <a:lstStyle/>
                    <a:p>
                      <a:pPr algn="ctr">
                        <a:spcAft>
                          <a:spcPts val="0"/>
                        </a:spcAft>
                      </a:pPr>
                      <a:r>
                        <a:rPr lang="zh-CN" altLang="en-US" sz="1800" b="1" kern="100" dirty="0" smtClean="0">
                          <a:latin typeface="Calibri"/>
                          <a:ea typeface="宋体"/>
                          <a:cs typeface="Times New Roman"/>
                        </a:rPr>
                        <a:t>开放资源</a:t>
                      </a:r>
                      <a:endParaRPr lang="zh-CN" sz="1800" b="1"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spcAft>
                          <a:spcPts val="0"/>
                        </a:spcAft>
                      </a:pPr>
                      <a:r>
                        <a:rPr lang="zh-CN" altLang="en-US" sz="1800" b="1" kern="100" baseline="0" dirty="0" smtClean="0">
                          <a:latin typeface="Calibri"/>
                          <a:ea typeface="宋体"/>
                          <a:cs typeface="Times New Roman"/>
                        </a:rPr>
                        <a:t>类型</a:t>
                      </a:r>
                      <a:r>
                        <a:rPr lang="en-US" altLang="zh-CN" sz="1800" b="1" kern="100" baseline="0" dirty="0" smtClean="0">
                          <a:latin typeface="Calibri"/>
                          <a:ea typeface="宋体"/>
                          <a:cs typeface="Times New Roman"/>
                        </a:rPr>
                        <a:t> </a:t>
                      </a:r>
                      <a:endParaRPr lang="zh-CN" sz="18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spcAft>
                          <a:spcPts val="0"/>
                        </a:spcAft>
                      </a:pPr>
                      <a:r>
                        <a:rPr lang="zh-CN" altLang="en-US" sz="1800" b="1" kern="100" dirty="0" smtClean="0">
                          <a:latin typeface="Calibri"/>
                          <a:ea typeface="宋体"/>
                          <a:cs typeface="Times New Roman"/>
                        </a:rPr>
                        <a:t>资源量</a:t>
                      </a:r>
                      <a:endParaRPr lang="zh-CN" sz="1800" b="1"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435451">
                <a:tc>
                  <a:txBody>
                    <a:bodyPr/>
                    <a:lstStyle/>
                    <a:p>
                      <a:pPr algn="l">
                        <a:lnSpc>
                          <a:spcPts val="1400"/>
                        </a:lnSpc>
                        <a:spcAft>
                          <a:spcPts val="0"/>
                        </a:spcAft>
                      </a:pPr>
                      <a:r>
                        <a:rPr lang="en-US" sz="1600" kern="100" dirty="0" err="1">
                          <a:latin typeface="Calibri" pitchFamily="34" charset="0"/>
                          <a:ea typeface="宋体"/>
                          <a:cs typeface="Times New Roman"/>
                        </a:rPr>
                        <a:t>OpenCourseWare</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zh-CN" altLang="en-US" sz="1600" kern="100" dirty="0" smtClean="0">
                          <a:latin typeface="Calibri" pitchFamily="34" charset="0"/>
                          <a:ea typeface="宋体"/>
                          <a:cs typeface="Times New Roman"/>
                        </a:rPr>
                        <a:t>开放教育资源</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en-US" altLang="zh-CN" sz="1400" kern="100" dirty="0" smtClean="0">
                          <a:latin typeface="Times New Roman"/>
                          <a:ea typeface="宋体"/>
                          <a:cs typeface="Times New Roman"/>
                        </a:rPr>
                        <a:t>2,295</a:t>
                      </a:r>
                      <a:r>
                        <a:rPr lang="zh-CN" sz="1400" kern="100" dirty="0" smtClean="0">
                          <a:latin typeface="Times New Roman"/>
                          <a:ea typeface="宋体"/>
                          <a:cs typeface="Times New Roman"/>
                        </a:rPr>
                        <a:t>个</a:t>
                      </a:r>
                      <a:r>
                        <a:rPr lang="zh-CN" sz="1400" kern="100" dirty="0">
                          <a:latin typeface="Times New Roman"/>
                          <a:ea typeface="宋体"/>
                          <a:cs typeface="Times New Roman"/>
                        </a:rPr>
                        <a:t>课件</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357860">
                <a:tc>
                  <a:txBody>
                    <a:bodyPr/>
                    <a:lstStyle/>
                    <a:p>
                      <a:pPr algn="l">
                        <a:lnSpc>
                          <a:spcPts val="1400"/>
                        </a:lnSpc>
                        <a:spcAft>
                          <a:spcPts val="0"/>
                        </a:spcAft>
                      </a:pPr>
                      <a:r>
                        <a:rPr lang="en-US" sz="1600" kern="100" dirty="0" err="1">
                          <a:latin typeface="Calibri" pitchFamily="34" charset="0"/>
                          <a:ea typeface="宋体"/>
                          <a:cs typeface="Times New Roman"/>
                        </a:rPr>
                        <a:t>OpenDOAR</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zh-CN" altLang="en-US" sz="1600" kern="100" dirty="0" smtClean="0">
                          <a:latin typeface="Calibri" pitchFamily="34" charset="0"/>
                          <a:ea typeface="宋体"/>
                          <a:cs typeface="Times New Roman"/>
                        </a:rPr>
                        <a:t>开放仓储目录</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en-US" sz="1400" kern="100" dirty="0" smtClean="0">
                          <a:latin typeface="Times New Roman"/>
                          <a:ea typeface="宋体"/>
                          <a:cs typeface="Times New Roman"/>
                        </a:rPr>
                        <a:t>3,000</a:t>
                      </a:r>
                      <a:r>
                        <a:rPr lang="zh-CN" sz="1400" kern="100" dirty="0" smtClean="0">
                          <a:latin typeface="Times New Roman"/>
                          <a:ea typeface="宋体"/>
                          <a:cs typeface="Times New Roman"/>
                        </a:rPr>
                        <a:t>个</a:t>
                      </a:r>
                      <a:r>
                        <a:rPr lang="zh-CN" sz="1400" kern="100" dirty="0">
                          <a:latin typeface="Times New Roman"/>
                          <a:ea typeface="宋体"/>
                          <a:cs typeface="Times New Roman"/>
                        </a:rPr>
                        <a:t>仓储</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390536">
                <a:tc>
                  <a:txBody>
                    <a:bodyPr/>
                    <a:lstStyle/>
                    <a:p>
                      <a:pPr algn="l">
                        <a:lnSpc>
                          <a:spcPts val="1400"/>
                        </a:lnSpc>
                        <a:spcAft>
                          <a:spcPts val="0"/>
                        </a:spcAft>
                      </a:pPr>
                      <a:r>
                        <a:rPr lang="en-US" sz="1600" kern="100" dirty="0">
                          <a:latin typeface="Calibri" pitchFamily="34" charset="0"/>
                          <a:ea typeface="宋体"/>
                          <a:cs typeface="Times New Roman"/>
                        </a:rPr>
                        <a:t>The World Bank OKR</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zh-CN" altLang="en-US" sz="1600" kern="100" dirty="0" smtClean="0">
                          <a:latin typeface="Calibri" pitchFamily="34" charset="0"/>
                          <a:ea typeface="宋体"/>
                          <a:cs typeface="Times New Roman"/>
                        </a:rPr>
                        <a:t>机构仓储</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en-US" altLang="zh-CN" sz="1400" kern="100" dirty="0" smtClean="0">
                          <a:solidFill>
                            <a:schemeClr val="tx1"/>
                          </a:solidFill>
                          <a:latin typeface="Times New Roman"/>
                          <a:ea typeface="宋体"/>
                          <a:cs typeface="Times New Roman"/>
                        </a:rPr>
                        <a:t>19, 474</a:t>
                      </a:r>
                      <a:r>
                        <a:rPr lang="zh-CN" sz="1400" kern="100" dirty="0" smtClean="0">
                          <a:latin typeface="Times New Roman"/>
                          <a:ea typeface="宋体"/>
                          <a:cs typeface="Times New Roman"/>
                        </a:rPr>
                        <a:t>份</a:t>
                      </a:r>
                      <a:r>
                        <a:rPr lang="zh-CN" sz="1400" kern="100" dirty="0">
                          <a:latin typeface="Times New Roman"/>
                          <a:ea typeface="宋体"/>
                          <a:cs typeface="Times New Roman"/>
                        </a:rPr>
                        <a:t>科研</a:t>
                      </a:r>
                      <a:r>
                        <a:rPr lang="zh-CN" sz="1400" kern="100" dirty="0" smtClean="0">
                          <a:latin typeface="Times New Roman"/>
                          <a:ea typeface="宋体"/>
                          <a:cs typeface="Times New Roman"/>
                        </a:rPr>
                        <a:t>产品</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269725">
                <a:tc>
                  <a:txBody>
                    <a:bodyPr/>
                    <a:lstStyle/>
                    <a:p>
                      <a:pPr algn="l">
                        <a:lnSpc>
                          <a:spcPts val="1400"/>
                        </a:lnSpc>
                        <a:spcAft>
                          <a:spcPts val="0"/>
                        </a:spcAft>
                      </a:pPr>
                      <a:r>
                        <a:rPr lang="en-US" sz="1600" kern="100" dirty="0">
                          <a:latin typeface="Calibri" pitchFamily="34" charset="0"/>
                          <a:ea typeface="宋体"/>
                          <a:cs typeface="Times New Roman"/>
                        </a:rPr>
                        <a:t>PMC</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zh-CN" altLang="en-US" sz="1600" kern="100" dirty="0" smtClean="0">
                          <a:latin typeface="Calibri" pitchFamily="34" charset="0"/>
                          <a:ea typeface="宋体"/>
                          <a:cs typeface="Times New Roman"/>
                        </a:rPr>
                        <a:t>学科仓储</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en-US" sz="1400" kern="100" dirty="0" smtClean="0">
                          <a:latin typeface="Times New Roman"/>
                          <a:ea typeface="宋体"/>
                          <a:cs typeface="Times New Roman"/>
                        </a:rPr>
                        <a:t>360</a:t>
                      </a:r>
                      <a:r>
                        <a:rPr lang="zh-CN" sz="1400" kern="100" dirty="0" smtClean="0">
                          <a:latin typeface="Times New Roman"/>
                          <a:ea typeface="宋体"/>
                          <a:cs typeface="Times New Roman"/>
                        </a:rPr>
                        <a:t>万</a:t>
                      </a:r>
                      <a:r>
                        <a:rPr lang="zh-CN" sz="1400" kern="100" dirty="0">
                          <a:latin typeface="Times New Roman"/>
                          <a:ea typeface="宋体"/>
                          <a:cs typeface="Times New Roman"/>
                        </a:rPr>
                        <a:t>篇文章</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348015">
                <a:tc>
                  <a:txBody>
                    <a:bodyPr/>
                    <a:lstStyle/>
                    <a:p>
                      <a:pPr algn="l">
                        <a:lnSpc>
                          <a:spcPts val="1400"/>
                        </a:lnSpc>
                        <a:spcAft>
                          <a:spcPts val="0"/>
                        </a:spcAft>
                      </a:pPr>
                      <a:r>
                        <a:rPr lang="en-US" sz="1600" kern="100" dirty="0">
                          <a:latin typeface="Calibri" pitchFamily="34" charset="0"/>
                          <a:ea typeface="宋体"/>
                          <a:cs typeface="Times New Roman"/>
                        </a:rPr>
                        <a:t>Dryad</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zh-CN" altLang="en-US" sz="1600" kern="100" dirty="0" smtClean="0">
                          <a:latin typeface="Calibri" pitchFamily="34" charset="0"/>
                          <a:ea typeface="宋体"/>
                          <a:cs typeface="Times New Roman"/>
                        </a:rPr>
                        <a:t>数据仓储</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en-US" sz="1400" kern="100" dirty="0" smtClean="0">
                          <a:latin typeface="Times New Roman"/>
                          <a:ea typeface="宋体"/>
                          <a:cs typeface="Times New Roman"/>
                        </a:rPr>
                        <a:t>10,</a:t>
                      </a:r>
                      <a:r>
                        <a:rPr lang="en-US" sz="1400" kern="100" baseline="0" dirty="0" smtClean="0">
                          <a:latin typeface="Times New Roman"/>
                          <a:ea typeface="宋体"/>
                          <a:cs typeface="Times New Roman"/>
                        </a:rPr>
                        <a:t>274</a:t>
                      </a:r>
                      <a:r>
                        <a:rPr lang="zh-CN" sz="1400" kern="100" dirty="0" smtClean="0">
                          <a:latin typeface="Times New Roman"/>
                          <a:ea typeface="宋体"/>
                          <a:cs typeface="Times New Roman"/>
                        </a:rPr>
                        <a:t>个</a:t>
                      </a:r>
                      <a:r>
                        <a:rPr lang="zh-CN" sz="1400" kern="100" dirty="0">
                          <a:latin typeface="Times New Roman"/>
                          <a:ea typeface="宋体"/>
                          <a:cs typeface="Times New Roman"/>
                        </a:rPr>
                        <a:t>数据包</a:t>
                      </a:r>
                      <a:r>
                        <a:rPr lang="zh-CN" sz="1400" kern="100" dirty="0" smtClean="0">
                          <a:latin typeface="Times New Roman"/>
                          <a:ea typeface="宋体"/>
                          <a:cs typeface="Times New Roman"/>
                        </a:rPr>
                        <a:t>，</a:t>
                      </a:r>
                      <a:r>
                        <a:rPr lang="en-US" sz="1400" kern="100" dirty="0" smtClean="0">
                          <a:latin typeface="Times New Roman"/>
                          <a:ea typeface="宋体"/>
                          <a:cs typeface="Times New Roman"/>
                        </a:rPr>
                        <a:t>32,979</a:t>
                      </a:r>
                      <a:r>
                        <a:rPr lang="zh-CN" sz="1400" kern="100" dirty="0" smtClean="0">
                          <a:latin typeface="Times New Roman"/>
                          <a:ea typeface="宋体"/>
                          <a:cs typeface="Times New Roman"/>
                        </a:rPr>
                        <a:t>个</a:t>
                      </a:r>
                      <a:r>
                        <a:rPr lang="zh-CN" sz="1400" kern="100" dirty="0">
                          <a:latin typeface="Times New Roman"/>
                          <a:ea typeface="宋体"/>
                          <a:cs typeface="Times New Roman"/>
                        </a:rPr>
                        <a:t>数据文件</a:t>
                      </a:r>
                      <a:r>
                        <a:rPr lang="zh-CN" sz="1400" kern="100" dirty="0" smtClean="0">
                          <a:latin typeface="Times New Roman"/>
                          <a:ea typeface="宋体"/>
                          <a:cs typeface="Times New Roman"/>
                        </a:rPr>
                        <a:t>，</a:t>
                      </a:r>
                      <a:r>
                        <a:rPr lang="en-US" sz="1400" kern="100" dirty="0" smtClean="0">
                          <a:latin typeface="Times New Roman"/>
                          <a:ea typeface="宋体"/>
                          <a:cs typeface="Times New Roman"/>
                        </a:rPr>
                        <a:t>37,208</a:t>
                      </a:r>
                      <a:r>
                        <a:rPr lang="zh-CN" sz="1400" kern="100" dirty="0" smtClean="0">
                          <a:latin typeface="Times New Roman"/>
                          <a:ea typeface="宋体"/>
                          <a:cs typeface="Times New Roman"/>
                        </a:rPr>
                        <a:t>个</a:t>
                      </a:r>
                      <a:r>
                        <a:rPr lang="zh-CN" sz="1400" kern="100" dirty="0">
                          <a:latin typeface="Times New Roman"/>
                          <a:ea typeface="宋体"/>
                          <a:cs typeface="Times New Roman"/>
                        </a:rPr>
                        <a:t>作者，</a:t>
                      </a:r>
                      <a:r>
                        <a:rPr lang="zh-CN" sz="1400" kern="100" dirty="0" smtClean="0">
                          <a:latin typeface="Times New Roman"/>
                          <a:ea typeface="宋体"/>
                          <a:cs typeface="Times New Roman"/>
                        </a:rPr>
                        <a:t>下载</a:t>
                      </a:r>
                      <a:r>
                        <a:rPr lang="en-US" sz="1400" kern="100" dirty="0" smtClean="0">
                          <a:latin typeface="Times New Roman"/>
                          <a:ea typeface="宋体"/>
                          <a:cs typeface="Times New Roman"/>
                        </a:rPr>
                        <a:t>212</a:t>
                      </a:r>
                      <a:r>
                        <a:rPr lang="zh-CN" sz="1400" kern="100" dirty="0" smtClean="0">
                          <a:latin typeface="Times New Roman"/>
                          <a:ea typeface="宋体"/>
                          <a:cs typeface="Times New Roman"/>
                        </a:rPr>
                        <a:t>万</a:t>
                      </a:r>
                      <a:r>
                        <a:rPr lang="zh-CN" sz="1400" kern="100" dirty="0">
                          <a:latin typeface="Times New Roman"/>
                          <a:ea typeface="宋体"/>
                          <a:cs typeface="Times New Roman"/>
                        </a:rPr>
                        <a:t>次</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349926">
                <a:tc>
                  <a:txBody>
                    <a:bodyPr/>
                    <a:lstStyle/>
                    <a:p>
                      <a:pPr algn="l">
                        <a:lnSpc>
                          <a:spcPts val="1400"/>
                        </a:lnSpc>
                        <a:spcAft>
                          <a:spcPts val="0"/>
                        </a:spcAft>
                      </a:pPr>
                      <a:r>
                        <a:rPr lang="en-US" sz="1600" kern="100" dirty="0">
                          <a:latin typeface="Calibri" pitchFamily="34" charset="0"/>
                          <a:ea typeface="宋体"/>
                          <a:cs typeface="Times New Roman"/>
                        </a:rPr>
                        <a:t>World </a:t>
                      </a:r>
                      <a:r>
                        <a:rPr lang="en-US" sz="1600" kern="100" dirty="0" smtClean="0">
                          <a:latin typeface="Calibri" pitchFamily="34" charset="0"/>
                          <a:ea typeface="宋体"/>
                          <a:cs typeface="Times New Roman"/>
                        </a:rPr>
                        <a:t>Bank</a:t>
                      </a:r>
                      <a:r>
                        <a:rPr lang="zh-CN" altLang="en-US" sz="1600" kern="100" dirty="0" smtClean="0">
                          <a:latin typeface="Calibri" pitchFamily="34" charset="0"/>
                          <a:ea typeface="宋体"/>
                          <a:cs typeface="Times New Roman"/>
                        </a:rPr>
                        <a:t>　</a:t>
                      </a:r>
                      <a:r>
                        <a:rPr lang="en-US" sz="1600" kern="100" dirty="0" smtClean="0">
                          <a:latin typeface="Calibri" pitchFamily="34" charset="0"/>
                          <a:ea typeface="宋体"/>
                          <a:cs typeface="Times New Roman"/>
                        </a:rPr>
                        <a:t>Open </a:t>
                      </a:r>
                      <a:r>
                        <a:rPr lang="en-US" sz="1600" kern="100" dirty="0">
                          <a:latin typeface="Calibri" pitchFamily="34" charset="0"/>
                          <a:ea typeface="宋体"/>
                          <a:cs typeface="Times New Roman"/>
                        </a:rPr>
                        <a:t>Data</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zh-CN" altLang="en-US" sz="1600" kern="100" dirty="0" smtClean="0">
                          <a:latin typeface="Calibri" pitchFamily="34" charset="0"/>
                          <a:ea typeface="宋体"/>
                          <a:cs typeface="Times New Roman"/>
                        </a:rPr>
                        <a:t>开放数据</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en-US" sz="1400" kern="100" dirty="0">
                          <a:latin typeface="Times New Roman"/>
                          <a:ea typeface="宋体"/>
                          <a:cs typeface="Times New Roman"/>
                        </a:rPr>
                        <a:t>8,000</a:t>
                      </a:r>
                      <a:r>
                        <a:rPr lang="zh-CN" sz="1400" kern="100" dirty="0">
                          <a:latin typeface="Times New Roman"/>
                          <a:ea typeface="宋体"/>
                          <a:cs typeface="Times New Roman"/>
                        </a:rPr>
                        <a:t>条指标，</a:t>
                      </a:r>
                      <a:endParaRPr lang="zh-CN" sz="1400" kern="100" dirty="0">
                        <a:latin typeface="Calibri"/>
                        <a:ea typeface="宋体"/>
                        <a:cs typeface="Times New Roman"/>
                      </a:endParaRPr>
                    </a:p>
                    <a:p>
                      <a:pPr algn="l">
                        <a:lnSpc>
                          <a:spcPts val="1200"/>
                        </a:lnSpc>
                        <a:spcAft>
                          <a:spcPts val="0"/>
                        </a:spcAft>
                      </a:pPr>
                      <a:r>
                        <a:rPr lang="en-US" sz="1400" kern="100" dirty="0">
                          <a:latin typeface="Times New Roman"/>
                          <a:ea typeface="宋体"/>
                          <a:cs typeface="Times New Roman"/>
                        </a:rPr>
                        <a:t>850</a:t>
                      </a:r>
                      <a:r>
                        <a:rPr lang="zh-CN" sz="1400" kern="100" dirty="0">
                          <a:latin typeface="Times New Roman"/>
                          <a:ea typeface="宋体"/>
                          <a:cs typeface="Times New Roman"/>
                        </a:rPr>
                        <a:t>个数据集，</a:t>
                      </a:r>
                      <a:r>
                        <a:rPr lang="en-US" sz="1400" kern="100" dirty="0">
                          <a:latin typeface="Times New Roman"/>
                          <a:ea typeface="宋体"/>
                          <a:cs typeface="Times New Roman"/>
                        </a:rPr>
                        <a:t>11,000</a:t>
                      </a:r>
                      <a:r>
                        <a:rPr lang="zh-CN" sz="1400" kern="100" dirty="0">
                          <a:latin typeface="Times New Roman"/>
                          <a:ea typeface="宋体"/>
                          <a:cs typeface="Times New Roman"/>
                        </a:rPr>
                        <a:t>个活动，</a:t>
                      </a:r>
                      <a:r>
                        <a:rPr lang="en-US" sz="1400" kern="100" dirty="0">
                          <a:latin typeface="Times New Roman"/>
                          <a:ea typeface="宋体"/>
                          <a:cs typeface="Times New Roman"/>
                        </a:rPr>
                        <a:t>700</a:t>
                      </a:r>
                      <a:r>
                        <a:rPr lang="zh-CN" sz="1400" kern="100" dirty="0">
                          <a:latin typeface="Times New Roman"/>
                          <a:ea typeface="宋体"/>
                          <a:cs typeface="Times New Roman"/>
                        </a:rPr>
                        <a:t>份调查</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328887">
                <a:tc>
                  <a:txBody>
                    <a:bodyPr/>
                    <a:lstStyle/>
                    <a:p>
                      <a:pPr algn="l">
                        <a:lnSpc>
                          <a:spcPts val="1400"/>
                        </a:lnSpc>
                        <a:spcAft>
                          <a:spcPts val="0"/>
                        </a:spcAft>
                      </a:pPr>
                      <a:r>
                        <a:rPr lang="en-US" sz="1600" kern="100" dirty="0">
                          <a:latin typeface="Calibri" pitchFamily="34" charset="0"/>
                          <a:ea typeface="宋体"/>
                          <a:cs typeface="Times New Roman"/>
                        </a:rPr>
                        <a:t>Open </a:t>
                      </a:r>
                      <a:r>
                        <a:rPr lang="en-US" sz="1600" kern="100" dirty="0" smtClean="0">
                          <a:latin typeface="Calibri" pitchFamily="34" charset="0"/>
                          <a:ea typeface="宋体"/>
                          <a:cs typeface="Times New Roman"/>
                        </a:rPr>
                        <a:t>Video</a:t>
                      </a:r>
                      <a:r>
                        <a:rPr lang="zh-CN" altLang="en-US" sz="1600" kern="100" dirty="0" smtClean="0">
                          <a:latin typeface="Calibri" pitchFamily="34" charset="0"/>
                          <a:ea typeface="宋体"/>
                          <a:cs typeface="Times New Roman"/>
                        </a:rPr>
                        <a:t>　</a:t>
                      </a:r>
                      <a:r>
                        <a:rPr lang="en-US" sz="1600" kern="100" dirty="0" smtClean="0">
                          <a:latin typeface="Calibri" pitchFamily="34" charset="0"/>
                          <a:ea typeface="宋体"/>
                          <a:cs typeface="Times New Roman"/>
                        </a:rPr>
                        <a:t>Project</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zh-CN" altLang="en-US" sz="1600" kern="100" dirty="0" smtClean="0">
                          <a:latin typeface="Calibri" pitchFamily="34" charset="0"/>
                          <a:ea typeface="宋体"/>
                          <a:cs typeface="Times New Roman"/>
                        </a:rPr>
                        <a:t>开放视频</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en-US" sz="1400" kern="100" dirty="0">
                          <a:latin typeface="Times New Roman"/>
                          <a:ea typeface="宋体"/>
                          <a:cs typeface="Times New Roman"/>
                        </a:rPr>
                        <a:t>4,079</a:t>
                      </a:r>
                      <a:r>
                        <a:rPr lang="zh-CN" sz="1400" kern="100" dirty="0">
                          <a:latin typeface="Times New Roman"/>
                          <a:ea typeface="宋体"/>
                          <a:cs typeface="Times New Roman"/>
                        </a:rPr>
                        <a:t>个视频</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270155">
                <a:tc>
                  <a:txBody>
                    <a:bodyPr/>
                    <a:lstStyle/>
                    <a:p>
                      <a:pPr algn="l">
                        <a:lnSpc>
                          <a:spcPts val="1400"/>
                        </a:lnSpc>
                        <a:spcAft>
                          <a:spcPts val="0"/>
                        </a:spcAft>
                      </a:pPr>
                      <a:r>
                        <a:rPr lang="en-US" sz="1600" kern="100" dirty="0">
                          <a:latin typeface="Calibri" pitchFamily="34" charset="0"/>
                          <a:ea typeface="宋体"/>
                          <a:cs typeface="Times New Roman"/>
                        </a:rPr>
                        <a:t>DOAB</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zh-CN" altLang="en-US" sz="1600" kern="100" dirty="0" smtClean="0">
                          <a:latin typeface="Calibri" pitchFamily="34" charset="0"/>
                          <a:ea typeface="宋体"/>
                          <a:cs typeface="Times New Roman"/>
                        </a:rPr>
                        <a:t>开放获取图书目录</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en-US" sz="1400" kern="100" dirty="0" smtClean="0">
                          <a:latin typeface="Times New Roman"/>
                          <a:ea typeface="宋体"/>
                          <a:cs typeface="Times New Roman"/>
                        </a:rPr>
                        <a:t>122</a:t>
                      </a:r>
                      <a:r>
                        <a:rPr lang="zh-CN" sz="1400" kern="100" dirty="0" smtClean="0">
                          <a:latin typeface="Times New Roman"/>
                          <a:ea typeface="宋体"/>
                          <a:cs typeface="Times New Roman"/>
                        </a:rPr>
                        <a:t>个</a:t>
                      </a:r>
                      <a:r>
                        <a:rPr lang="zh-CN" sz="1400" kern="100" dirty="0">
                          <a:latin typeface="Times New Roman"/>
                          <a:ea typeface="宋体"/>
                          <a:cs typeface="Times New Roman"/>
                        </a:rPr>
                        <a:t>出版社</a:t>
                      </a:r>
                      <a:r>
                        <a:rPr lang="zh-CN" sz="1400" kern="100" dirty="0" smtClean="0">
                          <a:latin typeface="Times New Roman"/>
                          <a:ea typeface="宋体"/>
                          <a:cs typeface="Times New Roman"/>
                        </a:rPr>
                        <a:t>的</a:t>
                      </a:r>
                      <a:r>
                        <a:rPr lang="en-US" altLang="zh-CN" sz="1400" kern="100" dirty="0" smtClean="0">
                          <a:latin typeface="Times New Roman"/>
                          <a:ea typeface="宋体"/>
                          <a:cs typeface="Times New Roman"/>
                        </a:rPr>
                        <a:t>3,389</a:t>
                      </a:r>
                      <a:r>
                        <a:rPr lang="zh-CN" sz="1400" kern="100" dirty="0" smtClean="0">
                          <a:latin typeface="Times New Roman"/>
                          <a:ea typeface="宋体"/>
                          <a:cs typeface="Times New Roman"/>
                        </a:rPr>
                        <a:t>本</a:t>
                      </a:r>
                      <a:r>
                        <a:rPr lang="zh-CN" sz="1400" kern="100" dirty="0">
                          <a:latin typeface="Times New Roman"/>
                          <a:ea typeface="宋体"/>
                          <a:cs typeface="Times New Roman"/>
                        </a:rPr>
                        <a:t>图书</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274444">
                <a:tc>
                  <a:txBody>
                    <a:bodyPr/>
                    <a:lstStyle/>
                    <a:p>
                      <a:pPr algn="l">
                        <a:lnSpc>
                          <a:spcPts val="1400"/>
                        </a:lnSpc>
                        <a:spcAft>
                          <a:spcPts val="0"/>
                        </a:spcAft>
                      </a:pPr>
                      <a:r>
                        <a:rPr lang="en-US" sz="1600" kern="100" dirty="0">
                          <a:latin typeface="Calibri" pitchFamily="34" charset="0"/>
                          <a:ea typeface="宋体"/>
                          <a:cs typeface="Times New Roman"/>
                        </a:rPr>
                        <a:t>DOAJ</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zh-CN" altLang="en-US" sz="1600" kern="100" dirty="0" smtClean="0">
                          <a:latin typeface="Calibri" pitchFamily="34" charset="0"/>
                          <a:ea typeface="宋体"/>
                          <a:cs typeface="Times New Roman"/>
                        </a:rPr>
                        <a:t>开放获取期刊目录</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en-US" sz="1400" kern="100" dirty="0" smtClean="0">
                          <a:latin typeface="Times New Roman"/>
                          <a:ea typeface="宋体"/>
                          <a:cs typeface="Times New Roman"/>
                        </a:rPr>
                        <a:t>10,613</a:t>
                      </a:r>
                      <a:r>
                        <a:rPr lang="zh-CN" sz="1400" kern="100" dirty="0" smtClean="0">
                          <a:latin typeface="Times New Roman"/>
                          <a:ea typeface="宋体"/>
                          <a:cs typeface="Times New Roman"/>
                        </a:rPr>
                        <a:t>种</a:t>
                      </a:r>
                      <a:r>
                        <a:rPr lang="en-US" sz="1400" kern="100" dirty="0">
                          <a:latin typeface="Times New Roman"/>
                          <a:ea typeface="宋体"/>
                          <a:cs typeface="Times New Roman"/>
                        </a:rPr>
                        <a:t>OA</a:t>
                      </a:r>
                      <a:r>
                        <a:rPr lang="zh-CN" sz="1400" kern="100" dirty="0">
                          <a:latin typeface="Times New Roman"/>
                          <a:ea typeface="宋体"/>
                          <a:cs typeface="Times New Roman"/>
                        </a:rPr>
                        <a:t>期刊</a:t>
                      </a:r>
                      <a:r>
                        <a:rPr lang="zh-CN" sz="1400" kern="100" dirty="0" smtClean="0">
                          <a:latin typeface="Times New Roman"/>
                          <a:ea typeface="宋体"/>
                          <a:cs typeface="Times New Roman"/>
                        </a:rPr>
                        <a:t>，</a:t>
                      </a:r>
                      <a:r>
                        <a:rPr lang="en-US" sz="1400" kern="100" dirty="0" smtClean="0">
                          <a:latin typeface="Times New Roman"/>
                          <a:ea typeface="宋体"/>
                          <a:cs typeface="Times New Roman"/>
                        </a:rPr>
                        <a:t>210</a:t>
                      </a:r>
                      <a:r>
                        <a:rPr lang="zh-CN" sz="1400" kern="100" dirty="0" smtClean="0">
                          <a:latin typeface="Times New Roman"/>
                          <a:ea typeface="宋体"/>
                          <a:cs typeface="Times New Roman"/>
                        </a:rPr>
                        <a:t>万</a:t>
                      </a:r>
                      <a:r>
                        <a:rPr lang="zh-CN" sz="1400" kern="100" dirty="0">
                          <a:latin typeface="Times New Roman"/>
                          <a:ea typeface="宋体"/>
                          <a:cs typeface="Times New Roman"/>
                        </a:rPr>
                        <a:t>篇文章</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270155">
                <a:tc>
                  <a:txBody>
                    <a:bodyPr/>
                    <a:lstStyle/>
                    <a:p>
                      <a:pPr algn="l">
                        <a:lnSpc>
                          <a:spcPts val="1400"/>
                        </a:lnSpc>
                        <a:spcAft>
                          <a:spcPts val="0"/>
                        </a:spcAft>
                      </a:pPr>
                      <a:r>
                        <a:rPr lang="en-US" sz="1600" kern="100" dirty="0">
                          <a:latin typeface="Calibri" pitchFamily="34" charset="0"/>
                          <a:ea typeface="宋体"/>
                          <a:cs typeface="Times New Roman"/>
                        </a:rPr>
                        <a:t>BASE</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zh-CN" altLang="en-US" sz="1600" kern="100" dirty="0" smtClean="0">
                          <a:latin typeface="Calibri" pitchFamily="34" charset="0"/>
                          <a:ea typeface="+mn-ea"/>
                          <a:cs typeface="Times New Roman"/>
                        </a:rPr>
                        <a:t>学术开放获取资源搜索引擎</a:t>
                      </a:r>
                      <a:endParaRPr lang="zh-CN" altLang="en-US" sz="1600" kern="100" dirty="0">
                        <a:latin typeface="Calibri" pitchFamily="34" charset="0"/>
                        <a:ea typeface="+mn-ea"/>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zh-CN" sz="1400" kern="100" dirty="0" smtClean="0">
                          <a:latin typeface="Times New Roman"/>
                          <a:ea typeface="宋体"/>
                          <a:cs typeface="Times New Roman"/>
                        </a:rPr>
                        <a:t>来自</a:t>
                      </a:r>
                      <a:r>
                        <a:rPr lang="en-US" altLang="zh-CN" sz="1400" kern="100" dirty="0" smtClean="0">
                          <a:latin typeface="Times New Roman"/>
                          <a:ea typeface="宋体"/>
                          <a:cs typeface="Times New Roman"/>
                        </a:rPr>
                        <a:t>3,722</a:t>
                      </a:r>
                      <a:r>
                        <a:rPr lang="zh-CN" sz="1400" kern="100" dirty="0" smtClean="0">
                          <a:latin typeface="Times New Roman"/>
                          <a:ea typeface="宋体"/>
                          <a:cs typeface="Times New Roman"/>
                        </a:rPr>
                        <a:t>个</a:t>
                      </a:r>
                      <a:r>
                        <a:rPr lang="zh-CN" sz="1400" kern="100" dirty="0">
                          <a:latin typeface="Times New Roman"/>
                          <a:ea typeface="宋体"/>
                          <a:cs typeface="Times New Roman"/>
                        </a:rPr>
                        <a:t>资源点</a:t>
                      </a:r>
                      <a:r>
                        <a:rPr lang="zh-CN" sz="1400" kern="100" dirty="0" smtClean="0">
                          <a:latin typeface="Times New Roman"/>
                          <a:ea typeface="宋体"/>
                          <a:cs typeface="Times New Roman"/>
                        </a:rPr>
                        <a:t>的</a:t>
                      </a:r>
                      <a:r>
                        <a:rPr lang="en-US" sz="1400" kern="100" dirty="0" smtClean="0">
                          <a:latin typeface="Times New Roman"/>
                          <a:ea typeface="宋体"/>
                          <a:cs typeface="Times New Roman"/>
                        </a:rPr>
                        <a:t>7,929</a:t>
                      </a:r>
                      <a:r>
                        <a:rPr lang="zh-CN" sz="1400" kern="100" dirty="0" smtClean="0">
                          <a:latin typeface="Times New Roman"/>
                          <a:ea typeface="宋体"/>
                          <a:cs typeface="Times New Roman"/>
                        </a:rPr>
                        <a:t>万</a:t>
                      </a:r>
                      <a:r>
                        <a:rPr lang="zh-CN" sz="1400" kern="100" dirty="0">
                          <a:latin typeface="Times New Roman"/>
                          <a:ea typeface="宋体"/>
                          <a:cs typeface="Times New Roman"/>
                        </a:rPr>
                        <a:t>文档</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357157">
                <a:tc>
                  <a:txBody>
                    <a:bodyPr/>
                    <a:lstStyle/>
                    <a:p>
                      <a:pPr algn="l">
                        <a:lnSpc>
                          <a:spcPts val="1400"/>
                        </a:lnSpc>
                        <a:spcAft>
                          <a:spcPts val="0"/>
                        </a:spcAft>
                      </a:pPr>
                      <a:r>
                        <a:rPr lang="en-US" sz="1600" kern="100" dirty="0" err="1">
                          <a:latin typeface="Calibri" pitchFamily="34" charset="0"/>
                          <a:ea typeface="宋体"/>
                          <a:cs typeface="Times New Roman"/>
                        </a:rPr>
                        <a:t>OpenAIRE</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400"/>
                        </a:lnSpc>
                        <a:spcAft>
                          <a:spcPts val="0"/>
                        </a:spcAft>
                      </a:pPr>
                      <a:r>
                        <a:rPr lang="en-US" altLang="zh-CN" sz="1600" kern="100" dirty="0" smtClean="0">
                          <a:latin typeface="Calibri" pitchFamily="34" charset="0"/>
                          <a:ea typeface="宋体"/>
                          <a:cs typeface="Times New Roman"/>
                        </a:rPr>
                        <a:t>Open</a:t>
                      </a:r>
                      <a:r>
                        <a:rPr lang="en-US" altLang="zh-CN" sz="1600" kern="100" baseline="0" dirty="0" smtClean="0">
                          <a:latin typeface="Calibri" pitchFamily="34" charset="0"/>
                          <a:ea typeface="宋体"/>
                          <a:cs typeface="Times New Roman"/>
                        </a:rPr>
                        <a:t> Access Infrastructure for research in Europe</a:t>
                      </a:r>
                      <a:endParaRPr lang="zh-CN" sz="1600" kern="100" dirty="0">
                        <a:latin typeface="Calibri" pitchFamily="34" charset="0"/>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ts val="1200"/>
                        </a:lnSpc>
                        <a:spcAft>
                          <a:spcPts val="0"/>
                        </a:spcAft>
                      </a:pPr>
                      <a:r>
                        <a:rPr lang="en-US" sz="1400" kern="100" dirty="0" smtClean="0">
                          <a:latin typeface="Times New Roman"/>
                          <a:ea typeface="宋体"/>
                          <a:cs typeface="Times New Roman"/>
                        </a:rPr>
                        <a:t>1,311</a:t>
                      </a:r>
                      <a:r>
                        <a:rPr lang="zh-CN" altLang="en-US" sz="1400" kern="100" dirty="0" smtClean="0">
                          <a:latin typeface="Times New Roman"/>
                          <a:ea typeface="宋体"/>
                          <a:cs typeface="Times New Roman"/>
                        </a:rPr>
                        <a:t>万</a:t>
                      </a:r>
                      <a:r>
                        <a:rPr lang="zh-CN" sz="1400" kern="100" dirty="0" smtClean="0">
                          <a:latin typeface="Times New Roman"/>
                          <a:ea typeface="宋体"/>
                          <a:cs typeface="Times New Roman"/>
                        </a:rPr>
                        <a:t>个出版物</a:t>
                      </a:r>
                      <a:endParaRPr lang="zh-CN" sz="1400" kern="100" dirty="0">
                        <a:latin typeface="Calibri"/>
                        <a:ea typeface="宋体"/>
                        <a:cs typeface="Times New Roman"/>
                      </a:endParaRPr>
                    </a:p>
                  </a:txBody>
                  <a:tcPr marL="64338" marR="64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Tree>
    <p:extLst>
      <p:ext uri="{BB962C8B-B14F-4D97-AF65-F5344CB8AC3E}">
        <p14:creationId xmlns:p14="http://schemas.microsoft.com/office/powerpoint/2010/main" val="20953529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zh-CN" altLang="en-US" sz="3200" dirty="0" smtClean="0">
                <a:latin typeface="黑体" panose="02010609060101010101" pitchFamily="49" charset="-122"/>
                <a:ea typeface="黑体" panose="02010609060101010101" pitchFamily="49" charset="-122"/>
              </a:rPr>
              <a:t>用开放资源做您的“数据”文章</a:t>
            </a:r>
            <a:endParaRPr lang="zh-CN" altLang="en-US" sz="32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727280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8007" y="1247944"/>
            <a:ext cx="8137333" cy="369332"/>
          </a:xfrm>
          <a:prstGeom prst="rect">
            <a:avLst/>
          </a:prstGeom>
          <a:noFill/>
        </p:spPr>
        <p:txBody>
          <a:bodyPr wrap="square" rtlCol="0">
            <a:spAutoFit/>
          </a:bodyPr>
          <a:lstStyle/>
          <a:p>
            <a:pPr marL="342900" indent="-342900">
              <a:buFont typeface="Wingdings" panose="05000000000000000000" pitchFamily="2" charset="2"/>
              <a:buChar char="p"/>
            </a:pPr>
            <a:r>
              <a:rPr lang="zh-CN" altLang="en-US" b="1" dirty="0">
                <a:latin typeface="微软雅黑" panose="020B0503020204020204" pitchFamily="34" charset="-122"/>
                <a:ea typeface="微软雅黑" panose="020B0503020204020204" pitchFamily="34" charset="-122"/>
              </a:rPr>
              <a:t>使用</a:t>
            </a:r>
            <a:r>
              <a:rPr lang="zh-CN" altLang="en-US" b="1" dirty="0" smtClean="0">
                <a:latin typeface="微软雅黑" panose="020B0503020204020204" pitchFamily="34" charset="-122"/>
                <a:ea typeface="微软雅黑" panose="020B0503020204020204" pitchFamily="34" charset="-122"/>
              </a:rPr>
              <a:t>开放信息资源</a:t>
            </a:r>
            <a:endParaRPr lang="zh-CN" altLang="en-US" dirty="0">
              <a:latin typeface="微软雅黑" panose="020B0503020204020204" pitchFamily="34" charset="-122"/>
              <a:ea typeface="微软雅黑" panose="020B0503020204020204" pitchFamily="34" charset="-122"/>
            </a:endParaRPr>
          </a:p>
        </p:txBody>
      </p:sp>
      <p:sp>
        <p:nvSpPr>
          <p:cNvPr id="2" name="矩形 1"/>
          <p:cNvSpPr/>
          <p:nvPr/>
        </p:nvSpPr>
        <p:spPr>
          <a:xfrm>
            <a:off x="726252" y="1988840"/>
            <a:ext cx="7734179" cy="646331"/>
          </a:xfrm>
          <a:prstGeom prst="rect">
            <a:avLst/>
          </a:prstGeom>
        </p:spPr>
        <p:txBody>
          <a:bodyPr wrap="square">
            <a:spAutoFit/>
          </a:bodyPr>
          <a:lstStyle/>
          <a:p>
            <a:r>
              <a:rPr lang="zh-CN" altLang="en-US" dirty="0">
                <a:latin typeface="微软雅黑" pitchFamily="34" charset="-122"/>
                <a:ea typeface="微软雅黑" pitchFamily="34" charset="-122"/>
              </a:rPr>
              <a:t>中科院文献情报中心建设了开放期刊、开放课件、开放会议、开放社会经济的采集</a:t>
            </a:r>
            <a:r>
              <a:rPr lang="zh-CN" altLang="en-US" dirty="0" smtClean="0">
                <a:latin typeface="微软雅黑" pitchFamily="34" charset="-122"/>
                <a:ea typeface="微软雅黑" pitchFamily="34" charset="-122"/>
              </a:rPr>
              <a:t>服务系统，知识知识库，</a:t>
            </a:r>
            <a:r>
              <a:rPr lang="en-US" altLang="zh-CN" dirty="0" err="1" smtClean="0">
                <a:latin typeface="微软雅黑" pitchFamily="34" charset="-122"/>
                <a:ea typeface="微软雅黑" pitchFamily="34" charset="-122"/>
              </a:rPr>
              <a:t>iSwitch</a:t>
            </a:r>
            <a:r>
              <a:rPr lang="zh-CN" altLang="en-US" dirty="0" smtClean="0">
                <a:latin typeface="微软雅黑" pitchFamily="34" charset="-122"/>
                <a:ea typeface="微软雅黑" pitchFamily="34" charset="-122"/>
              </a:rPr>
              <a:t>。</a:t>
            </a:r>
            <a:endParaRPr lang="en-US" altLang="zh-CN" dirty="0">
              <a:latin typeface="微软雅黑" pitchFamily="34" charset="-122"/>
              <a:ea typeface="微软雅黑" pitchFamily="34" charset="-122"/>
            </a:endParaRPr>
          </a:p>
        </p:txBody>
      </p:sp>
      <p:pic>
        <p:nvPicPr>
          <p:cNvPr id="7" name="图片 6"/>
          <p:cNvPicPr/>
          <p:nvPr/>
        </p:nvPicPr>
        <p:blipFill>
          <a:blip r:embed="rId2" cstate="print"/>
          <a:srcRect/>
          <a:stretch>
            <a:fillRect/>
          </a:stretch>
        </p:blipFill>
        <p:spPr bwMode="auto">
          <a:xfrm>
            <a:off x="407894" y="3068960"/>
            <a:ext cx="5460250" cy="3528392"/>
          </a:xfrm>
          <a:prstGeom prst="rect">
            <a:avLst/>
          </a:prstGeom>
          <a:noFill/>
          <a:ln w="9525">
            <a:noFill/>
            <a:miter lim="800000"/>
            <a:headEnd/>
            <a:tailEnd/>
          </a:ln>
        </p:spPr>
      </p:pic>
      <p:sp>
        <p:nvSpPr>
          <p:cNvPr id="3" name="TextBox 2"/>
          <p:cNvSpPr txBox="1"/>
          <p:nvPr/>
        </p:nvSpPr>
        <p:spPr>
          <a:xfrm>
            <a:off x="5976156" y="3068960"/>
            <a:ext cx="2952328" cy="3293209"/>
          </a:xfrm>
          <a:prstGeom prst="rect">
            <a:avLst/>
          </a:prstGeom>
          <a:noFill/>
        </p:spPr>
        <p:txBody>
          <a:bodyPr wrap="square" rtlCol="0">
            <a:spAutoFit/>
          </a:bodyPr>
          <a:lstStyle/>
          <a:p>
            <a:r>
              <a:rPr lang="zh-CN" altLang="en-US" sz="1600" dirty="0">
                <a:latin typeface="楷体" panose="02010609060101010101" pitchFamily="49" charset="-122"/>
                <a:ea typeface="楷体" panose="02010609060101010101" pitchFamily="49" charset="-122"/>
              </a:rPr>
              <a:t>（</a:t>
            </a:r>
            <a:r>
              <a:rPr lang="en-US" altLang="zh-CN" sz="1600" dirty="0">
                <a:latin typeface="楷体" panose="02010609060101010101" pitchFamily="49" charset="-122"/>
                <a:ea typeface="楷体" panose="02010609060101010101" pitchFamily="49" charset="-122"/>
              </a:rPr>
              <a:t>1</a:t>
            </a:r>
            <a:r>
              <a:rPr lang="zh-CN" altLang="en-US" sz="1600" dirty="0">
                <a:latin typeface="楷体" panose="02010609060101010101" pitchFamily="49" charset="-122"/>
                <a:ea typeface="楷体" panose="02010609060101010101" pitchFamily="49" charset="-122"/>
              </a:rPr>
              <a:t>） </a:t>
            </a:r>
            <a:r>
              <a:rPr lang="zh-CN" altLang="en-US" sz="1600" b="1" dirty="0">
                <a:latin typeface="楷体" panose="02010609060101010101" pitchFamily="49" charset="-122"/>
                <a:ea typeface="楷体" panose="02010609060101010101" pitchFamily="49" charset="-122"/>
              </a:rPr>
              <a:t>质量保证！</a:t>
            </a:r>
            <a:r>
              <a:rPr lang="zh-CN" altLang="en-US" sz="1600" dirty="0">
                <a:latin typeface="楷体" panose="02010609060101010101" pitchFamily="49" charset="-122"/>
                <a:ea typeface="楷体" panose="02010609060101010101" pitchFamily="49" charset="-122"/>
              </a:rPr>
              <a:t>构建严格的</a:t>
            </a:r>
            <a:r>
              <a:rPr lang="en-US" altLang="zh-CN" sz="1600" dirty="0">
                <a:latin typeface="楷体" panose="02010609060101010101" pitchFamily="49" charset="-122"/>
                <a:ea typeface="楷体" panose="02010609060101010101" pitchFamily="49" charset="-122"/>
              </a:rPr>
              <a:t>OA</a:t>
            </a:r>
            <a:r>
              <a:rPr lang="zh-CN" altLang="en-US" sz="1600" dirty="0">
                <a:latin typeface="楷体" panose="02010609060101010101" pitchFamily="49" charset="-122"/>
                <a:ea typeface="楷体" panose="02010609060101010101" pitchFamily="49" charset="-122"/>
              </a:rPr>
              <a:t>期刊</a:t>
            </a:r>
            <a:r>
              <a:rPr lang="zh-CN" altLang="en-US" sz="1600" dirty="0" smtClean="0">
                <a:latin typeface="楷体" panose="02010609060101010101" pitchFamily="49" charset="-122"/>
                <a:ea typeface="楷体" panose="02010609060101010101" pitchFamily="49" charset="-122"/>
              </a:rPr>
              <a:t>评价体系</a:t>
            </a:r>
            <a:r>
              <a:rPr lang="zh-CN" altLang="en-US" sz="1600" dirty="0">
                <a:latin typeface="楷体" panose="02010609060101010101" pitchFamily="49" charset="-122"/>
                <a:ea typeface="楷体" panose="02010609060101010101" pitchFamily="49" charset="-122"/>
              </a:rPr>
              <a:t>，建立高质量的</a:t>
            </a:r>
            <a:r>
              <a:rPr lang="en-US" altLang="zh-CN" sz="1600" dirty="0">
                <a:latin typeface="楷体" panose="02010609060101010101" pitchFamily="49" charset="-122"/>
                <a:ea typeface="楷体" panose="02010609060101010101" pitchFamily="49" charset="-122"/>
              </a:rPr>
              <a:t>OA</a:t>
            </a:r>
            <a:r>
              <a:rPr lang="zh-CN" altLang="en-US" sz="1600" dirty="0">
                <a:latin typeface="楷体" panose="02010609060101010101" pitchFamily="49" charset="-122"/>
                <a:ea typeface="楷体" panose="02010609060101010101" pitchFamily="49" charset="-122"/>
              </a:rPr>
              <a:t>期刊集成体系；</a:t>
            </a:r>
          </a:p>
          <a:p>
            <a:r>
              <a:rPr lang="zh-CN" altLang="en-US" sz="1600" dirty="0">
                <a:latin typeface="楷体" panose="02010609060101010101" pitchFamily="49" charset="-122"/>
                <a:ea typeface="楷体" panose="02010609060101010101" pitchFamily="49" charset="-122"/>
              </a:rPr>
              <a:t>（</a:t>
            </a:r>
            <a:r>
              <a:rPr lang="en-US" altLang="zh-CN" sz="1600" dirty="0">
                <a:latin typeface="楷体" panose="02010609060101010101" pitchFamily="49" charset="-122"/>
                <a:ea typeface="楷体" panose="02010609060101010101" pitchFamily="49" charset="-122"/>
              </a:rPr>
              <a:t>2</a:t>
            </a:r>
            <a:r>
              <a:rPr lang="zh-CN" altLang="en-US" sz="1600" dirty="0">
                <a:latin typeface="楷体" panose="02010609060101010101" pitchFamily="49" charset="-122"/>
                <a:ea typeface="楷体" panose="02010609060101010101" pitchFamily="49" charset="-122"/>
              </a:rPr>
              <a:t>） </a:t>
            </a:r>
            <a:r>
              <a:rPr lang="zh-CN" altLang="en-US" sz="1600" b="1" dirty="0">
                <a:latin typeface="楷体" panose="02010609060101010101" pitchFamily="49" charset="-122"/>
                <a:ea typeface="楷体" panose="02010609060101010101" pitchFamily="49" charset="-122"/>
              </a:rPr>
              <a:t>一站式发现！</a:t>
            </a:r>
            <a:r>
              <a:rPr lang="zh-CN" altLang="en-US" sz="1600" dirty="0">
                <a:latin typeface="楷体" panose="02010609060101010101" pitchFamily="49" charset="-122"/>
                <a:ea typeface="楷体" panose="02010609060101010101" pitchFamily="49" charset="-122"/>
              </a:rPr>
              <a:t>提供</a:t>
            </a:r>
            <a:r>
              <a:rPr lang="en-US" altLang="zh-CN" sz="1600" dirty="0">
                <a:latin typeface="楷体" panose="02010609060101010101" pitchFamily="49" charset="-122"/>
                <a:ea typeface="楷体" panose="02010609060101010101" pitchFamily="49" charset="-122"/>
              </a:rPr>
              <a:t>1765</a:t>
            </a:r>
            <a:r>
              <a:rPr lang="zh-CN" altLang="en-US" sz="1600" dirty="0">
                <a:latin typeface="楷体" panose="02010609060101010101" pitchFamily="49" charset="-122"/>
                <a:ea typeface="楷体" panose="02010609060101010101" pitchFamily="49" charset="-122"/>
              </a:rPr>
              <a:t>种自然科学领域</a:t>
            </a:r>
            <a:r>
              <a:rPr lang="en-US" altLang="zh-CN" sz="1600" dirty="0">
                <a:latin typeface="楷体" panose="02010609060101010101" pitchFamily="49" charset="-122"/>
                <a:ea typeface="楷体" panose="02010609060101010101" pitchFamily="49" charset="-122"/>
              </a:rPr>
              <a:t>OA</a:t>
            </a:r>
            <a:r>
              <a:rPr lang="zh-CN" altLang="en-US" sz="1600" dirty="0">
                <a:latin typeface="楷体" panose="02010609060101010101" pitchFamily="49" charset="-122"/>
                <a:ea typeface="楷体" panose="02010609060101010101" pitchFamily="49" charset="-122"/>
              </a:rPr>
              <a:t>期刊和论文的一站式集成服务</a:t>
            </a:r>
            <a:r>
              <a:rPr lang="en-US" altLang="zh-CN" sz="1600" dirty="0">
                <a:latin typeface="楷体" panose="02010609060101010101" pitchFamily="49" charset="-122"/>
                <a:ea typeface="楷体" panose="02010609060101010101" pitchFamily="49" charset="-122"/>
              </a:rPr>
              <a:t>;</a:t>
            </a:r>
          </a:p>
          <a:p>
            <a:r>
              <a:rPr lang="zh-CN" altLang="en-US" sz="1600" dirty="0">
                <a:latin typeface="楷体" panose="02010609060101010101" pitchFamily="49" charset="-122"/>
                <a:ea typeface="楷体" panose="02010609060101010101" pitchFamily="49" charset="-122"/>
              </a:rPr>
              <a:t>（</a:t>
            </a:r>
            <a:r>
              <a:rPr lang="en-US" altLang="zh-CN" sz="1600" dirty="0">
                <a:latin typeface="楷体" panose="02010609060101010101" pitchFamily="49" charset="-122"/>
                <a:ea typeface="楷体" panose="02010609060101010101" pitchFamily="49" charset="-122"/>
              </a:rPr>
              <a:t>3</a:t>
            </a:r>
            <a:r>
              <a:rPr lang="zh-CN" altLang="en-US" sz="1600" dirty="0">
                <a:latin typeface="楷体" panose="02010609060101010101" pitchFamily="49" charset="-122"/>
                <a:ea typeface="楷体" panose="02010609060101010101" pitchFamily="49" charset="-122"/>
              </a:rPr>
              <a:t>） </a:t>
            </a:r>
            <a:r>
              <a:rPr lang="zh-CN" altLang="en-US" sz="1600" b="1" dirty="0">
                <a:latin typeface="楷体" panose="02010609060101010101" pitchFamily="49" charset="-122"/>
                <a:ea typeface="楷体" panose="02010609060101010101" pitchFamily="49" charset="-122"/>
              </a:rPr>
              <a:t>检索点丰富！</a:t>
            </a:r>
            <a:r>
              <a:rPr lang="zh-CN" altLang="en-US" sz="1600" dirty="0">
                <a:latin typeface="楷体" panose="02010609060101010101" pitchFamily="49" charset="-122"/>
                <a:ea typeface="楷体" panose="02010609060101010101" pitchFamily="49" charset="-122"/>
              </a:rPr>
              <a:t>提供论文在图、表、开放数据等层次的丰富信息检索；提供检索结果的可视化分析</a:t>
            </a:r>
            <a:r>
              <a:rPr lang="en-US" altLang="zh-CN" sz="1600" dirty="0" smtClean="0">
                <a:latin typeface="楷体" panose="02010609060101010101" pitchFamily="49" charset="-122"/>
                <a:ea typeface="楷体" panose="02010609060101010101" pitchFamily="49" charset="-122"/>
              </a:rPr>
              <a:t>; </a:t>
            </a:r>
          </a:p>
          <a:p>
            <a:r>
              <a:rPr lang="zh-CN" altLang="en-US" sz="1600" dirty="0" smtClean="0">
                <a:latin typeface="楷体" panose="02010609060101010101" pitchFamily="49" charset="-122"/>
                <a:ea typeface="楷体" panose="02010609060101010101" pitchFamily="49" charset="-122"/>
              </a:rPr>
              <a:t>（</a:t>
            </a:r>
            <a:r>
              <a:rPr lang="en-US" altLang="zh-CN" sz="1600" dirty="0" smtClean="0">
                <a:latin typeface="楷体" panose="02010609060101010101" pitchFamily="49" charset="-122"/>
                <a:ea typeface="楷体" panose="02010609060101010101" pitchFamily="49" charset="-122"/>
              </a:rPr>
              <a:t>4</a:t>
            </a:r>
            <a:r>
              <a:rPr lang="zh-CN" altLang="en-US" sz="1600" dirty="0" smtClean="0">
                <a:latin typeface="楷体" panose="02010609060101010101" pitchFamily="49" charset="-122"/>
                <a:ea typeface="楷体" panose="02010609060101010101" pitchFamily="49" charset="-122"/>
              </a:rPr>
              <a:t>）</a:t>
            </a:r>
            <a:r>
              <a:rPr lang="zh-CN" altLang="en-US" sz="1600" dirty="0">
                <a:latin typeface="楷体" panose="02010609060101010101" pitchFamily="49" charset="-122"/>
                <a:ea typeface="楷体" panose="02010609060101010101" pitchFamily="49" charset="-122"/>
              </a:rPr>
              <a:t> </a:t>
            </a:r>
            <a:r>
              <a:rPr lang="zh-CN" altLang="en-US" sz="1600" b="1" dirty="0">
                <a:latin typeface="楷体" panose="02010609060101010101" pitchFamily="49" charset="-122"/>
                <a:ea typeface="楷体" panose="02010609060101010101" pitchFamily="49" charset="-122"/>
              </a:rPr>
              <a:t>助力</a:t>
            </a:r>
            <a:r>
              <a:rPr lang="en-US" altLang="zh-CN" sz="1600" b="1" dirty="0">
                <a:latin typeface="楷体" panose="02010609060101010101" pitchFamily="49" charset="-122"/>
                <a:ea typeface="楷体" panose="02010609060101010101" pitchFamily="49" charset="-122"/>
              </a:rPr>
              <a:t>OA</a:t>
            </a:r>
            <a:r>
              <a:rPr lang="zh-CN" altLang="en-US" sz="1600" b="1" dirty="0">
                <a:latin typeface="楷体" panose="02010609060101010101" pitchFamily="49" charset="-122"/>
                <a:ea typeface="楷体" panose="02010609060101010101" pitchFamily="49" charset="-122"/>
              </a:rPr>
              <a:t>期刊投稿！</a:t>
            </a:r>
            <a:r>
              <a:rPr lang="zh-CN" altLang="en-US" sz="1600" dirty="0" smtClean="0">
                <a:latin typeface="楷体" panose="02010609060101010101" pitchFamily="49" charset="-122"/>
                <a:ea typeface="楷体" panose="02010609060101010101" pitchFamily="49" charset="-122"/>
              </a:rPr>
              <a:t>提供学术</a:t>
            </a:r>
            <a:r>
              <a:rPr lang="en-US" altLang="zh-CN" sz="1600" dirty="0">
                <a:latin typeface="楷体" panose="02010609060101010101" pitchFamily="49" charset="-122"/>
                <a:ea typeface="楷体" panose="02010609060101010101" pitchFamily="49" charset="-122"/>
              </a:rPr>
              <a:t>OA</a:t>
            </a:r>
            <a:r>
              <a:rPr lang="zh-CN" altLang="en-US" sz="1600" dirty="0">
                <a:latin typeface="楷体" panose="02010609060101010101" pitchFamily="49" charset="-122"/>
                <a:ea typeface="楷体" panose="02010609060101010101" pitchFamily="49" charset="-122"/>
              </a:rPr>
              <a:t>期刊投稿分析，助力于作者</a:t>
            </a:r>
            <a:r>
              <a:rPr lang="zh-CN" altLang="en-US" sz="1600" dirty="0" smtClean="0">
                <a:latin typeface="楷体" panose="02010609060101010101" pitchFamily="49" charset="-122"/>
                <a:ea typeface="楷体" panose="02010609060101010101" pitchFamily="49" charset="-122"/>
              </a:rPr>
              <a:t>投稿。</a:t>
            </a:r>
            <a:endParaRPr lang="zh-CN" altLang="en-US" sz="1600" dirty="0">
              <a:latin typeface="楷体" panose="02010609060101010101" pitchFamily="49" charset="-122"/>
              <a:ea typeface="楷体" panose="02010609060101010101" pitchFamily="49" charset="-122"/>
            </a:endParaRPr>
          </a:p>
        </p:txBody>
      </p:sp>
      <p:sp>
        <p:nvSpPr>
          <p:cNvPr id="4" name="TextBox 3"/>
          <p:cNvSpPr txBox="1"/>
          <p:nvPr/>
        </p:nvSpPr>
        <p:spPr>
          <a:xfrm>
            <a:off x="6156176" y="6350892"/>
            <a:ext cx="2130968" cy="369332"/>
          </a:xfrm>
          <a:prstGeom prst="rect">
            <a:avLst/>
          </a:prstGeom>
          <a:noFill/>
        </p:spPr>
        <p:txBody>
          <a:bodyPr wrap="none" rtlCol="0">
            <a:spAutoFit/>
          </a:bodyPr>
          <a:lstStyle/>
          <a:p>
            <a:r>
              <a:rPr lang="en-US" altLang="zh-CN" dirty="0" smtClean="0"/>
              <a:t>http://gooa.las.ac.cn</a:t>
            </a:r>
            <a:endParaRPr lang="zh-CN" altLang="en-US" dirty="0"/>
          </a:p>
        </p:txBody>
      </p:sp>
    </p:spTree>
    <p:extLst>
      <p:ext uri="{BB962C8B-B14F-4D97-AF65-F5344CB8AC3E}">
        <p14:creationId xmlns:p14="http://schemas.microsoft.com/office/powerpoint/2010/main" val="27445248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9"/>
          <p:cNvSpPr>
            <a:spLocks noChangeArrowheads="1"/>
          </p:cNvSpPr>
          <p:nvPr/>
        </p:nvSpPr>
        <p:spPr bwMode="auto">
          <a:xfrm>
            <a:off x="395536" y="548680"/>
            <a:ext cx="3794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b="1" dirty="0">
                <a:solidFill>
                  <a:srgbClr val="000000"/>
                </a:solidFill>
                <a:latin typeface="黑体" panose="02010609060101010101" pitchFamily="49" charset="-122"/>
                <a:ea typeface="黑体" panose="02010609060101010101" pitchFamily="49" charset="-122"/>
                <a:sym typeface="宋体" charset="-122"/>
              </a:rPr>
              <a:t>（</a:t>
            </a:r>
            <a:r>
              <a:rPr lang="en-US" altLang="zh-CN" sz="2000" b="1" dirty="0">
                <a:solidFill>
                  <a:srgbClr val="000000"/>
                </a:solidFill>
                <a:latin typeface="黑体" panose="02010609060101010101" pitchFamily="49" charset="-122"/>
                <a:ea typeface="黑体" panose="02010609060101010101" pitchFamily="49" charset="-122"/>
                <a:sym typeface="Calibri" pitchFamily="34" charset="0"/>
              </a:rPr>
              <a:t>1</a:t>
            </a:r>
            <a:r>
              <a:rPr lang="zh-CN" altLang="en-US" sz="2000" b="1" dirty="0">
                <a:solidFill>
                  <a:srgbClr val="000000"/>
                </a:solidFill>
                <a:latin typeface="黑体" panose="02010609060101010101" pitchFamily="49" charset="-122"/>
                <a:ea typeface="黑体" panose="02010609060101010101" pitchFamily="49" charset="-122"/>
                <a:sym typeface="宋体" charset="-122"/>
              </a:rPr>
              <a:t>）</a:t>
            </a:r>
            <a:r>
              <a:rPr lang="en-US" altLang="zh-CN" sz="2000" b="1" dirty="0">
                <a:solidFill>
                  <a:srgbClr val="000000"/>
                </a:solidFill>
                <a:latin typeface="黑体" panose="02010609060101010101" pitchFamily="49" charset="-122"/>
                <a:ea typeface="黑体" panose="02010609060101010101" pitchFamily="49" charset="-122"/>
                <a:sym typeface="Calibri" pitchFamily="34" charset="0"/>
              </a:rPr>
              <a:t>OA</a:t>
            </a:r>
            <a:r>
              <a:rPr lang="zh-CN" altLang="en-US" sz="2000" b="1" dirty="0">
                <a:solidFill>
                  <a:srgbClr val="000000"/>
                </a:solidFill>
                <a:latin typeface="黑体" panose="02010609060101010101" pitchFamily="49" charset="-122"/>
                <a:ea typeface="黑体" panose="02010609060101010101" pitchFamily="49" charset="-122"/>
                <a:sym typeface="宋体" charset="-122"/>
              </a:rPr>
              <a:t>论文一站式检索、下载 </a:t>
            </a:r>
          </a:p>
        </p:txBody>
      </p:sp>
      <p:pic>
        <p:nvPicPr>
          <p:cNvPr id="1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1" y="1052736"/>
            <a:ext cx="4087462" cy="1067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6708" y="4365104"/>
            <a:ext cx="3443287" cy="2326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63087" y="4149269"/>
            <a:ext cx="4366195" cy="1200329"/>
          </a:xfrm>
          <a:prstGeom prst="rect">
            <a:avLst/>
          </a:prstGeom>
          <a:noFill/>
        </p:spPr>
        <p:txBody>
          <a:bodyPr wrap="square" rtlCol="0">
            <a:spAutoFit/>
          </a:bodyPr>
          <a:lstStyle/>
          <a:p>
            <a:pPr marL="0" lvl="1"/>
            <a:r>
              <a:rPr lang="en-US" altLang="zh-CN" dirty="0" smtClean="0">
                <a:latin typeface="黑体" panose="02010609060101010101" pitchFamily="49" charset="-122"/>
                <a:ea typeface="黑体" panose="02010609060101010101" pitchFamily="49" charset="-122"/>
              </a:rPr>
              <a:t>(3) </a:t>
            </a:r>
            <a:r>
              <a:rPr lang="zh-CN" altLang="zh-CN" dirty="0" smtClean="0">
                <a:latin typeface="黑体" panose="02010609060101010101" pitchFamily="49" charset="-122"/>
                <a:ea typeface="黑体" panose="02010609060101010101" pitchFamily="49" charset="-122"/>
              </a:rPr>
              <a:t>检索</a:t>
            </a:r>
            <a:r>
              <a:rPr lang="zh-CN" altLang="zh-CN" dirty="0">
                <a:latin typeface="黑体" panose="02010609060101010101" pitchFamily="49" charset="-122"/>
                <a:ea typeface="黑体" panose="02010609060101010101" pitchFamily="49" charset="-122"/>
              </a:rPr>
              <a:t>结果可视化分析：检索结果呈现图谱分析，可视化展示年度趋势、数量排名、合作网络以及关键词网络</a:t>
            </a:r>
          </a:p>
          <a:p>
            <a:endParaRPr lang="zh-CN" altLang="en-US" dirty="0"/>
          </a:p>
        </p:txBody>
      </p:sp>
      <p:sp>
        <p:nvSpPr>
          <p:cNvPr id="17" name="TextBox 9"/>
          <p:cNvSpPr>
            <a:spLocks noChangeArrowheads="1"/>
          </p:cNvSpPr>
          <p:nvPr/>
        </p:nvSpPr>
        <p:spPr bwMode="auto">
          <a:xfrm>
            <a:off x="5053558" y="837868"/>
            <a:ext cx="3799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b="1" dirty="0" smtClean="0">
                <a:solidFill>
                  <a:srgbClr val="000000"/>
                </a:solidFill>
                <a:latin typeface="黑体" panose="02010609060101010101" pitchFamily="49" charset="-122"/>
                <a:ea typeface="黑体" panose="02010609060101010101" pitchFamily="49" charset="-122"/>
                <a:sym typeface="宋体" charset="-122"/>
              </a:rPr>
              <a:t>（</a:t>
            </a:r>
            <a:r>
              <a:rPr lang="en-US" altLang="zh-CN" sz="2000" b="1" dirty="0" smtClean="0">
                <a:solidFill>
                  <a:srgbClr val="000000"/>
                </a:solidFill>
                <a:latin typeface="黑体" panose="02010609060101010101" pitchFamily="49" charset="-122"/>
                <a:ea typeface="黑体" panose="02010609060101010101" pitchFamily="49" charset="-122"/>
                <a:sym typeface="Calibri" pitchFamily="34" charset="0"/>
              </a:rPr>
              <a:t>2</a:t>
            </a:r>
            <a:r>
              <a:rPr lang="zh-CN" altLang="en-US" sz="2000" b="1" dirty="0" smtClean="0">
                <a:solidFill>
                  <a:srgbClr val="000000"/>
                </a:solidFill>
                <a:latin typeface="黑体" panose="02010609060101010101" pitchFamily="49" charset="-122"/>
                <a:ea typeface="黑体" panose="02010609060101010101" pitchFamily="49" charset="-122"/>
                <a:sym typeface="宋体" charset="-122"/>
              </a:rPr>
              <a:t>）</a:t>
            </a:r>
            <a:r>
              <a:rPr lang="zh-CN" altLang="en-US" sz="2000" b="1" dirty="0">
                <a:solidFill>
                  <a:srgbClr val="000000"/>
                </a:solidFill>
                <a:latin typeface="黑体" panose="02010609060101010101" pitchFamily="49" charset="-122"/>
                <a:ea typeface="黑体" panose="02010609060101010101" pitchFamily="49" charset="-122"/>
                <a:sym typeface="宋体" charset="-122"/>
              </a:rPr>
              <a:t>以</a:t>
            </a:r>
            <a:r>
              <a:rPr lang="zh-CN" altLang="en-US" sz="2000" b="1" dirty="0" smtClean="0">
                <a:solidFill>
                  <a:srgbClr val="000000"/>
                </a:solidFill>
                <a:latin typeface="黑体" panose="02010609060101010101" pitchFamily="49" charset="-122"/>
                <a:ea typeface="黑体" panose="02010609060101010101" pitchFamily="49" charset="-122"/>
                <a:sym typeface="宋体" charset="-122"/>
              </a:rPr>
              <a:t>知识概念组织论文内容 </a:t>
            </a:r>
            <a:endParaRPr lang="zh-CN" altLang="en-US" sz="2000" b="1" dirty="0">
              <a:solidFill>
                <a:srgbClr val="000000"/>
              </a:solidFill>
              <a:latin typeface="黑体" panose="02010609060101010101" pitchFamily="49" charset="-122"/>
              <a:ea typeface="黑体" panose="02010609060101010101" pitchFamily="49" charset="-122"/>
              <a:sym typeface="宋体" charset="-122"/>
            </a:endParaRPr>
          </a:p>
        </p:txBody>
      </p:sp>
      <p:pic>
        <p:nvPicPr>
          <p:cNvPr id="1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4502" y="1593485"/>
            <a:ext cx="4552752" cy="2195555"/>
          </a:xfrm>
          <a:prstGeom prst="rect">
            <a:avLst/>
          </a:prstGeom>
          <a:noFill/>
          <a:ln w="3175">
            <a:solidFill>
              <a:srgbClr val="76923C"/>
            </a:solidFill>
            <a:miter lim="800000"/>
            <a:headEnd/>
            <a:tailEnd/>
          </a:ln>
          <a:extLst>
            <a:ext uri="{909E8E84-426E-40DD-AFC4-6F175D3DCCD1}">
              <a14:hiddenFill xmlns:a14="http://schemas.microsoft.com/office/drawing/2010/main">
                <a:solidFill>
                  <a:srgbClr val="FFFFFF"/>
                </a:solidFill>
              </a14:hiddenFill>
            </a:ext>
          </a:extLst>
        </p:spPr>
      </p:pic>
      <p:sp>
        <p:nvSpPr>
          <p:cNvPr id="19" name="矩形 13"/>
          <p:cNvSpPr>
            <a:spLocks noChangeArrowheads="1"/>
          </p:cNvSpPr>
          <p:nvPr/>
        </p:nvSpPr>
        <p:spPr bwMode="auto">
          <a:xfrm>
            <a:off x="4604793" y="1617321"/>
            <a:ext cx="1651129" cy="1352796"/>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endParaRPr lang="zh-CN" altLang="zh-CN">
              <a:solidFill>
                <a:srgbClr val="FFFFFF"/>
              </a:solidFill>
              <a:latin typeface="宋体" charset="-122"/>
              <a:sym typeface="宋体" charset="-122"/>
            </a:endParaRPr>
          </a:p>
        </p:txBody>
      </p:sp>
      <p:sp>
        <p:nvSpPr>
          <p:cNvPr id="22" name="矩形标注 11"/>
          <p:cNvSpPr>
            <a:spLocks noChangeArrowheads="1"/>
          </p:cNvSpPr>
          <p:nvPr/>
        </p:nvSpPr>
        <p:spPr bwMode="auto">
          <a:xfrm>
            <a:off x="7686414" y="1839584"/>
            <a:ext cx="1213803" cy="516477"/>
          </a:xfrm>
          <a:prstGeom prst="wedgeRectCallout">
            <a:avLst>
              <a:gd name="adj1" fmla="val -63113"/>
              <a:gd name="adj2" fmla="val 86608"/>
            </a:avLst>
          </a:prstGeom>
          <a:gradFill rotWithShape="1">
            <a:gsLst>
              <a:gs pos="0">
                <a:srgbClr val="C96C1F"/>
              </a:gs>
              <a:gs pos="79999">
                <a:srgbClr val="FF8F33"/>
              </a:gs>
              <a:gs pos="100000">
                <a:srgbClr val="FF8F35"/>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sz="1600" b="1" dirty="0">
                <a:solidFill>
                  <a:srgbClr val="FFFFFF"/>
                </a:solidFill>
                <a:latin typeface="宋体" charset="-122"/>
                <a:sym typeface="宋体" charset="-122"/>
              </a:rPr>
              <a:t>关联知识扩展检索</a:t>
            </a:r>
          </a:p>
        </p:txBody>
      </p:sp>
      <p:sp>
        <p:nvSpPr>
          <p:cNvPr id="23" name="矩形 13"/>
          <p:cNvSpPr>
            <a:spLocks noChangeArrowheads="1"/>
          </p:cNvSpPr>
          <p:nvPr/>
        </p:nvSpPr>
        <p:spPr bwMode="auto">
          <a:xfrm>
            <a:off x="8136632" y="2830572"/>
            <a:ext cx="763585" cy="27909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endParaRPr lang="zh-CN" altLang="zh-CN">
              <a:solidFill>
                <a:srgbClr val="FFFFFF"/>
              </a:solidFill>
              <a:latin typeface="宋体" charset="-122"/>
              <a:sym typeface="宋体" charset="-122"/>
            </a:endParaRPr>
          </a:p>
        </p:txBody>
      </p:sp>
      <p:sp>
        <p:nvSpPr>
          <p:cNvPr id="24" name="矩形标注 11"/>
          <p:cNvSpPr>
            <a:spLocks noChangeArrowheads="1"/>
          </p:cNvSpPr>
          <p:nvPr/>
        </p:nvSpPr>
        <p:spPr bwMode="auto">
          <a:xfrm>
            <a:off x="8528462" y="2548305"/>
            <a:ext cx="404601" cy="198347"/>
          </a:xfrm>
          <a:prstGeom prst="wedgeRectCallout">
            <a:avLst>
              <a:gd name="adj1" fmla="val -49773"/>
              <a:gd name="adj2" fmla="val 90296"/>
            </a:avLst>
          </a:prstGeom>
          <a:gradFill rotWithShape="1">
            <a:gsLst>
              <a:gs pos="0">
                <a:srgbClr val="C96C1F"/>
              </a:gs>
              <a:gs pos="79999">
                <a:srgbClr val="FF8F33"/>
              </a:gs>
              <a:gs pos="100000">
                <a:srgbClr val="FF8F35"/>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sz="1600" b="1" dirty="0">
                <a:solidFill>
                  <a:srgbClr val="FFFFFF"/>
                </a:solidFill>
                <a:latin typeface="宋体" charset="-122"/>
                <a:sym typeface="宋体" charset="-122"/>
              </a:rPr>
              <a:t>？</a:t>
            </a:r>
          </a:p>
        </p:txBody>
      </p:sp>
      <p:sp>
        <p:nvSpPr>
          <p:cNvPr id="32" name="矩形标注 9"/>
          <p:cNvSpPr>
            <a:spLocks noChangeArrowheads="1"/>
          </p:cNvSpPr>
          <p:nvPr/>
        </p:nvSpPr>
        <p:spPr bwMode="auto">
          <a:xfrm>
            <a:off x="3187031" y="2506722"/>
            <a:ext cx="1439863" cy="647700"/>
          </a:xfrm>
          <a:prstGeom prst="wedgeRectCallout">
            <a:avLst>
              <a:gd name="adj1" fmla="val 46930"/>
              <a:gd name="adj2" fmla="val -97295"/>
            </a:avLst>
          </a:prstGeom>
          <a:gradFill rotWithShape="1">
            <a:gsLst>
              <a:gs pos="0">
                <a:srgbClr val="C96C1F"/>
              </a:gs>
              <a:gs pos="79999">
                <a:srgbClr val="FF8F33"/>
              </a:gs>
              <a:gs pos="100000">
                <a:srgbClr val="FF8F35"/>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sz="1600" b="1" dirty="0">
                <a:solidFill>
                  <a:srgbClr val="FFFFFF"/>
                </a:solidFill>
                <a:latin typeface="宋体" charset="-122"/>
                <a:sym typeface="宋体" charset="-122"/>
              </a:rPr>
              <a:t>概念聚类、</a:t>
            </a:r>
            <a:endParaRPr lang="en-US" altLang="zh-CN" sz="1600" b="1" dirty="0">
              <a:solidFill>
                <a:srgbClr val="FFFFFF"/>
              </a:solidFill>
              <a:latin typeface="Calibri" pitchFamily="34" charset="0"/>
              <a:sym typeface="Calibri" pitchFamily="34" charset="0"/>
            </a:endParaRPr>
          </a:p>
          <a:p>
            <a:pPr algn="ctr" eaLnBrk="1" hangingPunct="1"/>
            <a:r>
              <a:rPr lang="zh-CN" altLang="en-US" sz="1600" b="1" dirty="0">
                <a:solidFill>
                  <a:srgbClr val="FFFFFF"/>
                </a:solidFill>
                <a:latin typeface="宋体" charset="-122"/>
                <a:sym typeface="宋体" charset="-122"/>
              </a:rPr>
              <a:t>扩展概念导航</a:t>
            </a:r>
          </a:p>
        </p:txBody>
      </p:sp>
    </p:spTree>
    <p:extLst>
      <p:ext uri="{BB962C8B-B14F-4D97-AF65-F5344CB8AC3E}">
        <p14:creationId xmlns:p14="http://schemas.microsoft.com/office/powerpoint/2010/main" val="15277438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内容占位符 2"/>
          <p:cNvSpPr>
            <a:spLocks noGrp="1" noChangeArrowheads="1"/>
          </p:cNvSpPr>
          <p:nvPr>
            <p:ph idx="1"/>
          </p:nvPr>
        </p:nvSpPr>
        <p:spPr>
          <a:xfrm>
            <a:off x="-7938" y="1414463"/>
            <a:ext cx="8820151" cy="1223962"/>
          </a:xfrm>
        </p:spPr>
        <p:txBody>
          <a:bodyPr/>
          <a:lstStyle/>
          <a:p>
            <a:pPr lvl="1" algn="l" eaLnBrk="1" hangingPunct="1">
              <a:buClr>
                <a:srgbClr val="561D55"/>
              </a:buClr>
            </a:pPr>
            <a:r>
              <a:rPr lang="zh-CN" altLang="en-US" sz="2000" dirty="0" smtClean="0">
                <a:solidFill>
                  <a:schemeClr val="tx1"/>
                </a:solidFill>
              </a:rPr>
              <a:t>      提供</a:t>
            </a:r>
            <a:r>
              <a:rPr lang="en-US" altLang="zh-CN" sz="2000" dirty="0" smtClean="0">
                <a:solidFill>
                  <a:schemeClr val="tx1"/>
                </a:solidFill>
              </a:rPr>
              <a:t>OA</a:t>
            </a:r>
            <a:r>
              <a:rPr lang="zh-CN" altLang="en-US" sz="2000" dirty="0" smtClean="0">
                <a:solidFill>
                  <a:schemeClr val="tx1"/>
                </a:solidFill>
              </a:rPr>
              <a:t>期刊的质量评估和完整的投稿分析，帮助您轻松掌握</a:t>
            </a:r>
            <a:r>
              <a:rPr lang="en-US" altLang="zh-CN" sz="2000" dirty="0" smtClean="0">
                <a:solidFill>
                  <a:schemeClr val="tx1"/>
                </a:solidFill>
              </a:rPr>
              <a:t>OA</a:t>
            </a:r>
            <a:r>
              <a:rPr lang="zh-CN" altLang="en-US" sz="2000" dirty="0" smtClean="0">
                <a:solidFill>
                  <a:schemeClr val="tx1"/>
                </a:solidFill>
              </a:rPr>
              <a:t>期刊投稿全面事宜，不再摸不清</a:t>
            </a:r>
            <a:r>
              <a:rPr lang="en-US" altLang="zh-CN" sz="2000" dirty="0" smtClean="0">
                <a:solidFill>
                  <a:schemeClr val="tx1"/>
                </a:solidFill>
              </a:rPr>
              <a:t>OA</a:t>
            </a:r>
            <a:r>
              <a:rPr lang="zh-CN" altLang="en-US" sz="2000" dirty="0" smtClean="0">
                <a:solidFill>
                  <a:schemeClr val="tx1"/>
                </a:solidFill>
              </a:rPr>
              <a:t>期刊质量、</a:t>
            </a:r>
            <a:r>
              <a:rPr lang="en-US" altLang="zh-CN" sz="2000" dirty="0" smtClean="0">
                <a:solidFill>
                  <a:schemeClr val="tx1"/>
                </a:solidFill>
              </a:rPr>
              <a:t>APC</a:t>
            </a:r>
            <a:r>
              <a:rPr lang="zh-CN" altLang="en-US" sz="2000" dirty="0" smtClean="0">
                <a:solidFill>
                  <a:schemeClr val="tx1"/>
                </a:solidFill>
              </a:rPr>
              <a:t>的那些事儿</a:t>
            </a:r>
          </a:p>
          <a:p>
            <a:pPr marL="342900" indent="-342900" algn="l" eaLnBrk="1" hangingPunct="1">
              <a:buClr>
                <a:srgbClr val="561D55"/>
              </a:buClr>
              <a:buFont typeface="Arial" charset="0"/>
              <a:buChar char="•"/>
            </a:pPr>
            <a:endParaRPr lang="zh-CN" altLang="en-US" sz="2000" b="0" dirty="0" smtClean="0">
              <a:latin typeface="华文楷体" pitchFamily="2" charset="-122"/>
              <a:ea typeface="华文楷体" pitchFamily="2" charset="-122"/>
            </a:endParaRPr>
          </a:p>
        </p:txBody>
      </p:sp>
      <p:pic>
        <p:nvPicPr>
          <p:cNvPr id="1536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2638" y="2709863"/>
            <a:ext cx="5329237" cy="3238500"/>
          </a:xfrm>
          <a:prstGeom prst="rect">
            <a:avLst/>
          </a:prstGeom>
          <a:noFill/>
          <a:ln w="222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15364" name="矩形标注 10"/>
          <p:cNvSpPr>
            <a:spLocks noChangeArrowheads="1"/>
          </p:cNvSpPr>
          <p:nvPr/>
        </p:nvSpPr>
        <p:spPr bwMode="auto">
          <a:xfrm>
            <a:off x="179388" y="2278063"/>
            <a:ext cx="1728787" cy="2232025"/>
          </a:xfrm>
          <a:prstGeom prst="wedgeRectCallout">
            <a:avLst>
              <a:gd name="adj1" fmla="val 70940"/>
              <a:gd name="adj2" fmla="val -23060"/>
            </a:avLst>
          </a:prstGeom>
          <a:gradFill rotWithShape="1">
            <a:gsLst>
              <a:gs pos="0">
                <a:srgbClr val="C96C1F"/>
              </a:gs>
              <a:gs pos="79999">
                <a:srgbClr val="FF8F33"/>
              </a:gs>
              <a:gs pos="100000">
                <a:srgbClr val="FF8F35"/>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sz="1600" b="1">
                <a:solidFill>
                  <a:srgbClr val="FFFFFF"/>
                </a:solidFill>
                <a:latin typeface="宋体" charset="-122"/>
                <a:sym typeface="宋体" charset="-122"/>
              </a:rPr>
              <a:t>GoOA对OA期刊进行严格把关，过滤掉那些不严谨的OA出版社和OA期刊，让您的科研成果出版在有影响力的学术OA期刊上</a:t>
            </a:r>
          </a:p>
        </p:txBody>
      </p:sp>
      <p:sp>
        <p:nvSpPr>
          <p:cNvPr id="15365" name="TextBox 6"/>
          <p:cNvSpPr>
            <a:spLocks noChangeArrowheads="1"/>
          </p:cNvSpPr>
          <p:nvPr/>
        </p:nvSpPr>
        <p:spPr bwMode="auto">
          <a:xfrm>
            <a:off x="323850" y="620713"/>
            <a:ext cx="8389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ea typeface="宋体" charset="-122"/>
              </a:defRPr>
            </a:lvl1pPr>
            <a:lvl2pPr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lvl="1" eaLnBrk="1" hangingPunct="1">
              <a:buSzPct val="100000"/>
            </a:pPr>
            <a:r>
              <a:rPr lang="zh-CN" altLang="en-US" sz="2000" b="1" dirty="0" smtClean="0">
                <a:latin typeface="黑体" panose="02010609060101010101" pitchFamily="49" charset="-122"/>
                <a:ea typeface="黑体" panose="02010609060101010101" pitchFamily="49" charset="-122"/>
              </a:rPr>
              <a:t>（</a:t>
            </a:r>
            <a:r>
              <a:rPr lang="en-US" altLang="zh-CN" sz="2000" b="1" dirty="0" smtClean="0">
                <a:latin typeface="黑体" panose="02010609060101010101" pitchFamily="49" charset="-122"/>
                <a:ea typeface="黑体" panose="02010609060101010101" pitchFamily="49" charset="-122"/>
              </a:rPr>
              <a:t>4</a:t>
            </a:r>
            <a:r>
              <a:rPr lang="zh-CN" altLang="en-US" sz="2000" b="1" dirty="0" smtClean="0">
                <a:latin typeface="黑体" panose="02010609060101010101" pitchFamily="49" charset="-122"/>
                <a:ea typeface="黑体" panose="02010609060101010101" pitchFamily="49" charset="-122"/>
              </a:rPr>
              <a:t>）</a:t>
            </a:r>
            <a:r>
              <a:rPr lang="en-US" altLang="zh-CN" sz="2000" b="1" dirty="0" smtClean="0">
                <a:latin typeface="黑体" panose="02010609060101010101" pitchFamily="49" charset="-122"/>
                <a:ea typeface="黑体" panose="02010609060101010101" pitchFamily="49" charset="-122"/>
              </a:rPr>
              <a:t>OA</a:t>
            </a:r>
            <a:r>
              <a:rPr lang="zh-CN" altLang="en-US" sz="2000" b="1" dirty="0" smtClean="0">
                <a:latin typeface="黑体" panose="02010609060101010101" pitchFamily="49" charset="-122"/>
                <a:ea typeface="黑体" panose="02010609060101010101" pitchFamily="49" charset="-122"/>
              </a:rPr>
              <a:t> </a:t>
            </a:r>
            <a:r>
              <a:rPr lang="zh-CN" altLang="en-US" sz="2000" b="1" dirty="0">
                <a:latin typeface="黑体" panose="02010609060101010101" pitchFamily="49" charset="-122"/>
                <a:ea typeface="黑体" panose="02010609060101010101" pitchFamily="49" charset="-122"/>
              </a:rPr>
              <a:t>期刊投稿分析，助您轻松投稿</a:t>
            </a:r>
            <a:endParaRPr lang="zh-CN" altLang="en-US" sz="2000" dirty="0">
              <a:latin typeface="黑体" panose="02010609060101010101" pitchFamily="49" charset="-122"/>
              <a:ea typeface="黑体" panose="02010609060101010101" pitchFamily="49" charset="-122"/>
            </a:endParaRPr>
          </a:p>
        </p:txBody>
      </p:sp>
      <p:sp>
        <p:nvSpPr>
          <p:cNvPr id="15366" name="TextBox 2"/>
          <p:cNvSpPr>
            <a:spLocks noChangeArrowheads="1"/>
          </p:cNvSpPr>
          <p:nvPr/>
        </p:nvSpPr>
        <p:spPr bwMode="auto">
          <a:xfrm>
            <a:off x="6588125" y="2997200"/>
            <a:ext cx="2632075" cy="3638550"/>
          </a:xfrm>
          <a:prstGeom prst="rect">
            <a:avLst/>
          </a:prstGeom>
          <a:solidFill>
            <a:srgbClr val="FDE9D8"/>
          </a:solidFill>
          <a:ln w="9525">
            <a:solidFill>
              <a:srgbClr val="99CC00"/>
            </a:solidFill>
            <a:miter lim="800000"/>
            <a:headEnd/>
            <a:tailEnd/>
          </a:ln>
        </p:spPr>
        <p:txBody>
          <a:bodyPr wrap="none" lIns="90170" tIns="46990" rIns="90170" bIns="46990">
            <a:spAutoFit/>
          </a:bodyPr>
          <a:lstStyle>
            <a:lvl1pPr marL="285750" indent="-285750"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Wingdings" pitchFamily="2" charset="2"/>
              <a:buNone/>
            </a:pPr>
            <a:r>
              <a:rPr lang="zh-CN" altLang="en-US" b="1">
                <a:solidFill>
                  <a:srgbClr val="000000"/>
                </a:solidFill>
                <a:latin typeface="Calibri" pitchFamily="34" charset="0"/>
                <a:sym typeface="Calibri" pitchFamily="34" charset="0"/>
              </a:rPr>
              <a:t>   充足的指标内容分析，</a:t>
            </a:r>
          </a:p>
          <a:p>
            <a:pPr eaLnBrk="1" hangingPunct="1">
              <a:buFont typeface="Wingdings" pitchFamily="2" charset="2"/>
              <a:buNone/>
            </a:pPr>
            <a:r>
              <a:rPr lang="zh-CN" altLang="en-US" b="1">
                <a:solidFill>
                  <a:srgbClr val="000000"/>
                </a:solidFill>
                <a:latin typeface="Calibri" pitchFamily="34" charset="0"/>
                <a:sym typeface="Calibri" pitchFamily="34" charset="0"/>
              </a:rPr>
              <a:t>满足您的研究资助机构</a:t>
            </a:r>
          </a:p>
          <a:p>
            <a:pPr eaLnBrk="1" hangingPunct="1">
              <a:buFont typeface="Wingdings" pitchFamily="2" charset="2"/>
              <a:buNone/>
            </a:pPr>
            <a:r>
              <a:rPr lang="zh-CN" altLang="en-US" b="1">
                <a:solidFill>
                  <a:srgbClr val="000000"/>
                </a:solidFill>
                <a:latin typeface="Calibri" pitchFamily="34" charset="0"/>
                <a:sym typeface="Calibri" pitchFamily="34" charset="0"/>
              </a:rPr>
              <a:t>对您研究成果的出版和</a:t>
            </a:r>
          </a:p>
          <a:p>
            <a:pPr eaLnBrk="1" hangingPunct="1">
              <a:buFont typeface="Wingdings" pitchFamily="2" charset="2"/>
              <a:buNone/>
            </a:pPr>
            <a:r>
              <a:rPr lang="zh-CN" altLang="en-US" b="1">
                <a:solidFill>
                  <a:srgbClr val="000000"/>
                </a:solidFill>
                <a:latin typeface="Calibri" pitchFamily="34" charset="0"/>
                <a:sym typeface="Calibri" pitchFamily="34" charset="0"/>
              </a:rPr>
              <a:t>管理要求！</a:t>
            </a:r>
          </a:p>
          <a:p>
            <a:pPr eaLnBrk="1" hangingPunct="1">
              <a:buSzPct val="100000"/>
              <a:buFont typeface="Wingdings" pitchFamily="2" charset="2"/>
              <a:buChar char="ü"/>
            </a:pPr>
            <a:r>
              <a:rPr lang="en-US" altLang="zh-CN" sz="1600" b="1">
                <a:solidFill>
                  <a:srgbClr val="000000"/>
                </a:solidFill>
                <a:latin typeface="Calibri" pitchFamily="34" charset="0"/>
                <a:sym typeface="Calibri" pitchFamily="34" charset="0"/>
              </a:rPr>
              <a:t>GoOA</a:t>
            </a:r>
            <a:r>
              <a:rPr lang="zh-CN" altLang="en-US" sz="1600" b="1">
                <a:solidFill>
                  <a:srgbClr val="000000"/>
                </a:solidFill>
                <a:latin typeface="Calibri" pitchFamily="34" charset="0"/>
                <a:sym typeface="宋体" charset="-122"/>
              </a:rPr>
              <a:t>推荐</a:t>
            </a:r>
            <a:endParaRPr lang="en-US" altLang="zh-CN" sz="1600" b="1">
              <a:solidFill>
                <a:srgbClr val="000000"/>
              </a:solidFill>
              <a:latin typeface="Calibri" pitchFamily="34" charset="0"/>
              <a:sym typeface="Calibri" pitchFamily="34" charset="0"/>
            </a:endParaRPr>
          </a:p>
          <a:p>
            <a:pPr eaLnBrk="1" hangingPunct="1">
              <a:buFont typeface="Wingdings" pitchFamily="2" charset="2"/>
              <a:buChar char="ü"/>
            </a:pPr>
            <a:r>
              <a:rPr lang="zh-CN" altLang="en-US" sz="1600" b="1">
                <a:solidFill>
                  <a:srgbClr val="000000"/>
                </a:solidFill>
                <a:latin typeface="Calibri" pitchFamily="34" charset="0"/>
                <a:sym typeface="宋体" charset="-122"/>
              </a:rPr>
              <a:t>期刊</a:t>
            </a:r>
            <a:r>
              <a:rPr lang="en-US" altLang="zh-CN" sz="1600" b="1">
                <a:solidFill>
                  <a:srgbClr val="000000"/>
                </a:solidFill>
                <a:latin typeface="Calibri" pitchFamily="34" charset="0"/>
                <a:sym typeface="Calibri" pitchFamily="34" charset="0"/>
              </a:rPr>
              <a:t>SCI</a:t>
            </a:r>
            <a:r>
              <a:rPr lang="zh-CN" altLang="en-US" sz="1600" b="1">
                <a:solidFill>
                  <a:srgbClr val="000000"/>
                </a:solidFill>
                <a:latin typeface="Calibri" pitchFamily="34" charset="0"/>
                <a:sym typeface="宋体" charset="-122"/>
              </a:rPr>
              <a:t>影响因子</a:t>
            </a:r>
            <a:endParaRPr lang="en-US" altLang="zh-CN" sz="1600" b="1">
              <a:solidFill>
                <a:srgbClr val="000000"/>
              </a:solidFill>
              <a:latin typeface="Calibri" pitchFamily="34" charset="0"/>
              <a:sym typeface="Calibri" pitchFamily="34" charset="0"/>
            </a:endParaRPr>
          </a:p>
          <a:p>
            <a:pPr eaLnBrk="1" hangingPunct="1">
              <a:buFont typeface="Wingdings" pitchFamily="2" charset="2"/>
              <a:buChar char="ü"/>
            </a:pPr>
            <a:r>
              <a:rPr lang="en-US" altLang="zh-CN" sz="1600" b="1">
                <a:solidFill>
                  <a:srgbClr val="000000"/>
                </a:solidFill>
                <a:latin typeface="Calibri" pitchFamily="34" charset="0"/>
                <a:sym typeface="Calibri" pitchFamily="34" charset="0"/>
              </a:rPr>
              <a:t>Google H5</a:t>
            </a:r>
            <a:r>
              <a:rPr lang="zh-CN" altLang="en-US" sz="1600" b="1">
                <a:solidFill>
                  <a:srgbClr val="000000"/>
                </a:solidFill>
                <a:latin typeface="Calibri" pitchFamily="34" charset="0"/>
                <a:sym typeface="宋体" charset="-122"/>
              </a:rPr>
              <a:t>指数 </a:t>
            </a:r>
            <a:endParaRPr lang="en-US" altLang="zh-CN" sz="1600" b="1">
              <a:solidFill>
                <a:srgbClr val="000000"/>
              </a:solidFill>
              <a:latin typeface="Calibri" pitchFamily="34" charset="0"/>
              <a:sym typeface="Calibri" pitchFamily="34" charset="0"/>
            </a:endParaRPr>
          </a:p>
          <a:p>
            <a:pPr eaLnBrk="1" hangingPunct="1">
              <a:buFont typeface="Wingdings" pitchFamily="2" charset="2"/>
              <a:buChar char="ü"/>
            </a:pPr>
            <a:r>
              <a:rPr lang="zh-CN" altLang="en-US" sz="1600" b="1">
                <a:solidFill>
                  <a:srgbClr val="000000"/>
                </a:solidFill>
                <a:latin typeface="Calibri" pitchFamily="34" charset="0"/>
                <a:sym typeface="宋体" charset="-122"/>
              </a:rPr>
              <a:t>索引收录</a:t>
            </a:r>
            <a:endParaRPr lang="en-US" altLang="zh-CN" sz="1600" b="1">
              <a:solidFill>
                <a:srgbClr val="000000"/>
              </a:solidFill>
              <a:latin typeface="Calibri" pitchFamily="34" charset="0"/>
              <a:sym typeface="Calibri" pitchFamily="34" charset="0"/>
            </a:endParaRPr>
          </a:p>
          <a:p>
            <a:pPr eaLnBrk="1" hangingPunct="1">
              <a:buFont typeface="Wingdings" pitchFamily="2" charset="2"/>
              <a:buChar char="ü"/>
            </a:pPr>
            <a:r>
              <a:rPr lang="zh-CN" altLang="en-US" sz="1600" b="1">
                <a:solidFill>
                  <a:srgbClr val="000000"/>
                </a:solidFill>
                <a:latin typeface="Calibri" pitchFamily="34" charset="0"/>
                <a:sym typeface="宋体" charset="-122"/>
              </a:rPr>
              <a:t>再使用权</a:t>
            </a:r>
            <a:endParaRPr lang="en-US" altLang="zh-CN" sz="1600" b="1">
              <a:solidFill>
                <a:srgbClr val="000000"/>
              </a:solidFill>
              <a:latin typeface="Calibri" pitchFamily="34" charset="0"/>
              <a:sym typeface="Calibri" pitchFamily="34" charset="0"/>
            </a:endParaRPr>
          </a:p>
          <a:p>
            <a:pPr eaLnBrk="1" hangingPunct="1">
              <a:buFont typeface="Wingdings" pitchFamily="2" charset="2"/>
              <a:buChar char="ü"/>
            </a:pPr>
            <a:r>
              <a:rPr lang="en-US" altLang="zh-CN" sz="1600" b="1">
                <a:solidFill>
                  <a:srgbClr val="000000"/>
                </a:solidFill>
                <a:latin typeface="Calibri" pitchFamily="34" charset="0"/>
                <a:sym typeface="Calibri" pitchFamily="34" charset="0"/>
              </a:rPr>
              <a:t>RoMeo</a:t>
            </a:r>
            <a:r>
              <a:rPr lang="zh-CN" altLang="en-US" sz="1600" b="1">
                <a:solidFill>
                  <a:srgbClr val="000000"/>
                </a:solidFill>
                <a:latin typeface="Calibri" pitchFamily="34" charset="0"/>
                <a:sym typeface="宋体" charset="-122"/>
              </a:rPr>
              <a:t>存档政策</a:t>
            </a:r>
            <a:endParaRPr lang="en-US" altLang="zh-CN" sz="1600" b="1">
              <a:solidFill>
                <a:srgbClr val="000000"/>
              </a:solidFill>
              <a:latin typeface="Calibri" pitchFamily="34" charset="0"/>
              <a:sym typeface="Calibri" pitchFamily="34" charset="0"/>
            </a:endParaRPr>
          </a:p>
          <a:p>
            <a:pPr eaLnBrk="1" hangingPunct="1">
              <a:buFont typeface="Wingdings" pitchFamily="2" charset="2"/>
              <a:buChar char="ü"/>
            </a:pPr>
            <a:r>
              <a:rPr lang="zh-CN" altLang="en-US" sz="1600" b="1">
                <a:solidFill>
                  <a:srgbClr val="000000"/>
                </a:solidFill>
                <a:latin typeface="Calibri" pitchFamily="34" charset="0"/>
                <a:sym typeface="宋体" charset="-122"/>
              </a:rPr>
              <a:t>投稿指南</a:t>
            </a:r>
            <a:endParaRPr lang="en-US" altLang="zh-CN" sz="1600" b="1">
              <a:solidFill>
                <a:srgbClr val="000000"/>
              </a:solidFill>
              <a:latin typeface="Calibri" pitchFamily="34" charset="0"/>
              <a:sym typeface="Calibri" pitchFamily="34" charset="0"/>
            </a:endParaRPr>
          </a:p>
          <a:p>
            <a:pPr eaLnBrk="1" hangingPunct="1">
              <a:buFont typeface="Wingdings" pitchFamily="2" charset="2"/>
              <a:buChar char="ü"/>
            </a:pPr>
            <a:r>
              <a:rPr lang="zh-CN" altLang="en-US" sz="1600" b="1">
                <a:solidFill>
                  <a:srgbClr val="000000"/>
                </a:solidFill>
                <a:latin typeface="Calibri" pitchFamily="34" charset="0"/>
                <a:sym typeface="宋体" charset="-122"/>
              </a:rPr>
              <a:t>出版费</a:t>
            </a:r>
            <a:endParaRPr lang="en-US" altLang="zh-CN" sz="1600" b="1">
              <a:solidFill>
                <a:srgbClr val="000000"/>
              </a:solidFill>
              <a:latin typeface="Calibri" pitchFamily="34" charset="0"/>
              <a:sym typeface="Calibri" pitchFamily="34" charset="0"/>
            </a:endParaRPr>
          </a:p>
          <a:p>
            <a:pPr eaLnBrk="1" hangingPunct="1">
              <a:buFont typeface="Wingdings" pitchFamily="2" charset="2"/>
              <a:buChar char="ü"/>
            </a:pPr>
            <a:r>
              <a:rPr lang="zh-CN" altLang="en-US" sz="1600" b="1">
                <a:solidFill>
                  <a:srgbClr val="000000"/>
                </a:solidFill>
                <a:latin typeface="Calibri" pitchFamily="34" charset="0"/>
                <a:sym typeface="宋体" charset="-122"/>
              </a:rPr>
              <a:t>中科院费用优惠</a:t>
            </a:r>
            <a:endParaRPr lang="en-US" altLang="zh-CN" sz="1600" b="1">
              <a:solidFill>
                <a:srgbClr val="000000"/>
              </a:solidFill>
              <a:latin typeface="Calibri" pitchFamily="34" charset="0"/>
              <a:sym typeface="Calibri" pitchFamily="34" charset="0"/>
            </a:endParaRPr>
          </a:p>
          <a:p>
            <a:pPr eaLnBrk="1" hangingPunct="1">
              <a:buFont typeface="Wingdings" pitchFamily="2" charset="2"/>
              <a:buChar char="ü"/>
            </a:pPr>
            <a:r>
              <a:rPr lang="en-US" altLang="zh-CN" sz="1600" b="1">
                <a:solidFill>
                  <a:srgbClr val="000000"/>
                </a:solidFill>
                <a:latin typeface="Calibri" pitchFamily="34" charset="0"/>
                <a:sym typeface="Calibri" pitchFamily="34" charset="0"/>
              </a:rPr>
              <a:t>GoOA</a:t>
            </a:r>
            <a:r>
              <a:rPr lang="zh-CN" altLang="en-US" sz="1600" b="1">
                <a:solidFill>
                  <a:srgbClr val="000000"/>
                </a:solidFill>
                <a:latin typeface="Calibri" pitchFamily="34" charset="0"/>
                <a:sym typeface="宋体" charset="-122"/>
              </a:rPr>
              <a:t>浏览次数</a:t>
            </a: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2540135"/>
            <a:ext cx="6264275" cy="4148003"/>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01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199397" y="2539"/>
            <a:ext cx="7772400" cy="1470025"/>
          </a:xfrm>
        </p:spPr>
        <p:txBody>
          <a:bodyPr>
            <a:normAutofit/>
          </a:bodyPr>
          <a:lstStyle/>
          <a:p>
            <a:pPr marL="571500" indent="-571500" algn="l">
              <a:buFont typeface="Wingdings" panose="05000000000000000000" pitchFamily="2" charset="2"/>
              <a:buChar char="n"/>
            </a:pPr>
            <a:r>
              <a:rPr lang="zh-CN" altLang="en-US" sz="3200" dirty="0" smtClean="0">
                <a:latin typeface="黑体" panose="02010609060101010101" pitchFamily="49" charset="-122"/>
                <a:ea typeface="黑体" panose="02010609060101010101" pitchFamily="49" charset="-122"/>
              </a:rPr>
              <a:t>用开放资源做您的“数据”文章</a:t>
            </a:r>
            <a:endParaRPr lang="zh-CN" altLang="en-US" sz="32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79512" y="1052736"/>
            <a:ext cx="727280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8007" y="1247944"/>
            <a:ext cx="8137333" cy="369332"/>
          </a:xfrm>
          <a:prstGeom prst="rect">
            <a:avLst/>
          </a:prstGeom>
          <a:noFill/>
        </p:spPr>
        <p:txBody>
          <a:bodyPr wrap="square" rtlCol="0">
            <a:spAutoFit/>
          </a:bodyPr>
          <a:lstStyle/>
          <a:p>
            <a:pPr marL="342900" indent="-342900">
              <a:buFont typeface="Wingdings" panose="05000000000000000000" pitchFamily="2" charset="2"/>
              <a:buChar char="p"/>
            </a:pPr>
            <a:r>
              <a:rPr lang="en-US" altLang="zh-CN" b="1" dirty="0" smtClean="0">
                <a:latin typeface="微软雅黑" pitchFamily="34" charset="-122"/>
                <a:ea typeface="微软雅黑" pitchFamily="34" charset="-122"/>
              </a:rPr>
              <a:t>OA</a:t>
            </a:r>
            <a:r>
              <a:rPr lang="zh-CN" altLang="en-US" b="1" dirty="0">
                <a:latin typeface="微软雅黑" pitchFamily="34" charset="-122"/>
                <a:ea typeface="微软雅黑" pitchFamily="34" charset="-122"/>
              </a:rPr>
              <a:t>推动新的科研</a:t>
            </a:r>
            <a:r>
              <a:rPr lang="zh-CN" altLang="en-US" b="1" dirty="0" smtClean="0">
                <a:latin typeface="微软雅黑" pitchFamily="34" charset="-122"/>
                <a:ea typeface="微软雅黑" pitchFamily="34" charset="-122"/>
              </a:rPr>
              <a:t>方式</a:t>
            </a:r>
            <a:endParaRPr lang="zh-CN" altLang="en-US" dirty="0">
              <a:latin typeface="微软雅黑" panose="020B0503020204020204" pitchFamily="34" charset="-122"/>
              <a:ea typeface="微软雅黑" panose="020B0503020204020204" pitchFamily="34" charset="-122"/>
            </a:endParaRPr>
          </a:p>
        </p:txBody>
      </p:sp>
      <p:sp>
        <p:nvSpPr>
          <p:cNvPr id="5" name="TextBox 4"/>
          <p:cNvSpPr txBox="1"/>
          <p:nvPr/>
        </p:nvSpPr>
        <p:spPr>
          <a:xfrm>
            <a:off x="954070" y="1700808"/>
            <a:ext cx="6716903" cy="369332"/>
          </a:xfrm>
          <a:prstGeom prst="rect">
            <a:avLst/>
          </a:prstGeom>
          <a:noFill/>
        </p:spPr>
        <p:txBody>
          <a:bodyPr wrap="none" rtlCol="0">
            <a:spAutoFit/>
          </a:bodyPr>
          <a:lstStyle/>
          <a:p>
            <a:r>
              <a:rPr lang="zh-CN" altLang="en-US" dirty="0">
                <a:latin typeface="微软雅黑" pitchFamily="34" charset="-122"/>
                <a:ea typeface="微软雅黑" pitchFamily="34" charset="-122"/>
              </a:rPr>
              <a:t>开放信息资源， 除了查看全文，大量的数据还可以用来做</a:t>
            </a:r>
            <a:r>
              <a:rPr lang="zh-CN" altLang="en-US" dirty="0" smtClean="0">
                <a:latin typeface="微软雅黑" pitchFamily="34" charset="-122"/>
                <a:ea typeface="微软雅黑" pitchFamily="34" charset="-122"/>
              </a:rPr>
              <a:t>科研！</a:t>
            </a:r>
            <a:endParaRPr lang="zh-CN" altLang="en-US" dirty="0"/>
          </a:p>
        </p:txBody>
      </p:sp>
    </p:spTree>
    <p:extLst>
      <p:ext uri="{BB962C8B-B14F-4D97-AF65-F5344CB8AC3E}">
        <p14:creationId xmlns:p14="http://schemas.microsoft.com/office/powerpoint/2010/main" val="13271194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548680"/>
            <a:ext cx="6898042" cy="523220"/>
          </a:xfrm>
          <a:prstGeom prst="rect">
            <a:avLst/>
          </a:prstGeom>
          <a:noFill/>
        </p:spPr>
        <p:txBody>
          <a:bodyPr wrap="none" rtlCol="0">
            <a:spAutoFit/>
          </a:bodyPr>
          <a:lstStyle/>
          <a:p>
            <a:r>
              <a:rPr lang="zh-CN" altLang="en-US" sz="2800" b="1" dirty="0" smtClean="0">
                <a:solidFill>
                  <a:srgbClr val="FF0000"/>
                </a:solidFill>
                <a:latin typeface="微软雅黑" pitchFamily="34" charset="-122"/>
                <a:ea typeface="微软雅黑" pitchFamily="34" charset="-122"/>
              </a:rPr>
              <a:t>利用大量文献数据做科学文章 </a:t>
            </a:r>
            <a:r>
              <a:rPr lang="zh-CN" altLang="en-US" sz="2400" dirty="0" smtClean="0">
                <a:latin typeface="微软雅黑" pitchFamily="34" charset="-122"/>
                <a:ea typeface="微软雅黑" pitchFamily="34" charset="-122"/>
              </a:rPr>
              <a:t>的两个例子： </a:t>
            </a:r>
            <a:endParaRPr lang="zh-CN" altLang="en-US" sz="2400" dirty="0">
              <a:latin typeface="微软雅黑" pitchFamily="34" charset="-122"/>
              <a:ea typeface="微软雅黑" pitchFamily="34" charset="-122"/>
            </a:endParaRPr>
          </a:p>
        </p:txBody>
      </p:sp>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5107" y="1196752"/>
            <a:ext cx="7691027" cy="192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3325622"/>
            <a:ext cx="3960440" cy="3447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5" y="3325622"/>
            <a:ext cx="4240583" cy="310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85250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548680"/>
            <a:ext cx="6898042" cy="523220"/>
          </a:xfrm>
          <a:prstGeom prst="rect">
            <a:avLst/>
          </a:prstGeom>
          <a:noFill/>
        </p:spPr>
        <p:txBody>
          <a:bodyPr wrap="none" rtlCol="0">
            <a:spAutoFit/>
          </a:bodyPr>
          <a:lstStyle/>
          <a:p>
            <a:r>
              <a:rPr lang="zh-CN" altLang="en-US" sz="2800" b="1" dirty="0" smtClean="0">
                <a:solidFill>
                  <a:srgbClr val="FF0000"/>
                </a:solidFill>
                <a:latin typeface="微软雅黑" pitchFamily="34" charset="-122"/>
                <a:ea typeface="微软雅黑" pitchFamily="34" charset="-122"/>
              </a:rPr>
              <a:t>利用大量文献数据做科学文章 </a:t>
            </a:r>
            <a:r>
              <a:rPr lang="zh-CN" altLang="en-US" sz="2400" dirty="0" smtClean="0">
                <a:latin typeface="微软雅黑" pitchFamily="34" charset="-122"/>
                <a:ea typeface="微软雅黑" pitchFamily="34" charset="-122"/>
              </a:rPr>
              <a:t>的两个例子： </a:t>
            </a:r>
            <a:endParaRPr lang="zh-CN" altLang="en-US" sz="2400" dirty="0">
              <a:latin typeface="微软雅黑" pitchFamily="34" charset="-122"/>
              <a:ea typeface="微软雅黑" pitchFamily="34" charset="-122"/>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513" y="1200150"/>
            <a:ext cx="8562975"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0512" y="3429000"/>
            <a:ext cx="8769439"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0513" y="3368703"/>
            <a:ext cx="3607383" cy="3362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76424" y="3284984"/>
            <a:ext cx="4677064" cy="3424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512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animEffect transition="in" filter="barn(inVertical)">
                                      <p:cBhvr>
                                        <p:cTn id="13"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a:xfrm flipV="1">
            <a:off x="357158" y="1285860"/>
            <a:ext cx="7358114" cy="6494"/>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21811" y="718035"/>
            <a:ext cx="7381764" cy="584775"/>
          </a:xfrm>
          <a:prstGeom prst="rect">
            <a:avLst/>
          </a:prstGeom>
          <a:noFill/>
        </p:spPr>
        <p:txBody>
          <a:bodyPr wrap="none" rtlCol="0">
            <a:spAutoFit/>
          </a:bodyPr>
          <a:lstStyle/>
          <a:p>
            <a:r>
              <a:rPr lang="en-US" altLang="zh-CN" sz="3200" b="1" dirty="0" err="1" smtClean="0">
                <a:solidFill>
                  <a:srgbClr val="002060"/>
                </a:solidFill>
                <a:latin typeface="微软雅黑" pitchFamily="34" charset="-122"/>
                <a:ea typeface="微软雅黑" pitchFamily="34" charset="-122"/>
              </a:rPr>
              <a:t>GoOA</a:t>
            </a:r>
            <a:r>
              <a:rPr lang="zh-CN" altLang="en-US" sz="3200" b="1" dirty="0" smtClean="0">
                <a:solidFill>
                  <a:srgbClr val="002060"/>
                </a:solidFill>
                <a:latin typeface="微软雅黑" pitchFamily="34" charset="-122"/>
                <a:ea typeface="微软雅黑" pitchFamily="34" charset="-122"/>
              </a:rPr>
              <a:t>中</a:t>
            </a:r>
            <a:r>
              <a:rPr lang="en-US" altLang="zh-CN" sz="3200" b="1" dirty="0" smtClean="0">
                <a:solidFill>
                  <a:srgbClr val="002060"/>
                </a:solidFill>
                <a:latin typeface="微软雅黑" pitchFamily="34" charset="-122"/>
                <a:ea typeface="微软雅黑" pitchFamily="34" charset="-122"/>
              </a:rPr>
              <a:t>OA</a:t>
            </a:r>
            <a:r>
              <a:rPr lang="zh-CN" altLang="en-US" sz="3200" b="1" dirty="0" smtClean="0">
                <a:solidFill>
                  <a:srgbClr val="002060"/>
                </a:solidFill>
                <a:latin typeface="微软雅黑" pitchFamily="34" charset="-122"/>
                <a:ea typeface="微软雅黑" pitchFamily="34" charset="-122"/>
              </a:rPr>
              <a:t>论文的数据组织和利用实践</a:t>
            </a:r>
            <a:endParaRPr lang="en-US" altLang="zh-CN" sz="3200" b="1" dirty="0">
              <a:solidFill>
                <a:srgbClr val="002060"/>
              </a:solidFill>
              <a:latin typeface="微软雅黑" pitchFamily="34" charset="-122"/>
              <a:ea typeface="微软雅黑" pitchFamily="34" charset="-122"/>
            </a:endParaRPr>
          </a:p>
        </p:txBody>
      </p:sp>
      <p:pic>
        <p:nvPicPr>
          <p:cNvPr id="1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48" y="2708920"/>
            <a:ext cx="7643866" cy="437634"/>
          </a:xfrm>
          <a:prstGeom prst="rect">
            <a:avLst/>
          </a:prstGeom>
          <a:noFill/>
          <a:ln w="222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71472" y="1628800"/>
            <a:ext cx="7929618" cy="646331"/>
          </a:xfrm>
          <a:prstGeom prst="rect">
            <a:avLst/>
          </a:prstGeom>
          <a:noFill/>
        </p:spPr>
        <p:txBody>
          <a:bodyPr wrap="square" rtlCol="0">
            <a:spAutoFit/>
          </a:bodyPr>
          <a:lstStyle/>
          <a:p>
            <a:pPr>
              <a:spcBef>
                <a:spcPts val="600"/>
              </a:spcBef>
            </a:pPr>
            <a:r>
              <a:rPr lang="zh-CN" altLang="en-US" b="1" dirty="0" smtClean="0">
                <a:solidFill>
                  <a:schemeClr val="accent6">
                    <a:lumMod val="75000"/>
                  </a:schemeClr>
                </a:solidFill>
                <a:latin typeface="黑体" pitchFamily="49" charset="-122"/>
                <a:ea typeface="黑体" pitchFamily="49" charset="-122"/>
              </a:rPr>
              <a:t>科研人员的需求：</a:t>
            </a:r>
            <a:r>
              <a:rPr lang="zh-CN" altLang="en-US" b="1" dirty="0" smtClean="0">
                <a:latin typeface="黑体" pitchFamily="49" charset="-122"/>
                <a:ea typeface="黑体" pitchFamily="49" charset="-122"/>
              </a:rPr>
              <a:t>不限于信息的发现，更在于围绕特定专题的批量数据获取和分析！</a:t>
            </a:r>
            <a:endParaRPr lang="zh-CN" altLang="en-US" b="1" dirty="0">
              <a:latin typeface="黑体" pitchFamily="49" charset="-122"/>
              <a:ea typeface="黑体" pitchFamily="49" charset="-122"/>
            </a:endParaRPr>
          </a:p>
        </p:txBody>
      </p:sp>
    </p:spTree>
    <p:extLst>
      <p:ext uri="{BB962C8B-B14F-4D97-AF65-F5344CB8AC3E}">
        <p14:creationId xmlns:p14="http://schemas.microsoft.com/office/powerpoint/2010/main" val="42695653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9512" y="1767322"/>
            <a:ext cx="8964488" cy="3505539"/>
            <a:chOff x="106309" y="1844824"/>
            <a:chExt cx="8964488" cy="3505539"/>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309" y="1844824"/>
              <a:ext cx="8964488" cy="3505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611560" y="2852936"/>
              <a:ext cx="165618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itchFamily="34" charset="-122"/>
                  <a:ea typeface="微软雅黑" pitchFamily="34" charset="-122"/>
                </a:rPr>
                <a:t>作者</a:t>
              </a:r>
              <a:endParaRPr lang="zh-CN" altLang="en-US" sz="1600" b="1" dirty="0">
                <a:solidFill>
                  <a:schemeClr val="tx1"/>
                </a:solidFill>
                <a:latin typeface="微软雅黑" pitchFamily="34" charset="-122"/>
                <a:ea typeface="微软雅黑" pitchFamily="34" charset="-122"/>
              </a:endParaRPr>
            </a:p>
          </p:txBody>
        </p:sp>
        <p:sp>
          <p:nvSpPr>
            <p:cNvPr id="10" name="矩形 9"/>
            <p:cNvSpPr/>
            <p:nvPr/>
          </p:nvSpPr>
          <p:spPr>
            <a:xfrm>
              <a:off x="611560" y="3575498"/>
              <a:ext cx="237626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itchFamily="34" charset="-122"/>
                  <a:ea typeface="微软雅黑" pitchFamily="34" charset="-122"/>
                </a:rPr>
                <a:t>机构</a:t>
              </a:r>
              <a:endParaRPr lang="zh-CN" altLang="en-US" sz="1600" b="1" dirty="0">
                <a:solidFill>
                  <a:schemeClr val="tx1"/>
                </a:solidFill>
                <a:latin typeface="微软雅黑" pitchFamily="34" charset="-122"/>
                <a:ea typeface="微软雅黑" pitchFamily="34" charset="-122"/>
              </a:endParaRPr>
            </a:p>
          </p:txBody>
        </p:sp>
        <p:sp>
          <p:nvSpPr>
            <p:cNvPr id="11" name="矩形 10"/>
            <p:cNvSpPr/>
            <p:nvPr/>
          </p:nvSpPr>
          <p:spPr>
            <a:xfrm>
              <a:off x="586085" y="4642737"/>
              <a:ext cx="237626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itchFamily="34" charset="-122"/>
                  <a:ea typeface="微软雅黑" pitchFamily="34" charset="-122"/>
                </a:rPr>
                <a:t>文摘</a:t>
              </a:r>
              <a:endParaRPr lang="zh-CN" altLang="en-US" sz="1600" b="1" dirty="0">
                <a:solidFill>
                  <a:schemeClr val="tx1"/>
                </a:solidFill>
                <a:latin typeface="微软雅黑" pitchFamily="34" charset="-122"/>
                <a:ea typeface="微软雅黑" pitchFamily="34" charset="-122"/>
              </a:endParaRPr>
            </a:p>
          </p:txBody>
        </p:sp>
        <p:sp>
          <p:nvSpPr>
            <p:cNvPr id="12" name="矩形 11"/>
            <p:cNvSpPr/>
            <p:nvPr/>
          </p:nvSpPr>
          <p:spPr>
            <a:xfrm>
              <a:off x="7320558" y="3575497"/>
              <a:ext cx="1750239" cy="117525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itchFamily="34" charset="-122"/>
                  <a:ea typeface="微软雅黑" pitchFamily="34" charset="-122"/>
                </a:rPr>
                <a:t>论文的补充材料</a:t>
              </a:r>
              <a:endParaRPr lang="zh-CN" altLang="en-US" sz="1600" b="1" dirty="0">
                <a:solidFill>
                  <a:schemeClr val="tx1"/>
                </a:solidFill>
                <a:latin typeface="微软雅黑" pitchFamily="34" charset="-122"/>
                <a:ea typeface="微软雅黑" pitchFamily="34" charset="-122"/>
              </a:endParaRPr>
            </a:p>
          </p:txBody>
        </p:sp>
      </p:grpSp>
      <p:grpSp>
        <p:nvGrpSpPr>
          <p:cNvPr id="13" name="组合 12"/>
          <p:cNvGrpSpPr/>
          <p:nvPr/>
        </p:nvGrpSpPr>
        <p:grpSpPr>
          <a:xfrm>
            <a:off x="122063" y="1767322"/>
            <a:ext cx="8770417" cy="5875819"/>
            <a:chOff x="3356248" y="441395"/>
            <a:chExt cx="8953500" cy="6172200"/>
          </a:xfrm>
        </p:grpSpPr>
        <p:pic>
          <p:nvPicPr>
            <p:cNvPr id="1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6248" y="441395"/>
              <a:ext cx="89535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矩形 14"/>
            <p:cNvSpPr/>
            <p:nvPr/>
          </p:nvSpPr>
          <p:spPr>
            <a:xfrm>
              <a:off x="3932312" y="788146"/>
              <a:ext cx="222386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itchFamily="34" charset="-122"/>
                  <a:ea typeface="微软雅黑" pitchFamily="34" charset="-122"/>
                </a:rPr>
                <a:t>关键词</a:t>
              </a:r>
              <a:endParaRPr lang="zh-CN" altLang="en-US" sz="1600" b="1" dirty="0">
                <a:solidFill>
                  <a:schemeClr val="tx1"/>
                </a:solidFill>
                <a:latin typeface="微软雅黑" pitchFamily="34" charset="-122"/>
                <a:ea typeface="微软雅黑" pitchFamily="34" charset="-122"/>
              </a:endParaRPr>
            </a:p>
          </p:txBody>
        </p:sp>
        <p:sp>
          <p:nvSpPr>
            <p:cNvPr id="16" name="矩形 15"/>
            <p:cNvSpPr/>
            <p:nvPr/>
          </p:nvSpPr>
          <p:spPr>
            <a:xfrm>
              <a:off x="3932312" y="1493168"/>
              <a:ext cx="222386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itchFamily="34" charset="-122"/>
                  <a:ea typeface="微软雅黑" pitchFamily="34" charset="-122"/>
                </a:rPr>
                <a:t>授权许可</a:t>
              </a:r>
              <a:endParaRPr lang="zh-CN" altLang="en-US" sz="1600" b="1" dirty="0">
                <a:solidFill>
                  <a:schemeClr val="tx1"/>
                </a:solidFill>
                <a:latin typeface="微软雅黑" pitchFamily="34" charset="-122"/>
                <a:ea typeface="微软雅黑" pitchFamily="34" charset="-122"/>
              </a:endParaRPr>
            </a:p>
          </p:txBody>
        </p:sp>
        <p:sp>
          <p:nvSpPr>
            <p:cNvPr id="17" name="矩形 16"/>
            <p:cNvSpPr/>
            <p:nvPr/>
          </p:nvSpPr>
          <p:spPr>
            <a:xfrm>
              <a:off x="3932312" y="2348880"/>
              <a:ext cx="222386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itchFamily="34" charset="-122"/>
                  <a:ea typeface="微软雅黑" pitchFamily="34" charset="-122"/>
                </a:rPr>
                <a:t>图表</a:t>
              </a:r>
              <a:endParaRPr lang="zh-CN" altLang="en-US" sz="1600" b="1" dirty="0">
                <a:solidFill>
                  <a:schemeClr val="tx1"/>
                </a:solidFill>
                <a:latin typeface="微软雅黑" pitchFamily="34" charset="-122"/>
                <a:ea typeface="微软雅黑" pitchFamily="34" charset="-122"/>
              </a:endParaRPr>
            </a:p>
          </p:txBody>
        </p:sp>
      </p:grpSp>
      <p:grpSp>
        <p:nvGrpSpPr>
          <p:cNvPr id="18" name="组合 17"/>
          <p:cNvGrpSpPr/>
          <p:nvPr/>
        </p:nvGrpSpPr>
        <p:grpSpPr>
          <a:xfrm>
            <a:off x="148303" y="1658845"/>
            <a:ext cx="8744177" cy="5442563"/>
            <a:chOff x="131095" y="169903"/>
            <a:chExt cx="8744177" cy="5984296"/>
          </a:xfrm>
        </p:grpSpPr>
        <p:pic>
          <p:nvPicPr>
            <p:cNvPr id="19"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095" y="169903"/>
              <a:ext cx="8744177" cy="598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矩形 19"/>
            <p:cNvSpPr/>
            <p:nvPr/>
          </p:nvSpPr>
          <p:spPr>
            <a:xfrm>
              <a:off x="687760" y="4941168"/>
              <a:ext cx="222386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itchFamily="34" charset="-122"/>
                  <a:ea typeface="微软雅黑" pitchFamily="34" charset="-122"/>
                </a:rPr>
                <a:t>参考文献</a:t>
              </a:r>
              <a:endParaRPr lang="zh-CN" altLang="en-US" sz="1600" b="1" dirty="0">
                <a:solidFill>
                  <a:schemeClr val="tx1"/>
                </a:solidFill>
                <a:latin typeface="微软雅黑" pitchFamily="34" charset="-122"/>
                <a:ea typeface="微软雅黑" pitchFamily="34" charset="-122"/>
              </a:endParaRPr>
            </a:p>
          </p:txBody>
        </p:sp>
      </p:grpSp>
      <p:sp>
        <p:nvSpPr>
          <p:cNvPr id="21" name="内容占位符 2"/>
          <p:cNvSpPr txBox="1">
            <a:spLocks/>
          </p:cNvSpPr>
          <p:nvPr/>
        </p:nvSpPr>
        <p:spPr>
          <a:xfrm>
            <a:off x="426368" y="908720"/>
            <a:ext cx="8466112" cy="532859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134000"/>
              </a:lnSpc>
              <a:spcBef>
                <a:spcPts val="1200"/>
              </a:spcBef>
            </a:pPr>
            <a:r>
              <a:rPr lang="en-US" altLang="zh-CN" sz="2800" b="1" dirty="0" err="1" smtClean="0">
                <a:solidFill>
                  <a:schemeClr val="tx1"/>
                </a:solidFill>
                <a:latin typeface="微软雅黑" pitchFamily="34" charset="-122"/>
                <a:ea typeface="微软雅黑" pitchFamily="34" charset="-122"/>
              </a:rPr>
              <a:t>GoOA</a:t>
            </a:r>
            <a:r>
              <a:rPr lang="zh-CN" altLang="en-US" sz="2800" b="1" dirty="0" smtClean="0">
                <a:solidFill>
                  <a:schemeClr val="tx1"/>
                </a:solidFill>
                <a:latin typeface="微软雅黑" pitchFamily="34" charset="-122"/>
                <a:ea typeface="微软雅黑" pitchFamily="34" charset="-122"/>
              </a:rPr>
              <a:t>中高细粒度的论文解析和数据开放存储</a:t>
            </a:r>
            <a:endParaRPr lang="en-US" altLang="zh-CN" sz="2800" b="1" dirty="0" smtClean="0">
              <a:solidFill>
                <a:schemeClr val="tx1"/>
              </a:solidFill>
              <a:latin typeface="微软雅黑" pitchFamily="34" charset="-122"/>
              <a:ea typeface="微软雅黑" pitchFamily="34" charset="-122"/>
            </a:endParaRPr>
          </a:p>
          <a:p>
            <a:pPr lvl="2">
              <a:lnSpc>
                <a:spcPct val="134000"/>
              </a:lnSpc>
              <a:spcBef>
                <a:spcPts val="1200"/>
              </a:spcBef>
            </a:pPr>
            <a:endParaRPr lang="en-US" altLang="zh-CN" b="1" dirty="0" smtClean="0">
              <a:latin typeface="微软雅黑" pitchFamily="34" charset="-122"/>
              <a:ea typeface="微软雅黑" pitchFamily="34" charset="-122"/>
            </a:endParaRPr>
          </a:p>
          <a:p>
            <a:pPr>
              <a:lnSpc>
                <a:spcPct val="134000"/>
              </a:lnSpc>
              <a:spcBef>
                <a:spcPts val="1200"/>
              </a:spcBef>
            </a:pPr>
            <a:r>
              <a:rPr lang="en-US" altLang="zh-CN" b="1" dirty="0" smtClean="0">
                <a:latin typeface="微软雅黑" pitchFamily="34" charset="-122"/>
                <a:ea typeface="微软雅黑" pitchFamily="34" charset="-122"/>
              </a:rPr>
              <a:t>	</a:t>
            </a:r>
          </a:p>
        </p:txBody>
      </p:sp>
    </p:spTree>
    <p:extLst>
      <p:ext uri="{BB962C8B-B14F-4D97-AF65-F5344CB8AC3E}">
        <p14:creationId xmlns:p14="http://schemas.microsoft.com/office/powerpoint/2010/main" val="227002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8640"/>
            <a:ext cx="6725492" cy="40368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9992" y="3645024"/>
            <a:ext cx="3850458" cy="2987118"/>
          </a:xfrm>
          <a:prstGeom prst="rect">
            <a:avLst/>
          </a:prstGeom>
          <a:noFill/>
          <a:ln w="222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1034802" y="4905161"/>
            <a:ext cx="3240360" cy="1908215"/>
          </a:xfrm>
          <a:prstGeom prst="rect">
            <a:avLst/>
          </a:prstGeom>
          <a:noFill/>
        </p:spPr>
        <p:txBody>
          <a:bodyPr wrap="square" rtlCol="0">
            <a:spAutoFit/>
          </a:bodyPr>
          <a:lstStyle/>
          <a:p>
            <a:r>
              <a:rPr lang="zh-CN" altLang="en-US" sz="2000" dirty="0">
                <a:latin typeface="微软雅黑" pitchFamily="34" charset="-122"/>
                <a:ea typeface="微软雅黑" pitchFamily="34" charset="-122"/>
              </a:rPr>
              <a:t>提供多种类型数字对象如图、表、开放数据的再利用服务，正在进行遗传研究中的水稻品种基因型和表型的文献资源</a:t>
            </a:r>
            <a:r>
              <a:rPr lang="zh-CN" altLang="en-US" sz="2000" b="1" dirty="0">
                <a:latin typeface="微软雅黑" pitchFamily="34" charset="-122"/>
                <a:ea typeface="微软雅黑" pitchFamily="34" charset="-122"/>
              </a:rPr>
              <a:t>数据挖掘服务</a:t>
            </a:r>
          </a:p>
          <a:p>
            <a:endParaRPr lang="zh-CN" altLang="en-US" dirty="0"/>
          </a:p>
        </p:txBody>
      </p:sp>
    </p:spTree>
    <p:extLst>
      <p:ext uri="{BB962C8B-B14F-4D97-AF65-F5344CB8AC3E}">
        <p14:creationId xmlns:p14="http://schemas.microsoft.com/office/powerpoint/2010/main" val="40447859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1357290" y="5137812"/>
            <a:ext cx="7215238"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357290" y="3423300"/>
            <a:ext cx="7215238"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flipV="1">
            <a:off x="357158" y="1285860"/>
            <a:ext cx="7358114" cy="6494"/>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21811" y="718035"/>
            <a:ext cx="7381764" cy="584775"/>
          </a:xfrm>
          <a:prstGeom prst="rect">
            <a:avLst/>
          </a:prstGeom>
          <a:noFill/>
        </p:spPr>
        <p:txBody>
          <a:bodyPr wrap="none" rtlCol="0">
            <a:spAutoFit/>
          </a:bodyPr>
          <a:lstStyle/>
          <a:p>
            <a:r>
              <a:rPr lang="en-US" altLang="zh-CN" sz="3200" b="1" dirty="0" err="1" smtClean="0">
                <a:solidFill>
                  <a:srgbClr val="002060"/>
                </a:solidFill>
                <a:latin typeface="微软雅黑" pitchFamily="34" charset="-122"/>
                <a:ea typeface="微软雅黑" pitchFamily="34" charset="-122"/>
              </a:rPr>
              <a:t>GoOA</a:t>
            </a:r>
            <a:r>
              <a:rPr lang="zh-CN" altLang="en-US" sz="3200" b="1" dirty="0" smtClean="0">
                <a:solidFill>
                  <a:srgbClr val="002060"/>
                </a:solidFill>
                <a:latin typeface="微软雅黑" pitchFamily="34" charset="-122"/>
                <a:ea typeface="微软雅黑" pitchFamily="34" charset="-122"/>
              </a:rPr>
              <a:t>中</a:t>
            </a:r>
            <a:r>
              <a:rPr lang="en-US" altLang="zh-CN" sz="3200" b="1" dirty="0" smtClean="0">
                <a:solidFill>
                  <a:srgbClr val="002060"/>
                </a:solidFill>
                <a:latin typeface="微软雅黑" pitchFamily="34" charset="-122"/>
                <a:ea typeface="微软雅黑" pitchFamily="34" charset="-122"/>
              </a:rPr>
              <a:t>OA</a:t>
            </a:r>
            <a:r>
              <a:rPr lang="zh-CN" altLang="en-US" sz="3200" b="1" dirty="0" smtClean="0">
                <a:solidFill>
                  <a:srgbClr val="002060"/>
                </a:solidFill>
                <a:latin typeface="微软雅黑" pitchFamily="34" charset="-122"/>
                <a:ea typeface="微软雅黑" pitchFamily="34" charset="-122"/>
              </a:rPr>
              <a:t>论文的数据组织和利用实践</a:t>
            </a:r>
            <a:endParaRPr lang="en-US" altLang="zh-CN" sz="3200" b="1" dirty="0">
              <a:solidFill>
                <a:srgbClr val="002060"/>
              </a:solidFill>
              <a:latin typeface="微软雅黑" pitchFamily="34" charset="-122"/>
              <a:ea typeface="微软雅黑" pitchFamily="34" charset="-122"/>
            </a:endParaRPr>
          </a:p>
        </p:txBody>
      </p:sp>
      <p:pic>
        <p:nvPicPr>
          <p:cNvPr id="1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629" y="2493923"/>
            <a:ext cx="7643866" cy="437634"/>
          </a:xfrm>
          <a:prstGeom prst="rect">
            <a:avLst/>
          </a:prstGeom>
          <a:noFill/>
          <a:ln w="222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71472" y="1628800"/>
            <a:ext cx="7929618" cy="646331"/>
          </a:xfrm>
          <a:prstGeom prst="rect">
            <a:avLst/>
          </a:prstGeom>
          <a:noFill/>
        </p:spPr>
        <p:txBody>
          <a:bodyPr wrap="square" rtlCol="0">
            <a:spAutoFit/>
          </a:bodyPr>
          <a:lstStyle/>
          <a:p>
            <a:pPr>
              <a:spcBef>
                <a:spcPts val="600"/>
              </a:spcBef>
            </a:pPr>
            <a:r>
              <a:rPr lang="zh-CN" altLang="en-US" b="1" dirty="0" smtClean="0">
                <a:solidFill>
                  <a:schemeClr val="accent6">
                    <a:lumMod val="75000"/>
                  </a:schemeClr>
                </a:solidFill>
                <a:latin typeface="黑体" pitchFamily="49" charset="-122"/>
                <a:ea typeface="黑体" pitchFamily="49" charset="-122"/>
              </a:rPr>
              <a:t>科研人员的需求：</a:t>
            </a:r>
            <a:r>
              <a:rPr lang="zh-CN" altLang="en-US" b="1" dirty="0" smtClean="0">
                <a:latin typeface="黑体" pitchFamily="49" charset="-122"/>
                <a:ea typeface="黑体" pitchFamily="49" charset="-122"/>
              </a:rPr>
              <a:t>不限于信息的发现，更在于围绕特定专题的批量数据获取和分析！</a:t>
            </a:r>
            <a:endParaRPr lang="zh-CN" altLang="en-US" b="1" dirty="0">
              <a:latin typeface="黑体" pitchFamily="49" charset="-122"/>
              <a:ea typeface="黑体" pitchFamily="49" charset="-122"/>
            </a:endParaRPr>
          </a:p>
        </p:txBody>
      </p:sp>
      <p:sp>
        <p:nvSpPr>
          <p:cNvPr id="12" name="TextBox 11"/>
          <p:cNvSpPr txBox="1"/>
          <p:nvPr/>
        </p:nvSpPr>
        <p:spPr>
          <a:xfrm>
            <a:off x="1342342" y="4094234"/>
            <a:ext cx="1107996"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水稻品种</a:t>
            </a:r>
            <a:endParaRPr lang="zh-CN" altLang="en-US" dirty="0">
              <a:latin typeface="微软雅黑" pitchFamily="34" charset="-122"/>
              <a:ea typeface="微软雅黑" pitchFamily="34" charset="-122"/>
            </a:endParaRPr>
          </a:p>
        </p:txBody>
      </p:sp>
      <p:cxnSp>
        <p:nvCxnSpPr>
          <p:cNvPr id="15" name="直接箭头连接符 14"/>
          <p:cNvCxnSpPr/>
          <p:nvPr/>
        </p:nvCxnSpPr>
        <p:spPr>
          <a:xfrm rot="5400000">
            <a:off x="1794671" y="3986051"/>
            <a:ext cx="285752" cy="175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485218" y="3494738"/>
            <a:ext cx="2031325" cy="338554"/>
          </a:xfrm>
          <a:prstGeom prst="rect">
            <a:avLst/>
          </a:prstGeom>
          <a:noFill/>
        </p:spPr>
        <p:txBody>
          <a:bodyPr wrap="square" rtlCol="0">
            <a:spAutoFit/>
          </a:bodyPr>
          <a:lstStyle/>
          <a:p>
            <a:r>
              <a:rPr lang="zh-CN" altLang="en-US" sz="1600" dirty="0" smtClean="0">
                <a:solidFill>
                  <a:schemeClr val="bg1"/>
                </a:solidFill>
                <a:latin typeface="楷体" pitchFamily="49" charset="-122"/>
                <a:ea typeface="楷体" pitchFamily="49" charset="-122"/>
              </a:rPr>
              <a:t>论文中的材料与方法</a:t>
            </a:r>
            <a:endParaRPr lang="zh-CN" altLang="en-US" sz="1600" dirty="0">
              <a:solidFill>
                <a:schemeClr val="bg1"/>
              </a:solidFill>
              <a:latin typeface="楷体" pitchFamily="49" charset="-122"/>
              <a:ea typeface="楷体" pitchFamily="49" charset="-122"/>
            </a:endParaRPr>
          </a:p>
        </p:txBody>
      </p:sp>
      <p:cxnSp>
        <p:nvCxnSpPr>
          <p:cNvPr id="21" name="曲线连接符 20"/>
          <p:cNvCxnSpPr/>
          <p:nvPr/>
        </p:nvCxnSpPr>
        <p:spPr>
          <a:xfrm>
            <a:off x="2342474" y="4379986"/>
            <a:ext cx="571504" cy="285752"/>
          </a:xfrm>
          <a:prstGeom prst="curvedConnector3">
            <a:avLst>
              <a:gd name="adj1" fmla="val 50000"/>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985416" y="4451424"/>
            <a:ext cx="877163"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突变体</a:t>
            </a:r>
            <a:endParaRPr lang="zh-CN" altLang="en-US" dirty="0">
              <a:latin typeface="微软雅黑" pitchFamily="34" charset="-122"/>
              <a:ea typeface="微软雅黑" pitchFamily="34" charset="-122"/>
            </a:endParaRPr>
          </a:p>
        </p:txBody>
      </p:sp>
      <p:cxnSp>
        <p:nvCxnSpPr>
          <p:cNvPr id="24" name="曲线连接符 23"/>
          <p:cNvCxnSpPr/>
          <p:nvPr/>
        </p:nvCxnSpPr>
        <p:spPr>
          <a:xfrm>
            <a:off x="3786182" y="4709184"/>
            <a:ext cx="642942" cy="142876"/>
          </a:xfrm>
          <a:prstGeom prst="curvedConnector3">
            <a:avLst>
              <a:gd name="adj1" fmla="val 50000"/>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500562" y="4709184"/>
            <a:ext cx="646331"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表型</a:t>
            </a:r>
            <a:endParaRPr lang="zh-CN" altLang="en-US" dirty="0">
              <a:latin typeface="微软雅黑" pitchFamily="34" charset="-122"/>
              <a:ea typeface="微软雅黑" pitchFamily="34" charset="-122"/>
            </a:endParaRPr>
          </a:p>
        </p:txBody>
      </p:sp>
      <p:cxnSp>
        <p:nvCxnSpPr>
          <p:cNvPr id="27" name="曲线连接符 26"/>
          <p:cNvCxnSpPr>
            <a:stCxn id="22" idx="3"/>
          </p:cNvCxnSpPr>
          <p:nvPr/>
        </p:nvCxnSpPr>
        <p:spPr>
          <a:xfrm flipV="1">
            <a:off x="3862579" y="4308548"/>
            <a:ext cx="551597" cy="327542"/>
          </a:xfrm>
          <a:prstGeom prst="curvedConnector3">
            <a:avLst>
              <a:gd name="adj1" fmla="val 50000"/>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414176" y="4165672"/>
            <a:ext cx="877163"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基因型</a:t>
            </a:r>
            <a:endParaRPr lang="zh-CN" altLang="en-US" dirty="0">
              <a:latin typeface="微软雅黑" pitchFamily="34" charset="-122"/>
              <a:ea typeface="微软雅黑" pitchFamily="34" charset="-122"/>
            </a:endParaRPr>
          </a:p>
        </p:txBody>
      </p:sp>
      <p:cxnSp>
        <p:nvCxnSpPr>
          <p:cNvPr id="30" name="曲线连接符 29"/>
          <p:cNvCxnSpPr>
            <a:endCxn id="32" idx="1"/>
          </p:cNvCxnSpPr>
          <p:nvPr/>
        </p:nvCxnSpPr>
        <p:spPr>
          <a:xfrm flipV="1">
            <a:off x="5214942" y="4179470"/>
            <a:ext cx="642942" cy="172524"/>
          </a:xfrm>
          <a:prstGeom prst="curvedConnector3">
            <a:avLst>
              <a:gd name="adj1" fmla="val 50000"/>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857884" y="3994804"/>
            <a:ext cx="646331"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引物</a:t>
            </a:r>
            <a:endParaRPr lang="zh-CN" altLang="en-US" dirty="0">
              <a:latin typeface="微软雅黑" pitchFamily="34" charset="-122"/>
              <a:ea typeface="微软雅黑" pitchFamily="34" charset="-122"/>
            </a:endParaRPr>
          </a:p>
        </p:txBody>
      </p:sp>
      <p:cxnSp>
        <p:nvCxnSpPr>
          <p:cNvPr id="34" name="直接箭头连接符 33"/>
          <p:cNvCxnSpPr/>
          <p:nvPr/>
        </p:nvCxnSpPr>
        <p:spPr>
          <a:xfrm rot="16200000" flipV="1">
            <a:off x="4681469" y="5086737"/>
            <a:ext cx="273610" cy="34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4229758" y="5181258"/>
            <a:ext cx="1518364" cy="338554"/>
          </a:xfrm>
          <a:prstGeom prst="rect">
            <a:avLst/>
          </a:prstGeom>
          <a:noFill/>
        </p:spPr>
        <p:txBody>
          <a:bodyPr wrap="none" rtlCol="0">
            <a:spAutoFit/>
          </a:bodyPr>
          <a:lstStyle/>
          <a:p>
            <a:r>
              <a:rPr lang="zh-CN" altLang="en-US" sz="1600" dirty="0" smtClean="0">
                <a:solidFill>
                  <a:schemeClr val="bg1"/>
                </a:solidFill>
                <a:latin typeface="楷体" pitchFamily="49" charset="-122"/>
                <a:ea typeface="楷体" pitchFamily="49" charset="-122"/>
              </a:rPr>
              <a:t>论文中的图</a:t>
            </a:r>
            <a:r>
              <a:rPr lang="en-US" altLang="zh-CN" sz="1600" dirty="0" smtClean="0">
                <a:solidFill>
                  <a:schemeClr val="bg1"/>
                </a:solidFill>
                <a:latin typeface="楷体" pitchFamily="49" charset="-122"/>
                <a:ea typeface="楷体" pitchFamily="49" charset="-122"/>
              </a:rPr>
              <a:t>\</a:t>
            </a:r>
            <a:r>
              <a:rPr lang="zh-CN" altLang="en-US" sz="1600" dirty="0" smtClean="0">
                <a:solidFill>
                  <a:schemeClr val="bg1"/>
                </a:solidFill>
                <a:latin typeface="楷体" pitchFamily="49" charset="-122"/>
                <a:ea typeface="楷体" pitchFamily="49" charset="-122"/>
              </a:rPr>
              <a:t>表</a:t>
            </a:r>
            <a:endParaRPr lang="zh-CN" altLang="en-US" sz="1600" dirty="0">
              <a:solidFill>
                <a:schemeClr val="bg1"/>
              </a:solidFill>
              <a:latin typeface="楷体" pitchFamily="49" charset="-122"/>
              <a:ea typeface="楷体" pitchFamily="49" charset="-122"/>
            </a:endParaRPr>
          </a:p>
        </p:txBody>
      </p:sp>
      <p:cxnSp>
        <p:nvCxnSpPr>
          <p:cNvPr id="36" name="直接箭头连接符 35"/>
          <p:cNvCxnSpPr/>
          <p:nvPr/>
        </p:nvCxnSpPr>
        <p:spPr>
          <a:xfrm rot="5400000">
            <a:off x="5965041" y="3816209"/>
            <a:ext cx="428628"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715008" y="3494738"/>
            <a:ext cx="1518364" cy="338554"/>
          </a:xfrm>
          <a:prstGeom prst="rect">
            <a:avLst/>
          </a:prstGeom>
          <a:noFill/>
        </p:spPr>
        <p:txBody>
          <a:bodyPr wrap="none" rtlCol="0">
            <a:spAutoFit/>
          </a:bodyPr>
          <a:lstStyle/>
          <a:p>
            <a:r>
              <a:rPr lang="zh-CN" altLang="en-US" sz="1600" dirty="0" smtClean="0">
                <a:solidFill>
                  <a:schemeClr val="bg1"/>
                </a:solidFill>
                <a:latin typeface="楷体" pitchFamily="49" charset="-122"/>
                <a:ea typeface="楷体" pitchFamily="49" charset="-122"/>
              </a:rPr>
              <a:t>论文中的图</a:t>
            </a:r>
            <a:r>
              <a:rPr lang="en-US" altLang="zh-CN" sz="1600" dirty="0" smtClean="0">
                <a:solidFill>
                  <a:schemeClr val="bg1"/>
                </a:solidFill>
                <a:latin typeface="楷体" pitchFamily="49" charset="-122"/>
                <a:ea typeface="楷体" pitchFamily="49" charset="-122"/>
              </a:rPr>
              <a:t>\</a:t>
            </a:r>
            <a:r>
              <a:rPr lang="zh-CN" altLang="en-US" sz="1600" dirty="0" smtClean="0">
                <a:solidFill>
                  <a:schemeClr val="bg1"/>
                </a:solidFill>
                <a:latin typeface="楷体" pitchFamily="49" charset="-122"/>
                <a:ea typeface="楷体" pitchFamily="49" charset="-122"/>
              </a:rPr>
              <a:t>表</a:t>
            </a:r>
            <a:endParaRPr lang="zh-CN" altLang="en-US" sz="1600" dirty="0">
              <a:solidFill>
                <a:schemeClr val="bg1"/>
              </a:solidFill>
              <a:latin typeface="楷体" pitchFamily="49" charset="-122"/>
              <a:ea typeface="楷体" pitchFamily="49" charset="-122"/>
            </a:endParaRPr>
          </a:p>
        </p:txBody>
      </p:sp>
      <p:cxnSp>
        <p:nvCxnSpPr>
          <p:cNvPr id="40" name="曲线连接符 39"/>
          <p:cNvCxnSpPr/>
          <p:nvPr/>
        </p:nvCxnSpPr>
        <p:spPr>
          <a:xfrm>
            <a:off x="6500826" y="4137680"/>
            <a:ext cx="868815" cy="215970"/>
          </a:xfrm>
          <a:prstGeom prst="curvedConnector3">
            <a:avLst>
              <a:gd name="adj1" fmla="val 50000"/>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7286644" y="4137680"/>
            <a:ext cx="1322798" cy="369332"/>
          </a:xfrm>
          <a:prstGeom prst="rect">
            <a:avLst/>
          </a:prstGeom>
          <a:noFill/>
        </p:spPr>
        <p:txBody>
          <a:bodyPr wrap="none" rtlCol="0">
            <a:spAutoFit/>
          </a:bodyPr>
          <a:lstStyle/>
          <a:p>
            <a:r>
              <a:rPr lang="en-US" altLang="zh-CN" dirty="0" smtClean="0">
                <a:latin typeface="微软雅黑" pitchFamily="34" charset="-122"/>
                <a:ea typeface="微软雅黑" pitchFamily="34" charset="-122"/>
              </a:rPr>
              <a:t>PCR</a:t>
            </a:r>
            <a:r>
              <a:rPr lang="zh-CN" altLang="en-US" dirty="0" smtClean="0">
                <a:latin typeface="微软雅黑" pitchFamily="34" charset="-122"/>
                <a:ea typeface="微软雅黑" pitchFamily="34" charset="-122"/>
              </a:rPr>
              <a:t>电泳图</a:t>
            </a:r>
            <a:endParaRPr lang="zh-CN" altLang="en-US" dirty="0">
              <a:latin typeface="微软雅黑" pitchFamily="34" charset="-122"/>
              <a:ea typeface="微软雅黑" pitchFamily="34" charset="-122"/>
            </a:endParaRPr>
          </a:p>
        </p:txBody>
      </p:sp>
      <p:sp>
        <p:nvSpPr>
          <p:cNvPr id="44" name="矩形 43"/>
          <p:cNvSpPr/>
          <p:nvPr/>
        </p:nvSpPr>
        <p:spPr>
          <a:xfrm>
            <a:off x="500034" y="3423300"/>
            <a:ext cx="85725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500034" y="4066242"/>
            <a:ext cx="857256" cy="928694"/>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500034" y="5137812"/>
            <a:ext cx="857256"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571472" y="3494738"/>
            <a:ext cx="646331" cy="369332"/>
          </a:xfrm>
          <a:prstGeom prst="rect">
            <a:avLst/>
          </a:prstGeom>
          <a:noFill/>
        </p:spPr>
        <p:txBody>
          <a:bodyPr wrap="none" rtlCol="0">
            <a:spAutoFit/>
          </a:bodyPr>
          <a:lstStyle/>
          <a:p>
            <a:r>
              <a:rPr lang="zh-CN" altLang="en-US" dirty="0" smtClean="0">
                <a:solidFill>
                  <a:schemeClr val="bg1"/>
                </a:solidFill>
                <a:latin typeface="微软雅黑" pitchFamily="34" charset="-122"/>
                <a:ea typeface="微软雅黑" pitchFamily="34" charset="-122"/>
              </a:rPr>
              <a:t>文献</a:t>
            </a:r>
            <a:endParaRPr lang="zh-CN" altLang="en-US" dirty="0">
              <a:solidFill>
                <a:schemeClr val="bg1"/>
              </a:solidFill>
              <a:latin typeface="微软雅黑" pitchFamily="34" charset="-122"/>
              <a:ea typeface="微软雅黑" pitchFamily="34" charset="-122"/>
            </a:endParaRPr>
          </a:p>
        </p:txBody>
      </p:sp>
      <p:sp>
        <p:nvSpPr>
          <p:cNvPr id="48" name="TextBox 47"/>
          <p:cNvSpPr txBox="1"/>
          <p:nvPr/>
        </p:nvSpPr>
        <p:spPr>
          <a:xfrm>
            <a:off x="571472" y="4351994"/>
            <a:ext cx="646331" cy="369332"/>
          </a:xfrm>
          <a:prstGeom prst="rect">
            <a:avLst/>
          </a:prstGeom>
          <a:noFill/>
        </p:spPr>
        <p:txBody>
          <a:bodyPr wrap="none" rtlCol="0">
            <a:spAutoFit/>
          </a:bodyPr>
          <a:lstStyle/>
          <a:p>
            <a:r>
              <a:rPr lang="zh-CN" altLang="en-US" dirty="0" smtClean="0">
                <a:solidFill>
                  <a:schemeClr val="bg1"/>
                </a:solidFill>
                <a:latin typeface="微软雅黑" pitchFamily="34" charset="-122"/>
                <a:ea typeface="微软雅黑" pitchFamily="34" charset="-122"/>
              </a:rPr>
              <a:t>数据</a:t>
            </a:r>
            <a:endParaRPr lang="zh-CN" altLang="en-US" dirty="0">
              <a:solidFill>
                <a:schemeClr val="bg1"/>
              </a:solidFill>
              <a:latin typeface="微软雅黑" pitchFamily="34" charset="-122"/>
              <a:ea typeface="微软雅黑" pitchFamily="34" charset="-122"/>
            </a:endParaRPr>
          </a:p>
        </p:txBody>
      </p:sp>
      <p:sp>
        <p:nvSpPr>
          <p:cNvPr id="49" name="TextBox 48"/>
          <p:cNvSpPr txBox="1"/>
          <p:nvPr/>
        </p:nvSpPr>
        <p:spPr>
          <a:xfrm>
            <a:off x="642910" y="5209250"/>
            <a:ext cx="646331" cy="369332"/>
          </a:xfrm>
          <a:prstGeom prst="rect">
            <a:avLst/>
          </a:prstGeom>
          <a:noFill/>
        </p:spPr>
        <p:txBody>
          <a:bodyPr wrap="none" rtlCol="0">
            <a:spAutoFit/>
          </a:bodyPr>
          <a:lstStyle/>
          <a:p>
            <a:r>
              <a:rPr lang="zh-CN" altLang="en-US" dirty="0" smtClean="0">
                <a:solidFill>
                  <a:schemeClr val="bg1"/>
                </a:solidFill>
                <a:latin typeface="微软雅黑" pitchFamily="34" charset="-122"/>
                <a:ea typeface="微软雅黑" pitchFamily="34" charset="-122"/>
              </a:rPr>
              <a:t>文献</a:t>
            </a:r>
            <a:endParaRPr lang="zh-CN" altLang="en-US" dirty="0">
              <a:solidFill>
                <a:schemeClr val="bg1"/>
              </a:solidFill>
              <a:latin typeface="微软雅黑" pitchFamily="34" charset="-122"/>
              <a:ea typeface="微软雅黑" pitchFamily="34" charset="-122"/>
            </a:endParaRPr>
          </a:p>
        </p:txBody>
      </p:sp>
      <p:sp>
        <p:nvSpPr>
          <p:cNvPr id="58" name="下箭头 57"/>
          <p:cNvSpPr/>
          <p:nvPr/>
        </p:nvSpPr>
        <p:spPr>
          <a:xfrm>
            <a:off x="857224" y="3851928"/>
            <a:ext cx="142876"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上箭头 58"/>
          <p:cNvSpPr/>
          <p:nvPr/>
        </p:nvSpPr>
        <p:spPr>
          <a:xfrm>
            <a:off x="857224" y="4994936"/>
            <a:ext cx="142876" cy="2143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099818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609634" y="476672"/>
            <a:ext cx="7772400" cy="1470025"/>
          </a:xfrm>
        </p:spPr>
        <p:txBody>
          <a:bodyPr/>
          <a:lstStyle/>
          <a:p>
            <a:r>
              <a:rPr lang="zh-CN" altLang="en-US" dirty="0" smtClean="0">
                <a:latin typeface="黑体" panose="02010609060101010101" pitchFamily="49" charset="-122"/>
                <a:ea typeface="黑体" panose="02010609060101010101" pitchFamily="49" charset="-122"/>
              </a:rPr>
              <a:t>主要内容</a:t>
            </a:r>
            <a:endParaRPr lang="zh-CN" altLang="en-US"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403648" y="1662533"/>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845441" y="1853326"/>
            <a:ext cx="5276957" cy="1600438"/>
          </a:xfrm>
          <a:prstGeom prst="rect">
            <a:avLst/>
          </a:prstGeom>
          <a:noFill/>
        </p:spPr>
        <p:txBody>
          <a:bodyPr wrap="none" rtlCol="0">
            <a:spAutoFit/>
          </a:bodyPr>
          <a:lstStyle/>
          <a:p>
            <a:pPr marL="342900" indent="-342900">
              <a:spcBef>
                <a:spcPts val="1200"/>
              </a:spcBef>
              <a:buFont typeface="Wingdings" panose="05000000000000000000" pitchFamily="2" charset="2"/>
              <a:buChar char="n"/>
            </a:pPr>
            <a:r>
              <a:rPr lang="en-US" altLang="zh-CN" sz="2000" dirty="0" smtClean="0">
                <a:latin typeface="微软雅黑" panose="020B0503020204020204" pitchFamily="34" charset="-122"/>
                <a:ea typeface="微软雅黑" panose="020B0503020204020204" pitchFamily="34" charset="-122"/>
              </a:rPr>
              <a:t>OA</a:t>
            </a:r>
            <a:r>
              <a:rPr lang="zh-CN" altLang="en-US" sz="2000" dirty="0">
                <a:latin typeface="微软雅黑" panose="020B0503020204020204" pitchFamily="34" charset="-122"/>
                <a:ea typeface="微软雅黑" panose="020B0503020204020204" pitchFamily="34" charset="-122"/>
              </a:rPr>
              <a:t>，不是</a:t>
            </a:r>
            <a:r>
              <a:rPr lang="zh-CN" altLang="en-US" sz="2000" dirty="0" smtClean="0">
                <a:latin typeface="微软雅黑" panose="020B0503020204020204" pitchFamily="34" charset="-122"/>
                <a:ea typeface="微软雅黑" panose="020B0503020204020204" pitchFamily="34" charset="-122"/>
              </a:rPr>
              <a:t>“免费”或“好、坏”那么简单</a:t>
            </a:r>
            <a:endParaRPr lang="en-US" altLang="zh-CN" sz="2000" dirty="0" smtClean="0">
              <a:latin typeface="微软雅黑" panose="020B0503020204020204" pitchFamily="34" charset="-122"/>
              <a:ea typeface="微软雅黑" panose="020B0503020204020204" pitchFamily="34" charset="-122"/>
            </a:endParaRPr>
          </a:p>
          <a:p>
            <a:pPr marL="342900" indent="-342900">
              <a:spcBef>
                <a:spcPts val="1200"/>
              </a:spcBef>
              <a:buFont typeface="Wingdings" panose="05000000000000000000" pitchFamily="2" charset="2"/>
              <a:buChar char="n"/>
            </a:pPr>
            <a:r>
              <a:rPr lang="en-US" altLang="zh-CN" sz="2000" dirty="0" smtClean="0">
                <a:latin typeface="微软雅黑" panose="020B0503020204020204" pitchFamily="34" charset="-122"/>
                <a:ea typeface="微软雅黑" panose="020B0503020204020204" pitchFamily="34" charset="-122"/>
              </a:rPr>
              <a:t>OA</a:t>
            </a:r>
            <a:r>
              <a:rPr lang="zh-CN" altLang="en-US" sz="2000" dirty="0">
                <a:latin typeface="微软雅黑" panose="020B0503020204020204" pitchFamily="34" charset="-122"/>
                <a:ea typeface="微软雅黑" panose="020B0503020204020204" pitchFamily="34" charset="-122"/>
              </a:rPr>
              <a:t>的学术影响力分析</a:t>
            </a:r>
            <a:r>
              <a:rPr lang="zh-CN" altLang="en-US" sz="2000" dirty="0" smtClean="0">
                <a:latin typeface="微软雅黑" panose="020B0503020204020204" pitchFamily="34" charset="-122"/>
                <a:ea typeface="微软雅黑" panose="020B0503020204020204" pitchFamily="34" charset="-122"/>
              </a:rPr>
              <a:t>案例</a:t>
            </a:r>
            <a:endParaRPr lang="en-US" altLang="zh-CN" sz="2000" dirty="0" smtClean="0">
              <a:latin typeface="微软雅黑" panose="020B0503020204020204" pitchFamily="34" charset="-122"/>
              <a:ea typeface="微软雅黑" panose="020B0503020204020204" pitchFamily="34" charset="-122"/>
            </a:endParaRPr>
          </a:p>
          <a:p>
            <a:pPr marL="342900" indent="-342900">
              <a:spcBef>
                <a:spcPts val="1200"/>
              </a:spcBef>
              <a:buFont typeface="Wingdings" panose="05000000000000000000" pitchFamily="2" charset="2"/>
              <a:buChar char="n"/>
            </a:pPr>
            <a:r>
              <a:rPr lang="zh-CN" altLang="en-US" sz="2000" dirty="0" smtClean="0">
                <a:latin typeface="微软雅黑" panose="020B0503020204020204" pitchFamily="34" charset="-122"/>
                <a:ea typeface="微软雅黑" panose="020B0503020204020204" pitchFamily="34" charset="-122"/>
              </a:rPr>
              <a:t>用</a:t>
            </a:r>
            <a:r>
              <a:rPr lang="zh-CN" altLang="en-US" sz="2000" dirty="0">
                <a:latin typeface="微软雅黑" panose="020B0503020204020204" pitchFamily="34" charset="-122"/>
                <a:ea typeface="微软雅黑" panose="020B0503020204020204" pitchFamily="34" charset="-122"/>
              </a:rPr>
              <a:t>开放资源做您的“数据”科研</a:t>
            </a:r>
          </a:p>
          <a:p>
            <a:endParaRPr lang="zh-CN" altLang="en-US" dirty="0"/>
          </a:p>
        </p:txBody>
      </p:sp>
      <p:sp>
        <p:nvSpPr>
          <p:cNvPr id="7" name="矩形 6"/>
          <p:cNvSpPr/>
          <p:nvPr/>
        </p:nvSpPr>
        <p:spPr>
          <a:xfrm>
            <a:off x="0" y="0"/>
            <a:ext cx="1142976" cy="6858000"/>
          </a:xfrm>
          <a:prstGeom prst="rect">
            <a:avLst/>
          </a:prstGeom>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3"/>
          <p:cNvPicPr>
            <a:picLocks noChangeAspect="1" noChangeArrowheads="1"/>
          </p:cNvPicPr>
          <p:nvPr/>
        </p:nvPicPr>
        <p:blipFill>
          <a:blip r:embed="rId2" cstate="print"/>
          <a:srcRect/>
          <a:stretch>
            <a:fillRect/>
          </a:stretch>
        </p:blipFill>
        <p:spPr bwMode="auto">
          <a:xfrm>
            <a:off x="1" y="0"/>
            <a:ext cx="1184942" cy="1357297"/>
          </a:xfrm>
          <a:prstGeom prst="rect">
            <a:avLst/>
          </a:prstGeom>
          <a:noFill/>
          <a:ln w="9525">
            <a:noFill/>
            <a:miter lim="800000"/>
            <a:headEnd/>
            <a:tailEnd/>
          </a:ln>
          <a:effectLst/>
        </p:spPr>
      </p:pic>
      <p:sp>
        <p:nvSpPr>
          <p:cNvPr id="2" name="TextBox 1"/>
          <p:cNvSpPr txBox="1"/>
          <p:nvPr/>
        </p:nvSpPr>
        <p:spPr>
          <a:xfrm>
            <a:off x="2195736" y="4005064"/>
            <a:ext cx="4514377" cy="523220"/>
          </a:xfrm>
          <a:prstGeom prst="rect">
            <a:avLst/>
          </a:prstGeom>
          <a:noFill/>
        </p:spPr>
        <p:txBody>
          <a:bodyPr wrap="none" rtlCol="0">
            <a:spAutoFit/>
          </a:bodyPr>
          <a:lstStyle/>
          <a:p>
            <a:r>
              <a:rPr lang="zh-CN" altLang="en-US" sz="2800" b="1" dirty="0" smtClean="0">
                <a:solidFill>
                  <a:schemeClr val="accent6">
                    <a:lumMod val="75000"/>
                  </a:schemeClr>
                </a:solidFill>
                <a:latin typeface="黑体" panose="02010609060101010101" pitchFamily="49" charset="-122"/>
                <a:ea typeface="黑体" panose="02010609060101010101" pitchFamily="49" charset="-122"/>
              </a:rPr>
              <a:t>图书馆开展的</a:t>
            </a:r>
            <a:r>
              <a:rPr lang="en-US" altLang="zh-CN" sz="2800" b="1" dirty="0" smtClean="0">
                <a:solidFill>
                  <a:schemeClr val="accent6">
                    <a:lumMod val="75000"/>
                  </a:schemeClr>
                </a:solidFill>
                <a:latin typeface="黑体" panose="02010609060101010101" pitchFamily="49" charset="-122"/>
                <a:ea typeface="黑体" panose="02010609060101010101" pitchFamily="49" charset="-122"/>
              </a:rPr>
              <a:t>OA</a:t>
            </a:r>
            <a:r>
              <a:rPr lang="zh-CN" altLang="en-US" sz="2800" b="1" dirty="0" smtClean="0">
                <a:solidFill>
                  <a:schemeClr val="accent6">
                    <a:lumMod val="75000"/>
                  </a:schemeClr>
                </a:solidFill>
                <a:latin typeface="黑体" panose="02010609060101010101" pitchFamily="49" charset="-122"/>
                <a:ea typeface="黑体" panose="02010609060101010101" pitchFamily="49" charset="-122"/>
              </a:rPr>
              <a:t>服务内容？</a:t>
            </a:r>
            <a:endParaRPr lang="zh-CN" altLang="en-US" sz="2800" b="1" dirty="0">
              <a:solidFill>
                <a:schemeClr val="accent6">
                  <a:lumMod val="75000"/>
                </a:schemeClr>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29534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419" y="723900"/>
            <a:ext cx="7290965" cy="4545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14874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008" y="2060848"/>
            <a:ext cx="8928992"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83568" y="835550"/>
            <a:ext cx="5487143" cy="461665"/>
          </a:xfrm>
          <a:prstGeom prst="rect">
            <a:avLst/>
          </a:prstGeom>
          <a:noFill/>
        </p:spPr>
        <p:txBody>
          <a:bodyPr wrap="none" rtlCol="0">
            <a:spAutoFit/>
          </a:bodyPr>
          <a:lstStyle/>
          <a:p>
            <a:r>
              <a:rPr lang="zh-CN" altLang="en-US" sz="2400" b="1" dirty="0" smtClean="0">
                <a:latin typeface="黑体" panose="02010609060101010101" pitchFamily="49" charset="-122"/>
                <a:ea typeface="黑体" panose="02010609060101010101" pitchFamily="49" charset="-122"/>
              </a:rPr>
              <a:t>国外高校和研究所图书馆提供的</a:t>
            </a:r>
            <a:r>
              <a:rPr lang="en-US" altLang="zh-CN" sz="2400" b="1" dirty="0" smtClean="0">
                <a:latin typeface="黑体" panose="02010609060101010101" pitchFamily="49" charset="-122"/>
                <a:ea typeface="黑体" panose="02010609060101010101" pitchFamily="49" charset="-122"/>
              </a:rPr>
              <a:t>OA</a:t>
            </a:r>
            <a:r>
              <a:rPr lang="zh-CN" altLang="en-US" sz="2400" b="1" dirty="0" smtClean="0">
                <a:latin typeface="黑体" panose="02010609060101010101" pitchFamily="49" charset="-122"/>
                <a:ea typeface="黑体" panose="02010609060101010101" pitchFamily="49" charset="-122"/>
              </a:rPr>
              <a:t>服务</a:t>
            </a:r>
            <a:endParaRPr lang="zh-CN" altLang="en-US" sz="2400" b="1" dirty="0">
              <a:latin typeface="黑体" panose="02010609060101010101" pitchFamily="49" charset="-122"/>
              <a:ea typeface="黑体" panose="02010609060101010101" pitchFamily="49" charset="-122"/>
            </a:endParaRPr>
          </a:p>
        </p:txBody>
      </p:sp>
      <p:sp>
        <p:nvSpPr>
          <p:cNvPr id="4" name="TextBox 3"/>
          <p:cNvSpPr txBox="1"/>
          <p:nvPr/>
        </p:nvSpPr>
        <p:spPr>
          <a:xfrm>
            <a:off x="6444208" y="665401"/>
            <a:ext cx="1885003" cy="1323439"/>
          </a:xfrm>
          <a:prstGeom prst="rect">
            <a:avLst/>
          </a:prstGeom>
          <a:noFill/>
        </p:spPr>
        <p:txBody>
          <a:bodyPr wrap="none" rtlCol="0">
            <a:spAutoFit/>
          </a:bodyPr>
          <a:lstStyle/>
          <a:p>
            <a:pPr marL="285750" indent="-285750">
              <a:buFont typeface="Arial" panose="020B0604020202020204" pitchFamily="34" charset="0"/>
              <a:buChar char="•"/>
            </a:pPr>
            <a:r>
              <a:rPr lang="en-US" altLang="zh-CN" sz="2000" dirty="0" smtClean="0">
                <a:latin typeface="微软雅黑" panose="020B0503020204020204" pitchFamily="34" charset="-122"/>
                <a:ea typeface="微软雅黑" panose="020B0503020204020204" pitchFamily="34" charset="-122"/>
              </a:rPr>
              <a:t>OA</a:t>
            </a:r>
            <a:r>
              <a:rPr lang="zh-CN" altLang="en-US" sz="2000" dirty="0" smtClean="0">
                <a:latin typeface="微软雅黑" panose="020B0503020204020204" pitchFamily="34" charset="-122"/>
                <a:ea typeface="微软雅黑" panose="020B0503020204020204" pitchFamily="34" charset="-122"/>
              </a:rPr>
              <a:t>政策指南</a:t>
            </a:r>
            <a:endParaRPr lang="en-US" altLang="zh-CN" sz="2000" dirty="0" smtClean="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sz="2000" dirty="0" smtClean="0">
                <a:latin typeface="微软雅黑" panose="020B0503020204020204" pitchFamily="34" charset="-122"/>
                <a:ea typeface="微软雅黑" panose="020B0503020204020204" pitchFamily="34" charset="-122"/>
              </a:rPr>
              <a:t>OA</a:t>
            </a:r>
            <a:r>
              <a:rPr lang="zh-CN" altLang="en-US" sz="2000" dirty="0" smtClean="0">
                <a:latin typeface="微软雅黑" panose="020B0503020204020204" pitchFamily="34" charset="-122"/>
                <a:ea typeface="微软雅黑" panose="020B0503020204020204" pitchFamily="34" charset="-122"/>
              </a:rPr>
              <a:t>仓储</a:t>
            </a:r>
            <a:endParaRPr lang="en-US" altLang="zh-CN" sz="2000" dirty="0" smtClean="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sz="2000" dirty="0" smtClean="0">
                <a:latin typeface="微软雅黑" panose="020B0503020204020204" pitchFamily="34" charset="-122"/>
                <a:ea typeface="微软雅黑" panose="020B0503020204020204" pitchFamily="34" charset="-122"/>
              </a:rPr>
              <a:t>OA</a:t>
            </a:r>
            <a:r>
              <a:rPr lang="zh-CN" altLang="en-US" sz="2000" dirty="0" smtClean="0">
                <a:latin typeface="微软雅黑" panose="020B0503020204020204" pitchFamily="34" charset="-122"/>
                <a:ea typeface="微软雅黑" panose="020B0503020204020204" pitchFamily="34" charset="-122"/>
              </a:rPr>
              <a:t>出版资助</a:t>
            </a:r>
            <a:endParaRPr lang="en-US" altLang="zh-CN" sz="2000" dirty="0" smtClean="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sz="2000" dirty="0" smtClean="0">
                <a:latin typeface="微软雅黑" panose="020B0503020204020204" pitchFamily="34" charset="-122"/>
                <a:ea typeface="微软雅黑" panose="020B0503020204020204" pitchFamily="34" charset="-122"/>
              </a:rPr>
              <a:t>OA</a:t>
            </a:r>
            <a:r>
              <a:rPr lang="zh-CN" altLang="en-US" sz="2000" dirty="0" smtClean="0">
                <a:latin typeface="微软雅黑" panose="020B0503020204020204" pitchFamily="34" charset="-122"/>
                <a:ea typeface="微软雅黑" panose="020B0503020204020204" pitchFamily="34" charset="-122"/>
              </a:rPr>
              <a:t>资源利用</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598655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7744" y="764704"/>
            <a:ext cx="4514377" cy="523220"/>
          </a:xfrm>
          <a:prstGeom prst="rect">
            <a:avLst/>
          </a:prstGeom>
          <a:noFill/>
        </p:spPr>
        <p:txBody>
          <a:bodyPr wrap="none" rtlCol="0">
            <a:spAutoFit/>
          </a:bodyPr>
          <a:lstStyle/>
          <a:p>
            <a:r>
              <a:rPr lang="zh-CN" altLang="en-US" sz="2800" b="1" dirty="0" smtClean="0">
                <a:solidFill>
                  <a:schemeClr val="accent6">
                    <a:lumMod val="75000"/>
                  </a:schemeClr>
                </a:solidFill>
                <a:latin typeface="黑体" panose="02010609060101010101" pitchFamily="49" charset="-122"/>
                <a:ea typeface="黑体" panose="02010609060101010101" pitchFamily="49" charset="-122"/>
              </a:rPr>
              <a:t>研究型图书馆的</a:t>
            </a:r>
            <a:r>
              <a:rPr lang="en-US" altLang="zh-CN" sz="2800" b="1" dirty="0" smtClean="0">
                <a:solidFill>
                  <a:schemeClr val="accent6">
                    <a:lumMod val="75000"/>
                  </a:schemeClr>
                </a:solidFill>
                <a:latin typeface="黑体" panose="02010609060101010101" pitchFamily="49" charset="-122"/>
                <a:ea typeface="黑体" panose="02010609060101010101" pitchFamily="49" charset="-122"/>
              </a:rPr>
              <a:t>OA</a:t>
            </a:r>
            <a:r>
              <a:rPr lang="zh-CN" altLang="en-US" sz="2800" b="1" dirty="0" smtClean="0">
                <a:solidFill>
                  <a:schemeClr val="accent6">
                    <a:lumMod val="75000"/>
                  </a:schemeClr>
                </a:solidFill>
                <a:latin typeface="黑体" panose="02010609060101010101" pitchFamily="49" charset="-122"/>
                <a:ea typeface="黑体" panose="02010609060101010101" pitchFamily="49" charset="-122"/>
              </a:rPr>
              <a:t>服务工作</a:t>
            </a:r>
            <a:endParaRPr lang="zh-CN" altLang="en-US" sz="2800" b="1" dirty="0">
              <a:solidFill>
                <a:schemeClr val="accent6">
                  <a:lumMod val="75000"/>
                </a:schemeClr>
              </a:solidFill>
              <a:latin typeface="黑体" panose="02010609060101010101" pitchFamily="49" charset="-122"/>
              <a:ea typeface="黑体" panose="02010609060101010101" pitchFamily="49" charset="-122"/>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204863"/>
            <a:ext cx="4248472" cy="2689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矩形 2"/>
          <p:cNvSpPr/>
          <p:nvPr/>
        </p:nvSpPr>
        <p:spPr>
          <a:xfrm>
            <a:off x="4572000" y="1772816"/>
            <a:ext cx="4248472" cy="3801041"/>
          </a:xfrm>
          <a:prstGeom prst="rect">
            <a:avLst/>
          </a:prstGeom>
        </p:spPr>
        <p:txBody>
          <a:bodyPr wrap="square">
            <a:spAutoFit/>
          </a:bodyPr>
          <a:lstStyle/>
          <a:p>
            <a:pPr>
              <a:lnSpc>
                <a:spcPct val="120000"/>
              </a:lnSpc>
              <a:spcBef>
                <a:spcPts val="600"/>
              </a:spcBef>
            </a:pPr>
            <a:r>
              <a:rPr lang="zh-CN" altLang="en-US" sz="2000" dirty="0" smtClean="0">
                <a:ea typeface="微软雅黑" panose="020B0503020204020204" pitchFamily="34" charset="-122"/>
              </a:rPr>
              <a:t>①帮助</a:t>
            </a:r>
            <a:r>
              <a:rPr lang="zh-CN" altLang="en-US" sz="2000" dirty="0">
                <a:ea typeface="微软雅黑" panose="020B0503020204020204" pitchFamily="34" charset="-122"/>
              </a:rPr>
              <a:t>科研人员</a:t>
            </a:r>
            <a:r>
              <a:rPr lang="zh-CN" altLang="en-US" sz="2000" dirty="0" smtClean="0">
                <a:ea typeface="微软雅黑" panose="020B0503020204020204" pitchFamily="34" charset="-122"/>
              </a:rPr>
              <a:t>分析</a:t>
            </a:r>
            <a:r>
              <a:rPr lang="en-US" altLang="zh-CN" sz="2000" dirty="0" smtClean="0">
                <a:ea typeface="微软雅黑" panose="020B0503020204020204" pitchFamily="34" charset="-122"/>
              </a:rPr>
              <a:t>OA</a:t>
            </a:r>
            <a:r>
              <a:rPr lang="zh-CN" altLang="en-US" sz="2000" dirty="0" smtClean="0">
                <a:ea typeface="微软雅黑" panose="020B0503020204020204" pitchFamily="34" charset="-122"/>
              </a:rPr>
              <a:t>学术影响力</a:t>
            </a:r>
            <a:endParaRPr lang="en-US" altLang="zh-CN" sz="2000" dirty="0" smtClean="0">
              <a:ea typeface="微软雅黑" panose="020B0503020204020204" pitchFamily="34" charset="-122"/>
            </a:endParaRPr>
          </a:p>
          <a:p>
            <a:pPr>
              <a:lnSpc>
                <a:spcPct val="120000"/>
              </a:lnSpc>
              <a:spcBef>
                <a:spcPts val="600"/>
              </a:spcBef>
            </a:pPr>
            <a:r>
              <a:rPr lang="zh-CN" altLang="en-US" sz="2000" dirty="0" smtClean="0">
                <a:ea typeface="微软雅黑" panose="020B0503020204020204" pitchFamily="34" charset="-122"/>
              </a:rPr>
              <a:t>→② 给</a:t>
            </a:r>
            <a:r>
              <a:rPr lang="zh-CN" altLang="en-US" sz="2000" dirty="0">
                <a:ea typeface="微软雅黑" panose="020B0503020204020204" pitchFamily="34" charset="-122"/>
              </a:rPr>
              <a:t>科研人员培训期刊</a:t>
            </a:r>
            <a:r>
              <a:rPr lang="zh-CN" altLang="en-US" sz="2000" dirty="0" smtClean="0">
                <a:ea typeface="微软雅黑" panose="020B0503020204020204" pitchFamily="34" charset="-122"/>
              </a:rPr>
              <a:t>的</a:t>
            </a:r>
            <a:r>
              <a:rPr lang="en-US" altLang="zh-CN" sz="2000" dirty="0" smtClean="0">
                <a:ea typeface="微软雅黑" panose="020B0503020204020204" pitchFamily="34" charset="-122"/>
              </a:rPr>
              <a:t>OA</a:t>
            </a:r>
            <a:r>
              <a:rPr lang="zh-CN" altLang="en-US" sz="2000" dirty="0" smtClean="0">
                <a:ea typeface="微软雅黑" panose="020B0503020204020204" pitchFamily="34" charset="-122"/>
              </a:rPr>
              <a:t>政策</a:t>
            </a:r>
            <a:r>
              <a:rPr lang="zh-CN" altLang="en-US" sz="2000" dirty="0">
                <a:ea typeface="微软雅黑" panose="020B0503020204020204" pitchFamily="34" charset="-122"/>
              </a:rPr>
              <a:t>和用户</a:t>
            </a:r>
            <a:r>
              <a:rPr lang="zh-CN" altLang="en-US" sz="2000" dirty="0" smtClean="0">
                <a:ea typeface="微软雅黑" panose="020B0503020204020204" pitchFamily="34" charset="-122"/>
              </a:rPr>
              <a:t>权益</a:t>
            </a:r>
            <a:endParaRPr lang="en-US" altLang="zh-CN" sz="2000" dirty="0" smtClean="0">
              <a:ea typeface="微软雅黑" panose="020B0503020204020204" pitchFamily="34" charset="-122"/>
            </a:endParaRPr>
          </a:p>
          <a:p>
            <a:pPr>
              <a:lnSpc>
                <a:spcPct val="120000"/>
              </a:lnSpc>
              <a:spcBef>
                <a:spcPts val="600"/>
              </a:spcBef>
            </a:pPr>
            <a:r>
              <a:rPr lang="zh-CN" altLang="en-US" sz="2000" dirty="0" smtClean="0">
                <a:ea typeface="微软雅黑" panose="020B0503020204020204" pitchFamily="34" charset="-122"/>
              </a:rPr>
              <a:t>→③ 提供</a:t>
            </a:r>
            <a:r>
              <a:rPr lang="en-US" altLang="zh-CN" sz="2000" dirty="0" smtClean="0">
                <a:ea typeface="微软雅黑" panose="020B0503020204020204" pitchFamily="34" charset="-122"/>
              </a:rPr>
              <a:t>OA</a:t>
            </a:r>
            <a:r>
              <a:rPr lang="zh-CN" altLang="en-US" sz="2000" dirty="0" smtClean="0">
                <a:ea typeface="微软雅黑" panose="020B0503020204020204" pitchFamily="34" charset="-122"/>
              </a:rPr>
              <a:t>论文</a:t>
            </a:r>
            <a:r>
              <a:rPr lang="zh-CN" altLang="en-US" sz="2000" dirty="0">
                <a:ea typeface="微软雅黑" panose="020B0503020204020204" pitchFamily="34" charset="-122"/>
              </a:rPr>
              <a:t>投稿</a:t>
            </a:r>
            <a:r>
              <a:rPr lang="zh-CN" altLang="en-US" sz="2000" dirty="0" smtClean="0">
                <a:ea typeface="微软雅黑" panose="020B0503020204020204" pitchFamily="34" charset="-122"/>
              </a:rPr>
              <a:t>帮助</a:t>
            </a:r>
            <a:endParaRPr lang="en-US" altLang="zh-CN" sz="2000" dirty="0" smtClean="0">
              <a:ea typeface="微软雅黑" panose="020B0503020204020204" pitchFamily="34" charset="-122"/>
            </a:endParaRPr>
          </a:p>
          <a:p>
            <a:pPr>
              <a:lnSpc>
                <a:spcPct val="120000"/>
              </a:lnSpc>
              <a:spcBef>
                <a:spcPts val="600"/>
              </a:spcBef>
            </a:pPr>
            <a:r>
              <a:rPr lang="zh-CN" altLang="en-US" sz="2000" dirty="0" smtClean="0">
                <a:ea typeface="微软雅黑" panose="020B0503020204020204" pitchFamily="34" charset="-122"/>
              </a:rPr>
              <a:t>→④ 机构</a:t>
            </a:r>
            <a:r>
              <a:rPr lang="zh-CN" altLang="en-US" sz="2000" dirty="0">
                <a:ea typeface="微软雅黑" panose="020B0503020204020204" pitchFamily="34" charset="-122"/>
              </a:rPr>
              <a:t>知识库建设和仓储服务 </a:t>
            </a:r>
            <a:endParaRPr lang="en-US" altLang="zh-CN" sz="2000" dirty="0" smtClean="0">
              <a:ea typeface="微软雅黑" panose="020B0503020204020204" pitchFamily="34" charset="-122"/>
            </a:endParaRPr>
          </a:p>
          <a:p>
            <a:pPr>
              <a:lnSpc>
                <a:spcPct val="120000"/>
              </a:lnSpc>
              <a:spcBef>
                <a:spcPts val="600"/>
              </a:spcBef>
            </a:pPr>
            <a:r>
              <a:rPr lang="zh-CN" altLang="en-US" sz="2000" dirty="0" smtClean="0">
                <a:ea typeface="微软雅黑" panose="020B0503020204020204" pitchFamily="34" charset="-122"/>
              </a:rPr>
              <a:t>→⑤ 推荐个性化</a:t>
            </a:r>
            <a:r>
              <a:rPr lang="en-US" altLang="zh-CN" sz="2000" dirty="0" smtClean="0">
                <a:ea typeface="微软雅黑" panose="020B0503020204020204" pitchFamily="34" charset="-122"/>
              </a:rPr>
              <a:t>OA</a:t>
            </a:r>
            <a:r>
              <a:rPr lang="zh-CN" altLang="en-US" sz="2000" dirty="0" smtClean="0">
                <a:ea typeface="微软雅黑" panose="020B0503020204020204" pitchFamily="34" charset="-122"/>
              </a:rPr>
              <a:t>资源，构建特色</a:t>
            </a:r>
            <a:r>
              <a:rPr lang="en-US" altLang="zh-CN" sz="2000" dirty="0" smtClean="0">
                <a:ea typeface="微软雅黑" panose="020B0503020204020204" pitchFamily="34" charset="-122"/>
              </a:rPr>
              <a:t>OA</a:t>
            </a:r>
            <a:r>
              <a:rPr lang="zh-CN" altLang="en-US" sz="2000" dirty="0" smtClean="0">
                <a:ea typeface="微软雅黑" panose="020B0503020204020204" pitchFamily="34" charset="-122"/>
              </a:rPr>
              <a:t>资源服务体系</a:t>
            </a:r>
            <a:endParaRPr lang="en-US" altLang="zh-CN" sz="2000" dirty="0" smtClean="0">
              <a:ea typeface="微软雅黑" panose="020B0503020204020204" pitchFamily="34" charset="-122"/>
            </a:endParaRPr>
          </a:p>
          <a:p>
            <a:pPr>
              <a:lnSpc>
                <a:spcPct val="120000"/>
              </a:lnSpc>
              <a:spcBef>
                <a:spcPts val="600"/>
              </a:spcBef>
            </a:pPr>
            <a:r>
              <a:rPr lang="zh-CN" altLang="en-US" sz="2000" dirty="0" smtClean="0">
                <a:ea typeface="微软雅黑" panose="020B0503020204020204" pitchFamily="34" charset="-122"/>
              </a:rPr>
              <a:t>→⑥ </a:t>
            </a:r>
            <a:r>
              <a:rPr lang="en-US" altLang="zh-CN" sz="2000" dirty="0" smtClean="0">
                <a:ea typeface="微软雅黑" panose="020B0503020204020204" pitchFamily="34" charset="-122"/>
              </a:rPr>
              <a:t>OA</a:t>
            </a:r>
            <a:r>
              <a:rPr lang="zh-CN" altLang="en-US" sz="2000" dirty="0" smtClean="0">
                <a:ea typeface="微软雅黑" panose="020B0503020204020204" pitchFamily="34" charset="-122"/>
              </a:rPr>
              <a:t>培训</a:t>
            </a:r>
            <a:r>
              <a:rPr lang="zh-CN" altLang="en-US" sz="2000" dirty="0">
                <a:ea typeface="微软雅黑" panose="020B0503020204020204" pitchFamily="34" charset="-122"/>
              </a:rPr>
              <a:t>和</a:t>
            </a:r>
            <a:r>
              <a:rPr lang="zh-CN" altLang="en-US" sz="2000" dirty="0" smtClean="0">
                <a:ea typeface="微软雅黑" panose="020B0503020204020204" pitchFamily="34" charset="-122"/>
              </a:rPr>
              <a:t>推广，</a:t>
            </a:r>
            <a:r>
              <a:rPr lang="en-US" altLang="zh-CN" sz="2000" dirty="0" smtClean="0">
                <a:ea typeface="微软雅黑" panose="020B0503020204020204" pitchFamily="34" charset="-122"/>
              </a:rPr>
              <a:t>OA</a:t>
            </a:r>
            <a:r>
              <a:rPr lang="zh-CN" altLang="en-US" sz="2000" dirty="0" smtClean="0">
                <a:ea typeface="微软雅黑" panose="020B0503020204020204" pitchFamily="34" charset="-122"/>
              </a:rPr>
              <a:t>政策介绍，</a:t>
            </a:r>
            <a:r>
              <a:rPr lang="en-US" altLang="zh-CN" sz="2000" dirty="0" smtClean="0">
                <a:ea typeface="微软雅黑" panose="020B0503020204020204" pitchFamily="34" charset="-122"/>
              </a:rPr>
              <a:t>OA</a:t>
            </a:r>
            <a:r>
              <a:rPr lang="zh-CN" altLang="en-US" sz="2000" dirty="0" smtClean="0">
                <a:ea typeface="微软雅黑" panose="020B0503020204020204" pitchFamily="34" charset="-122"/>
              </a:rPr>
              <a:t>资料提供，等</a:t>
            </a:r>
            <a:endParaRPr lang="zh-CN" altLang="en-US" sz="2000" dirty="0">
              <a:ea typeface="微软雅黑" panose="020B0503020204020204" pitchFamily="34" charset="-122"/>
            </a:endParaRPr>
          </a:p>
        </p:txBody>
      </p:sp>
      <p:cxnSp>
        <p:nvCxnSpPr>
          <p:cNvPr id="6" name="直接连接符 5"/>
          <p:cNvCxnSpPr/>
          <p:nvPr/>
        </p:nvCxnSpPr>
        <p:spPr>
          <a:xfrm>
            <a:off x="899592" y="1396802"/>
            <a:ext cx="7200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2856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ctrTitle"/>
          </p:nvPr>
        </p:nvSpPr>
        <p:spPr>
          <a:xfrm>
            <a:off x="609634" y="476672"/>
            <a:ext cx="7772400" cy="1470025"/>
          </a:xfrm>
        </p:spPr>
        <p:txBody>
          <a:bodyPr>
            <a:normAutofit/>
          </a:bodyPr>
          <a:lstStyle/>
          <a:p>
            <a:r>
              <a:rPr lang="en-US" altLang="zh-CN" sz="3200" b="1" dirty="0">
                <a:solidFill>
                  <a:schemeClr val="accent6">
                    <a:lumMod val="75000"/>
                  </a:schemeClr>
                </a:solidFill>
                <a:ea typeface="微软雅黑" pitchFamily="34" charset="-122"/>
              </a:rPr>
              <a:t>OA</a:t>
            </a:r>
            <a:r>
              <a:rPr lang="zh-CN" altLang="en-US" sz="3200" b="1" dirty="0">
                <a:latin typeface="微软雅黑" pitchFamily="34" charset="-122"/>
                <a:ea typeface="微软雅黑" pitchFamily="34" charset="-122"/>
              </a:rPr>
              <a:t>学术</a:t>
            </a:r>
            <a:r>
              <a:rPr lang="zh-CN" altLang="en-US" sz="3200" b="1" dirty="0" smtClean="0">
                <a:latin typeface="微软雅黑" pitchFamily="34" charset="-122"/>
                <a:ea typeface="微软雅黑" pitchFamily="34" charset="-122"/>
              </a:rPr>
              <a:t>影响力 </a:t>
            </a:r>
            <a:r>
              <a:rPr lang="en-US" altLang="zh-CN" sz="3200" b="1" dirty="0">
                <a:latin typeface="微软雅黑" pitchFamily="34" charset="-122"/>
                <a:ea typeface="微软雅黑" pitchFamily="34" charset="-122"/>
              </a:rPr>
              <a:t>&amp;</a:t>
            </a:r>
            <a:r>
              <a:rPr lang="zh-CN" altLang="en-US" sz="3200" b="1" dirty="0">
                <a:latin typeface="微软雅黑" pitchFamily="34" charset="-122"/>
                <a:ea typeface="微软雅黑" pitchFamily="34" charset="-122"/>
              </a:rPr>
              <a:t>  </a:t>
            </a:r>
            <a:r>
              <a:rPr lang="en-US" altLang="zh-CN" sz="3200" b="1" dirty="0">
                <a:solidFill>
                  <a:schemeClr val="accent6">
                    <a:lumMod val="75000"/>
                  </a:schemeClr>
                </a:solidFill>
                <a:ea typeface="微软雅黑" pitchFamily="34" charset="-122"/>
              </a:rPr>
              <a:t>OA</a:t>
            </a:r>
            <a:r>
              <a:rPr lang="zh-CN" altLang="en-US" sz="3200" b="1" dirty="0">
                <a:latin typeface="微软雅黑" pitchFamily="34" charset="-122"/>
                <a:ea typeface="微软雅黑" pitchFamily="34" charset="-122"/>
              </a:rPr>
              <a:t>资源的利用</a:t>
            </a:r>
            <a:endParaRPr lang="zh-CN" altLang="en-US" sz="3200" dirty="0">
              <a:latin typeface="黑体" panose="02010609060101010101" pitchFamily="49" charset="-122"/>
              <a:ea typeface="黑体" panose="02010609060101010101" pitchFamily="49" charset="-122"/>
            </a:endParaRPr>
          </a:p>
        </p:txBody>
      </p:sp>
      <p:cxnSp>
        <p:nvCxnSpPr>
          <p:cNvPr id="13" name="直接连接符 12"/>
          <p:cNvCxnSpPr/>
          <p:nvPr/>
        </p:nvCxnSpPr>
        <p:spPr>
          <a:xfrm>
            <a:off x="1403648" y="1662533"/>
            <a:ext cx="628654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845441" y="1853326"/>
            <a:ext cx="5276957" cy="2062103"/>
          </a:xfrm>
          <a:prstGeom prst="rect">
            <a:avLst/>
          </a:prstGeom>
          <a:noFill/>
        </p:spPr>
        <p:txBody>
          <a:bodyPr wrap="none" rtlCol="0">
            <a:spAutoFit/>
          </a:bodyPr>
          <a:lstStyle/>
          <a:p>
            <a:pPr marL="342900" indent="-342900">
              <a:spcBef>
                <a:spcPts val="1200"/>
              </a:spcBef>
              <a:buFont typeface="Wingdings" panose="05000000000000000000" pitchFamily="2" charset="2"/>
              <a:buChar char="n"/>
            </a:pPr>
            <a:r>
              <a:rPr lang="en-US" altLang="zh-CN" sz="2000" dirty="0" smtClean="0">
                <a:latin typeface="微软雅黑" panose="020B0503020204020204" pitchFamily="34" charset="-122"/>
                <a:ea typeface="微软雅黑" panose="020B0503020204020204" pitchFamily="34" charset="-122"/>
              </a:rPr>
              <a:t>OA</a:t>
            </a:r>
            <a:r>
              <a:rPr lang="zh-CN" altLang="en-US" sz="2000" dirty="0">
                <a:latin typeface="微软雅黑" panose="020B0503020204020204" pitchFamily="34" charset="-122"/>
                <a:ea typeface="微软雅黑" panose="020B0503020204020204" pitchFamily="34" charset="-122"/>
              </a:rPr>
              <a:t>，不是</a:t>
            </a:r>
            <a:r>
              <a:rPr lang="zh-CN" altLang="en-US" sz="2000" dirty="0" smtClean="0">
                <a:latin typeface="微软雅黑" panose="020B0503020204020204" pitchFamily="34" charset="-122"/>
                <a:ea typeface="微软雅黑" panose="020B0503020204020204" pitchFamily="34" charset="-122"/>
              </a:rPr>
              <a:t>“免费”或“好、坏”那么简单</a:t>
            </a:r>
            <a:endParaRPr lang="en-US" altLang="zh-CN" sz="2000" dirty="0" smtClean="0">
              <a:latin typeface="微软雅黑" panose="020B0503020204020204" pitchFamily="34" charset="-122"/>
              <a:ea typeface="微软雅黑" panose="020B0503020204020204" pitchFamily="34" charset="-122"/>
            </a:endParaRPr>
          </a:p>
          <a:p>
            <a:pPr marL="342900" indent="-342900">
              <a:spcBef>
                <a:spcPts val="1200"/>
              </a:spcBef>
              <a:buFont typeface="Wingdings" panose="05000000000000000000" pitchFamily="2" charset="2"/>
              <a:buChar char="n"/>
            </a:pPr>
            <a:r>
              <a:rPr lang="en-US" altLang="zh-CN" sz="2000" dirty="0" smtClean="0">
                <a:latin typeface="微软雅黑" panose="020B0503020204020204" pitchFamily="34" charset="-122"/>
                <a:ea typeface="微软雅黑" panose="020B0503020204020204" pitchFamily="34" charset="-122"/>
              </a:rPr>
              <a:t>OA</a:t>
            </a:r>
            <a:r>
              <a:rPr lang="zh-CN" altLang="en-US" sz="2000" dirty="0">
                <a:latin typeface="微软雅黑" panose="020B0503020204020204" pitchFamily="34" charset="-122"/>
                <a:ea typeface="微软雅黑" panose="020B0503020204020204" pitchFamily="34" charset="-122"/>
              </a:rPr>
              <a:t>的学术影响力分析</a:t>
            </a:r>
            <a:r>
              <a:rPr lang="zh-CN" altLang="en-US" sz="2000" dirty="0" smtClean="0">
                <a:latin typeface="微软雅黑" panose="020B0503020204020204" pitchFamily="34" charset="-122"/>
                <a:ea typeface="微软雅黑" panose="020B0503020204020204" pitchFamily="34" charset="-122"/>
              </a:rPr>
              <a:t>案例</a:t>
            </a:r>
            <a:endParaRPr lang="en-US" altLang="zh-CN" sz="2000" dirty="0" smtClean="0">
              <a:latin typeface="微软雅黑" panose="020B0503020204020204" pitchFamily="34" charset="-122"/>
              <a:ea typeface="微软雅黑" panose="020B0503020204020204" pitchFamily="34" charset="-122"/>
            </a:endParaRPr>
          </a:p>
          <a:p>
            <a:pPr marL="342900" indent="-342900">
              <a:spcBef>
                <a:spcPts val="1200"/>
              </a:spcBef>
              <a:buFont typeface="Wingdings" panose="05000000000000000000" pitchFamily="2" charset="2"/>
              <a:buChar char="n"/>
            </a:pPr>
            <a:r>
              <a:rPr lang="zh-CN" altLang="en-US" sz="2000" dirty="0" smtClean="0">
                <a:latin typeface="微软雅黑" panose="020B0503020204020204" pitchFamily="34" charset="-122"/>
                <a:ea typeface="微软雅黑" panose="020B0503020204020204" pitchFamily="34" charset="-122"/>
              </a:rPr>
              <a:t>用</a:t>
            </a:r>
            <a:r>
              <a:rPr lang="zh-CN" altLang="en-US" sz="2000" dirty="0">
                <a:latin typeface="微软雅黑" panose="020B0503020204020204" pitchFamily="34" charset="-122"/>
                <a:ea typeface="微软雅黑" panose="020B0503020204020204" pitchFamily="34" charset="-122"/>
              </a:rPr>
              <a:t>开放资源做您的“数据”</a:t>
            </a:r>
            <a:r>
              <a:rPr lang="zh-CN" altLang="en-US" sz="2000" dirty="0" smtClean="0">
                <a:latin typeface="微软雅黑" panose="020B0503020204020204" pitchFamily="34" charset="-122"/>
                <a:ea typeface="微软雅黑" panose="020B0503020204020204" pitchFamily="34" charset="-122"/>
              </a:rPr>
              <a:t>科研</a:t>
            </a:r>
            <a:endParaRPr lang="en-US" altLang="zh-CN" sz="2000" dirty="0" smtClean="0">
              <a:latin typeface="微软雅黑" panose="020B0503020204020204" pitchFamily="34" charset="-122"/>
              <a:ea typeface="微软雅黑" panose="020B0503020204020204" pitchFamily="34" charset="-122"/>
            </a:endParaRPr>
          </a:p>
          <a:p>
            <a:pPr marL="342900" indent="-342900">
              <a:spcBef>
                <a:spcPts val="1200"/>
              </a:spcBef>
            </a:pPr>
            <a:endParaRPr lang="zh-CN" altLang="en-US" sz="2000" dirty="0">
              <a:latin typeface="微软雅黑" panose="020B0503020204020204" pitchFamily="34" charset="-122"/>
              <a:ea typeface="微软雅黑" panose="020B0503020204020204" pitchFamily="34" charset="-122"/>
            </a:endParaRPr>
          </a:p>
          <a:p>
            <a:endParaRPr lang="zh-CN" altLang="en-US" dirty="0"/>
          </a:p>
        </p:txBody>
      </p:sp>
      <p:sp>
        <p:nvSpPr>
          <p:cNvPr id="7" name="矩形 6"/>
          <p:cNvSpPr/>
          <p:nvPr/>
        </p:nvSpPr>
        <p:spPr>
          <a:xfrm>
            <a:off x="0" y="0"/>
            <a:ext cx="1142976" cy="6858000"/>
          </a:xfrm>
          <a:prstGeom prst="rect">
            <a:avLst/>
          </a:prstGeom>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3"/>
          <p:cNvPicPr>
            <a:picLocks noChangeAspect="1" noChangeArrowheads="1"/>
          </p:cNvPicPr>
          <p:nvPr/>
        </p:nvPicPr>
        <p:blipFill>
          <a:blip r:embed="rId2" cstate="print"/>
          <a:srcRect/>
          <a:stretch>
            <a:fillRect/>
          </a:stretch>
        </p:blipFill>
        <p:spPr bwMode="auto">
          <a:xfrm>
            <a:off x="1" y="0"/>
            <a:ext cx="1184942" cy="1357297"/>
          </a:xfrm>
          <a:prstGeom prst="rect">
            <a:avLst/>
          </a:prstGeom>
          <a:noFill/>
          <a:ln w="9525">
            <a:noFill/>
            <a:miter lim="800000"/>
            <a:headEnd/>
            <a:tailEnd/>
          </a:ln>
          <a:effectLst/>
        </p:spPr>
      </p:pic>
      <p:sp>
        <p:nvSpPr>
          <p:cNvPr id="10" name="TextBox 5"/>
          <p:cNvSpPr>
            <a:spLocks noChangeArrowheads="1"/>
          </p:cNvSpPr>
          <p:nvPr/>
        </p:nvSpPr>
        <p:spPr bwMode="auto">
          <a:xfrm>
            <a:off x="1420503" y="3573016"/>
            <a:ext cx="7596336"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lnSpc>
                <a:spcPct val="150000"/>
              </a:lnSpc>
            </a:pPr>
            <a:r>
              <a:rPr lang="zh-CN" altLang="en-US" sz="3600" b="1" dirty="0">
                <a:solidFill>
                  <a:srgbClr val="FF6600"/>
                </a:solidFill>
                <a:latin typeface="楷体" pitchFamily="49" charset="-122"/>
                <a:ea typeface="楷体" pitchFamily="49" charset="-122"/>
                <a:sym typeface="楷体" pitchFamily="49" charset="-122"/>
              </a:rPr>
              <a:t>谢谢！</a:t>
            </a:r>
            <a:endParaRPr lang="en-US" altLang="zh-CN" sz="3600" b="1" dirty="0">
              <a:solidFill>
                <a:srgbClr val="FF6600"/>
              </a:solidFill>
              <a:latin typeface="楷体" pitchFamily="49" charset="-122"/>
              <a:ea typeface="楷体" pitchFamily="49" charset="-122"/>
              <a:sym typeface="楷体" pitchFamily="49" charset="-122"/>
            </a:endParaRPr>
          </a:p>
          <a:p>
            <a:pPr eaLnBrk="1" hangingPunct="1">
              <a:lnSpc>
                <a:spcPct val="150000"/>
              </a:lnSpc>
            </a:pPr>
            <a:r>
              <a:rPr lang="zh-CN" altLang="en-US" sz="2800" b="1" dirty="0">
                <a:solidFill>
                  <a:srgbClr val="FF6600"/>
                </a:solidFill>
                <a:latin typeface="楷体" pitchFamily="49" charset="-122"/>
                <a:ea typeface="楷体" pitchFamily="49" charset="-122"/>
                <a:sym typeface="楷体" pitchFamily="49" charset="-122"/>
              </a:rPr>
              <a:t>欢迎与我们</a:t>
            </a:r>
            <a:r>
              <a:rPr lang="zh-CN" altLang="en-US" sz="2800" b="1" dirty="0" smtClean="0">
                <a:solidFill>
                  <a:srgbClr val="FF6600"/>
                </a:solidFill>
                <a:latin typeface="楷体" pitchFamily="49" charset="-122"/>
                <a:ea typeface="楷体" pitchFamily="49" charset="-122"/>
                <a:sym typeface="楷体" pitchFamily="49" charset="-122"/>
              </a:rPr>
              <a:t>交流！</a:t>
            </a:r>
            <a:endParaRPr lang="en-US" altLang="zh-CN" sz="2800" b="1" dirty="0" smtClean="0">
              <a:solidFill>
                <a:srgbClr val="FF6600"/>
              </a:solidFill>
              <a:latin typeface="楷体" pitchFamily="49" charset="-122"/>
              <a:ea typeface="楷体" pitchFamily="49" charset="-122"/>
              <a:sym typeface="楷体" pitchFamily="49" charset="-122"/>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rPr>
              <a:t> </a:t>
            </a:r>
            <a:endParaRPr lang="en-US" altLang="zh-CN" sz="1600" dirty="0" smtClean="0">
              <a:latin typeface="微软雅黑" panose="020B0503020204020204" pitchFamily="34" charset="-122"/>
              <a:ea typeface="微软雅黑" panose="020B0503020204020204" pitchFamily="34" charset="-122"/>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rPr>
              <a:t> 黄金霞  中科院文献情报中心资源建设部  </a:t>
            </a:r>
            <a:r>
              <a:rPr lang="en-US" altLang="zh-CN" sz="1600" dirty="0" smtClean="0">
                <a:latin typeface="微软雅黑" panose="020B0503020204020204" pitchFamily="34" charset="-122"/>
                <a:ea typeface="微软雅黑" panose="020B0503020204020204" pitchFamily="34" charset="-122"/>
              </a:rPr>
              <a:t>62614178</a:t>
            </a:r>
            <a:r>
              <a:rPr lang="zh-CN" altLang="en-US" sz="1600" dirty="0" smtClean="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hlinkClick r:id="rId3"/>
              </a:rPr>
              <a:t>huangjx@mail.las.ac.cn</a:t>
            </a:r>
            <a:endParaRPr lang="en-US" altLang="zh-CN" sz="1600" dirty="0" smtClean="0">
              <a:latin typeface="微软雅黑" panose="020B0503020204020204" pitchFamily="34" charset="-122"/>
              <a:ea typeface="微软雅黑" panose="020B0503020204020204" pitchFamily="34" charset="-122"/>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刘   </a:t>
            </a:r>
            <a:r>
              <a:rPr lang="zh-CN" altLang="en-US" sz="1600" dirty="0" smtClean="0">
                <a:latin typeface="微软雅黑" panose="020B0503020204020204" pitchFamily="34" charset="-122"/>
                <a:ea typeface="微软雅黑" panose="020B0503020204020204" pitchFamily="34" charset="-122"/>
              </a:rPr>
              <a:t>蕾   医科院图书馆资源建设部            </a:t>
            </a:r>
            <a:r>
              <a:rPr lang="en-US" altLang="zh-CN" sz="1600" dirty="0" smtClean="0">
                <a:latin typeface="微软雅黑" panose="020B0503020204020204" pitchFamily="34" charset="-122"/>
                <a:ea typeface="微软雅黑" panose="020B0503020204020204" pitchFamily="34" charset="-122"/>
              </a:rPr>
              <a:t>52328931   </a:t>
            </a:r>
            <a:r>
              <a:rPr lang="en-US" altLang="zh-CN" sz="1600" dirty="0" smtClean="0">
                <a:latin typeface="微软雅黑" panose="020B0503020204020204" pitchFamily="34" charset="-122"/>
                <a:ea typeface="微软雅黑" panose="020B0503020204020204" pitchFamily="34" charset="-122"/>
                <a:hlinkClick r:id="rId4"/>
              </a:rPr>
              <a:t>liu.lei@imicams.ac.cn</a:t>
            </a:r>
            <a:endParaRPr lang="en-US" altLang="zh-CN" sz="1600" dirty="0" smtClean="0">
              <a:latin typeface="微软雅黑" panose="020B0503020204020204" pitchFamily="34" charset="-122"/>
              <a:ea typeface="微软雅黑" panose="020B0503020204020204" pitchFamily="34" charset="-122"/>
            </a:endParaRPr>
          </a:p>
          <a:p>
            <a:pPr eaLnBrk="1" hangingPunct="1">
              <a:lnSpc>
                <a:spcPct val="150000"/>
              </a:lnSpc>
            </a:pPr>
            <a:endParaRPr lang="en-US" altLang="zh-CN" sz="2800" b="1" dirty="0" smtClean="0">
              <a:solidFill>
                <a:srgbClr val="FF6600"/>
              </a:solidFill>
              <a:latin typeface="楷体" pitchFamily="49" charset="-122"/>
              <a:ea typeface="楷体" pitchFamily="49" charset="-122"/>
              <a:sym typeface="楷体" pitchFamily="49" charset="-122"/>
            </a:endParaRPr>
          </a:p>
        </p:txBody>
      </p:sp>
    </p:spTree>
    <p:extLst>
      <p:ext uri="{BB962C8B-B14F-4D97-AF65-F5344CB8AC3E}">
        <p14:creationId xmlns:p14="http://schemas.microsoft.com/office/powerpoint/2010/main" val="28073637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TotalTime>
  <Words>2770</Words>
  <Application>Microsoft Office PowerPoint</Application>
  <PresentationFormat>全屏显示(4:3)</PresentationFormat>
  <Paragraphs>286</Paragraphs>
  <Slides>37</Slides>
  <Notes>9</Notes>
  <HiddenSlides>0</HiddenSlides>
  <MMClips>0</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OA学术影响力                &amp;  OA资源的利用</vt:lpstr>
      <vt:lpstr>PowerPoint 演示文稿</vt:lpstr>
      <vt:lpstr>PowerPoint 演示文稿</vt:lpstr>
      <vt:lpstr>主要内容</vt:lpstr>
      <vt:lpstr>Open Access包涵的内容</vt:lpstr>
      <vt:lpstr>Open Access包涵的内容</vt:lpstr>
      <vt:lpstr>Open Access包涵的内容</vt:lpstr>
      <vt:lpstr>Open Access包涵的内容</vt:lpstr>
      <vt:lpstr>Open Access包涵的内容</vt:lpstr>
      <vt:lpstr>Open Access包涵的内容</vt:lpstr>
      <vt:lpstr>PowerPoint 演示文稿</vt:lpstr>
      <vt:lpstr>PowerPoint 演示文稿</vt:lpstr>
      <vt:lpstr>主要内容</vt:lpstr>
      <vt:lpstr>OA学术影响力分析</vt:lpstr>
      <vt:lpstr>OA学术影响力分析</vt:lpstr>
      <vt:lpstr>OA学术影响力分析</vt:lpstr>
      <vt:lpstr>OA学术影响力分析</vt:lpstr>
      <vt:lpstr>OA学术影响力分析</vt:lpstr>
      <vt:lpstr>主要内容</vt:lpstr>
      <vt:lpstr>用开放资源做您的“数据”文章</vt:lpstr>
      <vt:lpstr>PowerPoint 演示文稿</vt:lpstr>
      <vt:lpstr>用开放资源做您的“数据”文章</vt:lpstr>
      <vt:lpstr>用开放资源做您的“数据”文章</vt:lpstr>
      <vt:lpstr>PowerPoint 演示文稿</vt:lpstr>
      <vt:lpstr>PowerPoint 演示文稿</vt:lpstr>
      <vt:lpstr>用开放资源做您的“数据”文章</vt:lpstr>
      <vt:lpstr>PowerPoint 演示文稿</vt:lpstr>
      <vt:lpstr>PowerPoint 演示文稿</vt:lpstr>
      <vt:lpstr>PowerPoint 演示文稿</vt:lpstr>
      <vt:lpstr>PowerPoint 演示文稿</vt:lpstr>
      <vt:lpstr>PowerPoint 演示文稿</vt:lpstr>
      <vt:lpstr>PowerPoint 演示文稿</vt:lpstr>
      <vt:lpstr>主要内容</vt:lpstr>
      <vt:lpstr>PowerPoint 演示文稿</vt:lpstr>
      <vt:lpstr>PowerPoint 演示文稿</vt:lpstr>
      <vt:lpstr>PowerPoint 演示文稿</vt:lpstr>
      <vt:lpstr>OA学术影响力 &amp;  OA资源的利用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OA学术影响力                &amp;  OA资源的利用</dc:title>
  <dc:creator>黄金霞</dc:creator>
  <cp:lastModifiedBy>test</cp:lastModifiedBy>
  <cp:revision>51</cp:revision>
  <dcterms:created xsi:type="dcterms:W3CDTF">2015-12-07T07:45:07Z</dcterms:created>
  <dcterms:modified xsi:type="dcterms:W3CDTF">2015-12-10T06:09:06Z</dcterms:modified>
</cp:coreProperties>
</file>