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4"/>
  </p:handoutMasterIdLst>
  <p:sldIdLst>
    <p:sldId id="256" r:id="rId2"/>
    <p:sldId id="333" r:id="rId3"/>
    <p:sldId id="334" r:id="rId4"/>
    <p:sldId id="257" r:id="rId5"/>
    <p:sldId id="278" r:id="rId6"/>
    <p:sldId id="258" r:id="rId7"/>
    <p:sldId id="263" r:id="rId8"/>
    <p:sldId id="260" r:id="rId9"/>
    <p:sldId id="379" r:id="rId10"/>
    <p:sldId id="380" r:id="rId11"/>
    <p:sldId id="381" r:id="rId12"/>
    <p:sldId id="338" r:id="rId13"/>
    <p:sldId id="339" r:id="rId14"/>
    <p:sldId id="340" r:id="rId15"/>
    <p:sldId id="341" r:id="rId16"/>
    <p:sldId id="342" r:id="rId17"/>
    <p:sldId id="345" r:id="rId18"/>
    <p:sldId id="343" r:id="rId19"/>
    <p:sldId id="344" r:id="rId20"/>
    <p:sldId id="346" r:id="rId21"/>
    <p:sldId id="347" r:id="rId22"/>
    <p:sldId id="348" r:id="rId23"/>
    <p:sldId id="402" r:id="rId24"/>
    <p:sldId id="349" r:id="rId25"/>
    <p:sldId id="352" r:id="rId26"/>
    <p:sldId id="350" r:id="rId27"/>
    <p:sldId id="353" r:id="rId28"/>
    <p:sldId id="354" r:id="rId29"/>
    <p:sldId id="361" r:id="rId30"/>
    <p:sldId id="355" r:id="rId31"/>
    <p:sldId id="356" r:id="rId32"/>
    <p:sldId id="358" r:id="rId33"/>
    <p:sldId id="359" r:id="rId34"/>
    <p:sldId id="360" r:id="rId35"/>
    <p:sldId id="357" r:id="rId36"/>
    <p:sldId id="362" r:id="rId37"/>
    <p:sldId id="363" r:id="rId38"/>
    <p:sldId id="364" r:id="rId39"/>
    <p:sldId id="365" r:id="rId40"/>
    <p:sldId id="366" r:id="rId41"/>
    <p:sldId id="367" r:id="rId42"/>
    <p:sldId id="369" r:id="rId43"/>
    <p:sldId id="368" r:id="rId44"/>
    <p:sldId id="370" r:id="rId45"/>
    <p:sldId id="371" r:id="rId46"/>
    <p:sldId id="372" r:id="rId47"/>
    <p:sldId id="373" r:id="rId48"/>
    <p:sldId id="271" r:id="rId49"/>
    <p:sldId id="374" r:id="rId50"/>
    <p:sldId id="375" r:id="rId51"/>
    <p:sldId id="376" r:id="rId52"/>
    <p:sldId id="378" r:id="rId53"/>
    <p:sldId id="377" r:id="rId54"/>
    <p:sldId id="312" r:id="rId55"/>
    <p:sldId id="383" r:id="rId56"/>
    <p:sldId id="382" r:id="rId57"/>
    <p:sldId id="384" r:id="rId58"/>
    <p:sldId id="385" r:id="rId59"/>
    <p:sldId id="386" r:id="rId60"/>
    <p:sldId id="389" r:id="rId61"/>
    <p:sldId id="390" r:id="rId62"/>
    <p:sldId id="388" r:id="rId63"/>
    <p:sldId id="395" r:id="rId64"/>
    <p:sldId id="401" r:id="rId65"/>
    <p:sldId id="397" r:id="rId66"/>
    <p:sldId id="398" r:id="rId67"/>
    <p:sldId id="400" r:id="rId68"/>
    <p:sldId id="399" r:id="rId69"/>
    <p:sldId id="316" r:id="rId70"/>
    <p:sldId id="314" r:id="rId71"/>
    <p:sldId id="336" r:id="rId72"/>
    <p:sldId id="315" r:id="rId73"/>
  </p:sldIdLst>
  <p:sldSz cx="9144000" cy="6858000" type="screen4x3"/>
  <p:notesSz cx="9939338" cy="6807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9992" y="0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8F1D2-DCAC-4C7A-AE95-5FDBD997D6A2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65659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9992" y="6465659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21678-0EED-4C6E-8DFB-DDD5C43F7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7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5B1579A-7250-492D-B363-02BDB6365FE6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1EE50C4-88BA-47CF-ACAA-658E539F479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1579A-7250-492D-B363-02BDB6365FE6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E50C4-88BA-47CF-ACAA-658E539F47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5B1579A-7250-492D-B363-02BDB6365FE6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1EE50C4-88BA-47CF-ACAA-658E539F479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1579A-7250-492D-B363-02BDB6365FE6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E50C4-88BA-47CF-ACAA-658E539F47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1579A-7250-492D-B363-02BDB6365FE6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E50C4-88BA-47CF-ACAA-658E539F47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1579A-7250-492D-B363-02BDB6365FE6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E50C4-88BA-47CF-ACAA-658E539F47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5B1579A-7250-492D-B363-02BDB6365FE6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E50C4-88BA-47CF-ACAA-658E539F47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1579A-7250-492D-B363-02BDB6365FE6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E50C4-88BA-47CF-ACAA-658E539F47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1579A-7250-492D-B363-02BDB6365FE6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E50C4-88BA-47CF-ACAA-658E539F479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1579A-7250-492D-B363-02BDB6365FE6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EE50C4-88BA-47CF-ACAA-658E539F47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5B1579A-7250-492D-B363-02BDB6365FE6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1EE50C4-88BA-47CF-ACAA-658E539F47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5B1579A-7250-492D-B363-02BDB6365FE6}" type="datetimeFigureOut">
              <a:rPr lang="en-US" smtClean="0"/>
              <a:t>6/18/2014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1EE50C4-88BA-47CF-ACAA-658E539F479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cessmedicine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533400"/>
            <a:ext cx="6262468" cy="2868168"/>
          </a:xfrm>
        </p:spPr>
        <p:txBody>
          <a:bodyPr/>
          <a:lstStyle/>
          <a:p>
            <a:r>
              <a:rPr lang="en-US" dirty="0" smtClean="0"/>
              <a:t>McGraw-Hill</a:t>
            </a:r>
            <a:r>
              <a:rPr lang="zh-CN" altLang="en-US" dirty="0"/>
              <a:t>医学产品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2800" y="3748842"/>
            <a:ext cx="5114778" cy="1101248"/>
          </a:xfrm>
        </p:spPr>
        <p:txBody>
          <a:bodyPr/>
          <a:lstStyle/>
          <a:p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AccessMedicine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0" y="41148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bg1"/>
                </a:solidFill>
                <a:hlinkClick r:id="rId2"/>
              </a:rPr>
              <a:t>accessmedicine.mhmedical.com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4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/>
              <a:t>麦格劳</a:t>
            </a:r>
            <a:r>
              <a:rPr lang="en-US" altLang="zh-CN" sz="2400" dirty="0"/>
              <a:t>-</a:t>
            </a:r>
            <a:r>
              <a:rPr lang="zh-CN" altLang="en-US" sz="2400" dirty="0" smtClean="0"/>
              <a:t>希尔教育出版</a:t>
            </a:r>
            <a:r>
              <a:rPr lang="zh-CN" altLang="en-US" sz="2400" dirty="0"/>
              <a:t>集团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成立于</a:t>
            </a:r>
            <a:r>
              <a:rPr 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1888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年，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总部设在美国纽约，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是美国著名的常春藤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公司</a:t>
            </a:r>
            <a:endParaRPr lang="en-US" altLang="zh-CN" sz="1800" dirty="0" smtClean="0"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  <a:p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是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全球领先的教育出版机构，在全球</a:t>
            </a:r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33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个国家设有分支机构，以</a:t>
            </a:r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60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多种语言提供教育内容和服务，通过遍布全球的营销服务网络与出版机构，服务于世界各地教育事业的发展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。</a:t>
            </a:r>
            <a:endParaRPr lang="en-US" altLang="zh-CN" sz="1800" dirty="0" smtClean="0"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  <a:p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为整个教育行业提供全面的产品和服务，在儿童早期教育、中小学教育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、高等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教育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、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职业培训、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专业发展及继续教育等广阔领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域内，通过提供的知识内容和服务，帮助教师、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学生及专业人士教学与学习</a:t>
            </a:r>
            <a:endParaRPr lang="en-US" altLang="zh-CN" sz="1800" dirty="0" smtClean="0"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/>
              <a:t>麦格劳</a:t>
            </a:r>
            <a:r>
              <a:rPr lang="en-US" altLang="zh-CN" sz="2400" dirty="0"/>
              <a:t>-</a:t>
            </a:r>
            <a:r>
              <a:rPr lang="zh-CN" altLang="en-US" sz="2400" dirty="0" smtClean="0"/>
              <a:t>希尔教育出版集团－医学领域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医学是集团重点发展的方向之一，拥有悠久的历史，其旗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下知名品牌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（</a:t>
            </a:r>
            <a:r>
              <a:rPr lang="en-US" altLang="zh-CN" sz="18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Lange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教育系列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）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已有</a:t>
            </a:r>
            <a:r>
              <a:rPr 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73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年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的历史</a:t>
            </a:r>
            <a:endParaRPr lang="en-US" altLang="zh-CN" sz="1800" dirty="0" smtClean="0"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  <a:p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目前在制医学图书千余种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，每年医学新书品种数百种，涉及基础医学、临床医学、护理、卫生保健等诸多方面，包括学校教材、资格考试和专业出版物等各个层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次</a:t>
            </a:r>
            <a:endParaRPr lang="en-US" altLang="zh-CN" sz="1800" dirty="0" smtClean="0"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  <a:p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Williams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系列、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Case File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系列、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PreTest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系列和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USMLE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系列、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Harrison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系列等</a:t>
            </a:r>
            <a:endParaRPr lang="en-US" altLang="zh-CN" sz="1800" dirty="0" smtClean="0"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  <a:p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在中国的业务：合作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出版、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进口原版图书销售、电子产品的销售。</a:t>
            </a:r>
            <a:endParaRPr lang="en-US" altLang="zh-CN" sz="1800" dirty="0" smtClean="0"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  <a:p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密切合作：人民卫生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出版社、人民军医出版社、科学出版社、北京大学医学出版社等各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大出版社</a:t>
            </a:r>
            <a:endParaRPr lang="en-US" altLang="zh-CN" sz="1800" dirty="0" smtClean="0"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  <a:p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医学数据库方面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31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805543"/>
            <a:ext cx="9154886" cy="520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0628" y="1828800"/>
            <a:ext cx="7870371" cy="381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/>
              <a:t>医学</a:t>
            </a:r>
            <a:r>
              <a:rPr lang="zh-CN" altLang="en-US" sz="2400" dirty="0" smtClean="0"/>
              <a:t>著作</a:t>
            </a:r>
            <a:r>
              <a:rPr lang="en-US" altLang="zh-CN" sz="2400" dirty="0"/>
              <a:t> </a:t>
            </a:r>
            <a:r>
              <a:rPr lang="en-US" altLang="zh-CN" sz="2400" dirty="0" err="1" smtClean="0"/>
              <a:t>rEADINGS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数据库包括了约</a:t>
            </a:r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110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本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知名医学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著作（教科书和参考书）：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哈里森在线</a:t>
            </a:r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（其中包含</a:t>
            </a:r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哈里森内科学</a:t>
            </a:r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现代疾病诊断与治疗</a:t>
            </a:r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》(《</a:t>
            </a:r>
            <a:r>
              <a:rPr lang="en-US" altLang="zh-CN" sz="18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CMDT</a:t>
            </a:r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》)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威廉姆斯产科学</a:t>
            </a:r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》《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威廉姆斯妇科学</a:t>
            </a:r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》《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威廉姆斯血液学</a:t>
            </a:r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</a:p>
          <a:p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en-US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Tintinalli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急诊医学</a:t>
            </a:r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赫斯特心脏病学</a:t>
            </a:r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基础临床药理学</a:t>
            </a:r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en-US" altLang="zh-CN" sz="1800" dirty="0" err="1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Ganong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生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理学精要</a:t>
            </a:r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en-US" altLang="zh-CN" sz="1800" dirty="0" err="1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Junqueira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组织学</a:t>
            </a:r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en-US" altLang="zh-CN" sz="1800" dirty="0" err="1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DeGowin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诊断检测</a:t>
            </a:r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</a:p>
          <a:p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en-US" altLang="zh-CN" sz="18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Lange</a:t>
            </a:r>
            <a:r>
              <a:rPr lang="zh-CN" altLang="en-US" sz="18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教育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系列</a:t>
            </a:r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</a:p>
          <a:p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en-US" altLang="zh-CN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Sherris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医学微生物学</a:t>
            </a:r>
            <a:r>
              <a:rPr lang="en-US" altLang="zh-CN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等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657600"/>
            <a:ext cx="1828800" cy="2514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448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57200"/>
            <a:ext cx="9144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28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/>
              <a:t>医学知识点的快速参考</a:t>
            </a:r>
            <a:r>
              <a:rPr lang="en-US" sz="2400" dirty="0"/>
              <a:t>Quick </a:t>
            </a:r>
            <a:r>
              <a:rPr lang="en-US" sz="2400" dirty="0" smtClean="0"/>
              <a:t>Reference</a:t>
            </a:r>
            <a:r>
              <a:rPr lang="zh-CN" altLang="en-US" sz="2400" dirty="0" smtClean="0"/>
              <a:t>：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快速诊断与治疗</a:t>
            </a:r>
            <a:r>
              <a:rPr lang="en-US" altLang="zh-CN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Quick </a:t>
            </a:r>
            <a:r>
              <a:rPr 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Dx&amp;Rx</a:t>
            </a:r>
            <a:endParaRPr lang="en-US" altLang="zh-CN" sz="20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循证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指南</a:t>
            </a:r>
            <a:r>
              <a:rPr 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Guidelines</a:t>
            </a:r>
            <a:endParaRPr lang="en-US" altLang="zh-CN" sz="20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诊断流程图</a:t>
            </a:r>
            <a:r>
              <a:rPr lang="en-US" altLang="zh-CN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Algorithms</a:t>
            </a:r>
          </a:p>
          <a:p>
            <a:pPr lvl="0"/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疾病的鉴别诊断</a:t>
            </a:r>
            <a:r>
              <a:rPr 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DDx</a:t>
            </a:r>
          </a:p>
          <a:p>
            <a:pPr lvl="0"/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诊断测试</a:t>
            </a:r>
            <a:r>
              <a:rPr 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Diagnostic </a:t>
            </a:r>
            <a:r>
              <a:rPr 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Tests</a:t>
            </a:r>
          </a:p>
          <a:p>
            <a:pPr lvl="0"/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计算器</a:t>
            </a:r>
            <a:r>
              <a:rPr lang="en-US" altLang="zh-CN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Calculator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41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9858" y="685799"/>
            <a:ext cx="10091057" cy="617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43000" y="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快速诊断与治疗</a:t>
            </a:r>
            <a:r>
              <a:rPr lang="en-US" altLang="zh-CN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Quick </a:t>
            </a:r>
            <a:r>
              <a:rPr 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Dx&amp;Rx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：提供多种疾病诊断与治疗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的精要概览，包含常见的诊断方法和内容。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8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0" cy="819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04800" y="1981200"/>
            <a:ext cx="251460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46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12115800" cy="723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04800" y="1143000"/>
            <a:ext cx="251460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3124200"/>
            <a:ext cx="251460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53329" y="6781800"/>
            <a:ext cx="251460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3329" y="4953000"/>
            <a:ext cx="251460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2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68200" cy="7326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04800" y="1295400"/>
            <a:ext cx="251460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2971800"/>
            <a:ext cx="251460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18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350308"/>
            <a:ext cx="10896600" cy="650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90800" y="609600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循证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指南</a:t>
            </a:r>
            <a:r>
              <a: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Guidelines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：结合临床实践，提供最新和最重要的初级护理方面的摘要指南。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8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76200"/>
            <a:ext cx="11100391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6809" y="144063"/>
            <a:ext cx="11049000" cy="659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" y="119876"/>
            <a:ext cx="11114394" cy="663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85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108117"/>
            <a:ext cx="11430000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81400" y="533400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诊断流程图</a:t>
            </a:r>
            <a:r>
              <a: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Algorithms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：提供给读者多种医学诊断流程图。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92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"/>
            <a:ext cx="6675393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02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0"/>
            <a:ext cx="11425115" cy="682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0314" y="1066800"/>
            <a:ext cx="6792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疾病的鉴别诊断</a:t>
            </a:r>
            <a:r>
              <a: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DDx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1000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多种疾病的鉴别诊断。读者可以通过疾病症状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、名称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或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所在器官系统查询，对疾病进行快速评估和判断。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3071813"/>
            <a:ext cx="1600200" cy="339854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3411666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三种浏览方式：症状</a:t>
            </a:r>
            <a:r>
              <a:rPr lang="en-US" altLang="zh-CN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疾病名称</a:t>
            </a:r>
            <a:r>
              <a:rPr lang="en-US" altLang="zh-CN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器官系统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8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228600"/>
            <a:ext cx="10591800" cy="632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1600200"/>
            <a:ext cx="2057400" cy="2438400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43434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相关参考阅读物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51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645795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4400" y="5410200"/>
            <a:ext cx="1752600" cy="409575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6019800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Diagnosaurus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可以下载至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移动设备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随时随地阅读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1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0"/>
            <a:ext cx="11506200" cy="6871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76400" y="4572000"/>
            <a:ext cx="1676400" cy="409575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37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23888"/>
            <a:ext cx="6457950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18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0"/>
            <a:ext cx="1148315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5600" y="1752600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诊断测试</a:t>
            </a:r>
            <a:r>
              <a: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Diagnostic Tests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：通过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不同的诊断方法：药物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、微生物、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图像、心电图等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，帮助读者快速形成对疾病的诊断。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26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31" y="227239"/>
            <a:ext cx="7972425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01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0975"/>
            <a:ext cx="849630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44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2" y="909638"/>
            <a:ext cx="9165771" cy="594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762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计算器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25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种计算器，帮助读者进行快速计算、获得数据结果。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49" y="1371600"/>
            <a:ext cx="74866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26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sz="2400" dirty="0"/>
              <a:t>药物库</a:t>
            </a:r>
            <a:r>
              <a:rPr lang="en-US" sz="2400" dirty="0" smtClean="0"/>
              <a:t>Drugs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综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合性的、即时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更新的药物数据库</a:t>
            </a:r>
            <a:r>
              <a:rPr lang="en-US" altLang="zh-CN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,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向读者提供约</a:t>
            </a:r>
            <a:r>
              <a:rPr lang="en-US" altLang="zh-CN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7500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种药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物的英语、西班牙语版本的关于药物适应症、剂量、禁忌症、药物分类和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病患指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南等方面的重要信息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20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五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种浏览</a:t>
            </a:r>
            <a:r>
              <a:rPr lang="en-US" altLang="zh-CN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检索方式</a:t>
            </a:r>
            <a:endParaRPr lang="en-US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3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2000"/>
            <a:ext cx="9274430" cy="6019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1143000"/>
            <a:ext cx="2209799" cy="1905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5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50"/>
            <a:ext cx="9134559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38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6877050" cy="659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28600"/>
            <a:ext cx="85725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2425"/>
            <a:ext cx="8534400" cy="65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787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sz="2400" dirty="0" smtClean="0"/>
              <a:t>多媒体</a:t>
            </a:r>
            <a:r>
              <a:rPr lang="en-US" altLang="zh-CN" sz="2400" dirty="0" err="1" smtClean="0"/>
              <a:t>MUltimedia</a:t>
            </a:r>
            <a:r>
              <a:rPr lang="zh-CN" altLang="en-US" sz="2400" dirty="0"/>
              <a:t>包括：视频、音频、图像、动画、在线课程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视频</a:t>
            </a:r>
            <a:r>
              <a:rPr 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Videos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：近</a:t>
            </a:r>
            <a:r>
              <a:rPr 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400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个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病例会诊视频、模拟动画以及手术实操视频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肌肉系统检测</a:t>
            </a:r>
            <a:r>
              <a:rPr 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Musculoskeletal Exams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：读者可以在线自学课程或者观看肌肉检测的临床视频。</a:t>
            </a:r>
            <a:endParaRPr lang="en-US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患者安全</a:t>
            </a:r>
            <a:r>
              <a:rPr 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Patient Safety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，帮助实习医生了解患者、为患者保证安全、沟通医患关系。</a:t>
            </a:r>
            <a:endParaRPr lang="en-US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实习医生轮转门诊课程</a:t>
            </a:r>
            <a:r>
              <a:rPr 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Grand Rounds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包含众多知名专家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、教师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的医学在线课程。</a:t>
            </a:r>
            <a:endParaRPr lang="en-US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图像</a:t>
            </a:r>
            <a:r>
              <a:rPr 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Images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：提供</a:t>
            </a:r>
            <a:r>
              <a:rPr 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51000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多张图片和图表</a:t>
            </a:r>
            <a:r>
              <a:rPr lang="zh-CN" altLang="en-US" sz="2000" dirty="0"/>
              <a:t>。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3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36589"/>
            <a:ext cx="11039128" cy="659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2514600"/>
            <a:ext cx="2057400" cy="3581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417135" y="1981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视频</a:t>
            </a:r>
            <a:r>
              <a: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Videos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：近</a:t>
            </a:r>
            <a:r>
              <a: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400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个病例会诊视频、模拟动画以及手术实操视频。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157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399" y="32657"/>
            <a:ext cx="11201399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67200" y="26670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肌肉系统检测的自我学习与患者评估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388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" y="-27878"/>
            <a:ext cx="11963400" cy="7144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81400" y="1449504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理论课程学习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988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74966" cy="691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6600" y="124862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患者身体各部位的筛查、检测和评估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943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76"/>
            <a:ext cx="11658600" cy="696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285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40846"/>
            <a:ext cx="9144000" cy="6159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01886" y="10886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患者安全：</a:t>
            </a:r>
            <a:endParaRPr lang="en-US" altLang="zh-CN" b="1" dirty="0" smtClean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如何保证患者安全、错误理解、沟通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176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8919452" cy="6724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85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04662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949904"/>
            <a:ext cx="8372475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13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219075"/>
            <a:ext cx="7105650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4600" y="76200"/>
            <a:ext cx="5606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轮转课程：内科学和药理学病例会诊课程，重点在临床治疗和常见病处理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，帮助实习医生进行系统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的学习。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315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001000" cy="498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6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6726" y="381000"/>
            <a:ext cx="9160727" cy="5562600"/>
            <a:chOff x="-16726" y="381000"/>
            <a:chExt cx="9160727" cy="5562600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381000"/>
              <a:ext cx="9144000" cy="556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-16726" y="2438400"/>
              <a:ext cx="2226526" cy="38657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-16726" y="2824976"/>
              <a:ext cx="27097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提纲</a:t>
              </a:r>
              <a:r>
                <a:rPr lang="en-US" altLang="zh-CN" b="1" dirty="0" smtClean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/</a:t>
              </a:r>
              <a:r>
                <a:rPr lang="zh-CN" altLang="en-US" b="1" dirty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缩略图</a:t>
              </a:r>
              <a:r>
                <a:rPr lang="en-US" altLang="zh-CN" b="1" dirty="0" smtClean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/</a:t>
              </a:r>
              <a:r>
                <a:rPr lang="zh-CN" altLang="en-US" b="1" dirty="0" smtClean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原稿</a:t>
              </a:r>
              <a:r>
                <a:rPr lang="en-US" altLang="zh-CN" b="1" dirty="0" smtClean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/</a:t>
              </a:r>
              <a:r>
                <a:rPr lang="zh-CN" altLang="en-US" b="1" dirty="0" smtClean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检索</a:t>
              </a:r>
              <a:endPara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574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250371"/>
            <a:ext cx="11118619" cy="664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62200" y="2057399"/>
            <a:ext cx="1600200" cy="149134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62200" y="4114800"/>
            <a:ext cx="1600200" cy="149134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4136571"/>
            <a:ext cx="1600200" cy="149134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2057398"/>
            <a:ext cx="1600200" cy="149134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66679" y="4114800"/>
            <a:ext cx="1600200" cy="149134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2057397"/>
            <a:ext cx="1600200" cy="149134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95400" y="1219200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图像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Images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AccessMedicine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提供</a:t>
            </a:r>
            <a:r>
              <a:rPr 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51000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多张图片和图表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90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sz="2400" dirty="0"/>
              <a:t>病例分析</a:t>
            </a:r>
            <a:r>
              <a:rPr lang="en-US" sz="2400" dirty="0" smtClean="0"/>
              <a:t>Case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此模块提供给读者几百个真实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临床案例进行深入的分析和讨论，案例后配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有要点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提示、临床治疗方法、问答式教学、参考文献、综合测试题等。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17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1" y="290513"/>
            <a:ext cx="9165771" cy="571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1752601"/>
            <a:ext cx="2133600" cy="1066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26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8401050" cy="3324225"/>
            <a:chOff x="0" y="0"/>
            <a:chExt cx="8401050" cy="3324225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401050" cy="332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32656" y="990600"/>
              <a:ext cx="6825343" cy="4572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4400" y="1662112"/>
              <a:ext cx="2667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简要案例描述</a:t>
              </a:r>
              <a:endPara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81000" y="0"/>
            <a:ext cx="8382000" cy="4895850"/>
            <a:chOff x="381000" y="0"/>
            <a:chExt cx="8382000" cy="4895850"/>
          </a:xfrm>
        </p:grpSpPr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0"/>
              <a:ext cx="8382000" cy="489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143000" y="1463674"/>
              <a:ext cx="198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问答式教学</a:t>
              </a:r>
              <a:endPara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70164" y="447675"/>
            <a:ext cx="8362950" cy="6410325"/>
            <a:chOff x="781050" y="0"/>
            <a:chExt cx="8362950" cy="6410325"/>
          </a:xfrm>
        </p:grpSpPr>
        <p:pic>
          <p:nvPicPr>
            <p:cNvPr id="1638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050" y="0"/>
              <a:ext cx="8362950" cy="641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124200" y="332829"/>
              <a:ext cx="30552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临床治疗方法</a:t>
              </a:r>
              <a:endPara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535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8353425" cy="2447925"/>
            <a:chOff x="0" y="0"/>
            <a:chExt cx="8353425" cy="2447925"/>
          </a:xfrm>
        </p:grpSpPr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353425" cy="2447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926771" y="577725"/>
              <a:ext cx="434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临床治疗要点总结</a:t>
              </a:r>
              <a:endPara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52400" y="457200"/>
            <a:ext cx="8362950" cy="2466975"/>
            <a:chOff x="152400" y="457200"/>
            <a:chExt cx="8362950" cy="2466975"/>
          </a:xfrm>
        </p:grpSpPr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457200"/>
              <a:ext cx="8362950" cy="246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3809999" y="854630"/>
              <a:ext cx="24601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参考文献</a:t>
              </a:r>
              <a:endPara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6687" y="947057"/>
            <a:ext cx="8020050" cy="4114800"/>
            <a:chOff x="166687" y="947057"/>
            <a:chExt cx="8020050" cy="4114800"/>
          </a:xfrm>
        </p:grpSpPr>
        <p:pic>
          <p:nvPicPr>
            <p:cNvPr id="1741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687" y="947057"/>
              <a:ext cx="8020050" cy="411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007427" y="1506021"/>
              <a:ext cx="3124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0000"/>
                  </a:solidFill>
                  <a:latin typeface="SimSun" panose="02010600030101010101" pitchFamily="2" charset="-122"/>
                  <a:ea typeface="SimSun" panose="02010600030101010101" pitchFamily="2" charset="-122"/>
                </a:rPr>
                <a:t>综合测试题</a:t>
              </a:r>
              <a:endParaRPr 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950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599"/>
            <a:ext cx="9601200" cy="6295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762000"/>
            <a:ext cx="2286000" cy="457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39266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Hurst</a:t>
            </a:r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影像学案例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026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190500"/>
            <a:ext cx="799147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36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 smtClean="0"/>
              <a:t>自我测试</a:t>
            </a:r>
            <a:r>
              <a:rPr lang="en-US" altLang="zh-CN" sz="2400" dirty="0" smtClean="0"/>
              <a:t>Self-Assessment</a:t>
            </a:r>
            <a:r>
              <a:rPr lang="zh-CN" altLang="en-US" sz="2400" dirty="0" smtClean="0"/>
              <a:t>－共计</a:t>
            </a:r>
            <a:r>
              <a:rPr lang="zh-CN" altLang="en-US" sz="2400" dirty="0"/>
              <a:t>约</a:t>
            </a:r>
            <a:r>
              <a:rPr lang="en-US" altLang="zh-CN" sz="2400" dirty="0" smtClean="0"/>
              <a:t>85</a:t>
            </a:r>
            <a:r>
              <a:rPr lang="en-US" sz="2400" dirty="0" smtClean="0"/>
              <a:t>00</a:t>
            </a:r>
            <a:r>
              <a:rPr lang="zh-CN" altLang="en-US" sz="2400" dirty="0" smtClean="0"/>
              <a:t>道测试题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772400" cy="4846320"/>
          </a:xfrm>
        </p:spPr>
        <p:txBody>
          <a:bodyPr>
            <a:normAutofit/>
          </a:bodyPr>
          <a:lstStyle/>
          <a:p>
            <a:r>
              <a:rPr lang="zh-CN" altLang="en-US" sz="1900" dirty="0">
                <a:latin typeface="SimSun" panose="02010600030101010101" pitchFamily="2" charset="-122"/>
                <a:ea typeface="SimSun" panose="02010600030101010101" pitchFamily="2" charset="-122"/>
              </a:rPr>
              <a:t>应用这些互动式测试工具，使读者快速掌握基础及临床医学相关</a:t>
            </a:r>
            <a:r>
              <a:rPr lang="zh-CN" altLang="en-US" sz="19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内容，试题分为四个部分：</a:t>
            </a:r>
            <a:endParaRPr lang="en-US" altLang="zh-CN" sz="19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从临床系列医学著作中提取医学专科考试复习题，包含</a:t>
            </a:r>
            <a:r>
              <a:rPr 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2800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多道测试题、答案和权威解释说明。</a:t>
            </a:r>
            <a:endParaRPr lang="en-US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从</a:t>
            </a:r>
            <a:r>
              <a:rPr 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Lange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（朗式）教育系列医学图书中提取近</a:t>
            </a:r>
            <a:r>
              <a:rPr 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5200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多道测试题，包括答案和解释说明。</a:t>
            </a:r>
            <a:endParaRPr lang="en-US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美国执业医师资格考试题</a:t>
            </a:r>
            <a:r>
              <a:rPr lang="en-US" altLang="zh-CN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USMLEasy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300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道测试题。</a:t>
            </a:r>
            <a:endParaRPr lang="en-US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0"/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助理医师资格考试题</a:t>
            </a:r>
            <a:r>
              <a:rPr lang="en-US" altLang="zh-CN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PAEasy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－</a:t>
            </a:r>
            <a:r>
              <a:rPr 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100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道测试题。</a:t>
            </a:r>
            <a:endParaRPr lang="en-US" sz="19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80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199" y="77258"/>
            <a:ext cx="10971028" cy="6552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400" y="1524000"/>
            <a:ext cx="2133600" cy="609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9771" y="2144486"/>
            <a:ext cx="2188029" cy="456111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1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0444"/>
            <a:ext cx="6696075" cy="629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0"/>
            <a:ext cx="8334375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25"/>
            <a:ext cx="8143875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29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95263"/>
            <a:ext cx="8829675" cy="646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67400" y="1752600"/>
            <a:ext cx="2819400" cy="914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7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sz="2400" dirty="0" smtClean="0"/>
              <a:t>患者教育</a:t>
            </a:r>
            <a:r>
              <a:rPr lang="en-US" sz="2400" dirty="0"/>
              <a:t>Patient </a:t>
            </a:r>
            <a:r>
              <a:rPr lang="en-US" sz="2400" dirty="0" smtClean="0"/>
              <a:t>Education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近</a:t>
            </a:r>
            <a:r>
              <a:rPr 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5000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种常见病的介绍</a:t>
            </a:r>
            <a:endParaRPr lang="en-US" altLang="zh-CN" sz="20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内容重要而精炼，简单易懂</a:t>
            </a:r>
            <a:endParaRPr lang="en-US" altLang="zh-CN" sz="20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以主题文章形式呈现，方便医生为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患者定制、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打印和电邮发送</a:t>
            </a:r>
            <a:endParaRPr lang="en-US" altLang="zh-CN" sz="20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部分主题文章同时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具有（包含中文在内的）多种语言</a:t>
            </a:r>
            <a:r>
              <a:rPr lang="zh-CN" altLang="en-US" sz="20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版本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03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4789"/>
            <a:ext cx="9143999" cy="627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1905000"/>
            <a:ext cx="2133599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95601" y="2286000"/>
            <a:ext cx="1752600" cy="1828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1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sz="2400" dirty="0"/>
              <a:t>课程定制</a:t>
            </a:r>
            <a:r>
              <a:rPr lang="en-US" sz="2400" dirty="0"/>
              <a:t> </a:t>
            </a:r>
            <a:r>
              <a:rPr lang="en-US" sz="2400" dirty="0" smtClean="0"/>
              <a:t>Custom Curriculum</a:t>
            </a:r>
            <a:br>
              <a:rPr lang="en-US" sz="2400" dirty="0" smtClean="0"/>
            </a:br>
            <a:r>
              <a:rPr lang="zh-CN" altLang="en-US" sz="2400" dirty="0" smtClean="0"/>
              <a:t>使</a:t>
            </a:r>
            <a:r>
              <a:rPr lang="zh-CN" altLang="en-US" sz="2400" dirty="0"/>
              <a:t>教学和实习更简单方</a:t>
            </a:r>
            <a:r>
              <a:rPr lang="zh-CN" altLang="en-US" sz="2400" dirty="0" smtClean="0"/>
              <a:t>便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Access </a:t>
            </a:r>
            <a:r>
              <a:rPr 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Medicine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中的</a:t>
            </a:r>
            <a:r>
              <a:rPr 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Custom </a:t>
            </a:r>
            <a:r>
              <a:rPr 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Curriculum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是一个先进的工具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18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内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科学学习项目管理者可以利用</a:t>
            </a:r>
            <a:r>
              <a:rPr 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AccessMedicine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中的内容创建学习单元，布置学习任务，使学生或住院实习医师按照教师设定的步骤进行学习和测试；同时，教师可以随时跟踪学生或住院实习医师的学习进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展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18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学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生和住院医师也可以以此来跟踪教学进度，进行自我测试和自我管理</a:t>
            </a:r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1800" dirty="0" smtClean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1800" dirty="0" smtClean="0">
                <a:latin typeface="SimSun" panose="02010600030101010101" pitchFamily="2" charset="-122"/>
                <a:ea typeface="SimSun" panose="02010600030101010101" pitchFamily="2" charset="-122"/>
              </a:rPr>
              <a:t>系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统会自动生成用户使用报告。通过</a:t>
            </a:r>
            <a:r>
              <a:rPr 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AccessMedicine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功能强大和直观的在线界面，内科学学习项目管理者可以建立一个专门满足其特殊教学需求、教学结构的资源平台。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87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0" y="2495550"/>
            <a:ext cx="6858000" cy="7048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848600" y="3233058"/>
            <a:ext cx="1295400" cy="3483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743200" y="9144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个人注册（老师账号、学生账号）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53300" y="935390"/>
            <a:ext cx="1790700" cy="3483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76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0"/>
            <a:ext cx="8267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81400" y="19050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创建一个任务</a:t>
            </a:r>
            <a:r>
              <a:rPr lang="zh-CN" altLang="en-US" b="1" dirty="0" smtClean="0">
                <a:solidFill>
                  <a:srgbClr val="FF0000"/>
                </a:solidFill>
              </a:rPr>
              <a:t>：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共</a:t>
            </a:r>
            <a:r>
              <a:rPr lang="en-US" altLang="zh-CN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个步骤</a:t>
            </a:r>
            <a:endParaRPr lang="en-US" altLang="zh-CN" b="1" dirty="0" smtClean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Step1: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创建一个课程模块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150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8575"/>
            <a:ext cx="836295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0524" y="838200"/>
            <a:ext cx="3876675" cy="2514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0525" y="3657599"/>
            <a:ext cx="8362950" cy="3048001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24200" y="4570592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Step2: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在创建好的框架下，填入课程的具体内容：可以是各种资源类型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719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933450"/>
            <a:ext cx="573405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28800" y="1905000"/>
            <a:ext cx="5610225" cy="10858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5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546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90801" y="1602921"/>
            <a:ext cx="3886200" cy="3524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3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1752600"/>
            <a:ext cx="74390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85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723900"/>
            <a:ext cx="748665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835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14362"/>
            <a:ext cx="691515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19200" y="3810000"/>
            <a:ext cx="4876800" cy="8096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8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0022"/>
            <a:ext cx="9144000" cy="52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1000" y="1774302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Step3: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创建目标学员组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39000" y="3657600"/>
            <a:ext cx="1905000" cy="40481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781800" y="406241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浏览目标学员的范围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281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" y="685800"/>
            <a:ext cx="9144000" cy="524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52800" y="8382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同一机构内已注册过个人账号的用户清单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413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695325"/>
            <a:ext cx="5724525" cy="546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33800" y="695325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Step4: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创建任务内容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17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14400"/>
            <a:ext cx="913017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64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300"/>
            <a:ext cx="914400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33800" y="695325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Step5:</a:t>
            </a:r>
            <a:r>
              <a:rPr lang="zh-CN" altLang="en-US" b="1" dirty="0" smtClean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生成任务完成情况的报告</a:t>
            </a:r>
            <a:endParaRPr lang="en-US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420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8653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10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 smtClean="0"/>
              <a:t>检索－初级检索、高级检索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语义检索与布尔逻辑检索互补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当用户在</a:t>
            </a:r>
            <a:r>
              <a:rPr 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AccessMedicine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中检索时，搜索引擎通过元数据寻找与其概念、主题相匹配的信息，而不是仅仅根据主题词搜索与其完全相同的词语。读者可以搜索到与其主题相关的更广泛的信息，尽管这些信息来源不同或命名不同。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当读者通过语义搜索引擎无法找到匹配的结果时，可以使用高级检索功能在全部资料中进行检索，此功能支持布尔型连接器“</a:t>
            </a:r>
            <a:r>
              <a:rPr 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and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”和“</a:t>
            </a:r>
            <a:r>
              <a:rPr 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or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”，从而在整个数据库系统中查找完全匹配的词语。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01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17" y="304802"/>
            <a:ext cx="9147717" cy="6095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79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86531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81200" y="1600200"/>
            <a:ext cx="1447800" cy="2362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5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 smtClean="0">
                <a:solidFill>
                  <a:schemeClr val="accent5">
                    <a:lumMod val="7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   </a:t>
            </a:r>
            <a:r>
              <a:rPr lang="zh-CN" altLang="en-US" sz="4000" b="1" dirty="0" smtClean="0">
                <a:solidFill>
                  <a:schemeClr val="accent5">
                    <a:lumMod val="7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非常感谢！</a:t>
            </a:r>
            <a:endParaRPr lang="en-US" altLang="zh-CN" sz="4000" b="1" dirty="0" smtClean="0">
              <a:solidFill>
                <a:schemeClr val="accent5">
                  <a:lumMod val="7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chemeClr val="accent5">
                  <a:lumMod val="7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accent5">
                  <a:lumMod val="7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McGraw-Hill</a:t>
            </a: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教育出版集团</a:t>
            </a:r>
            <a:endParaRPr lang="en-US" altLang="zh-CN" b="1" dirty="0" smtClean="0">
              <a:solidFill>
                <a:schemeClr val="accent5">
                  <a:lumMod val="7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  <a:p>
            <a:pPr marL="0" indent="0" algn="ctr">
              <a:buNone/>
            </a:pPr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韩香</a:t>
            </a: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itchFamily="34" charset="0"/>
              </a:rPr>
              <a:t>婷</a:t>
            </a:r>
            <a:endParaRPr lang="en-US" altLang="zh-CN" b="1" dirty="0" smtClean="0">
              <a:solidFill>
                <a:schemeClr val="accent5">
                  <a:lumMod val="7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Arial" pitchFamily="34" charset="0"/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Ruby.han@mheducation.com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15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4696</TotalTime>
  <Words>824</Words>
  <Application>Microsoft Office PowerPoint</Application>
  <PresentationFormat>On-screen Show (4:3)</PresentationFormat>
  <Paragraphs>105</Paragraphs>
  <Slides>72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Opulent</vt:lpstr>
      <vt:lpstr>McGraw-Hill医学产品</vt:lpstr>
      <vt:lpstr>麦格劳-希尔教育出版集团</vt:lpstr>
      <vt:lpstr>麦格劳-希尔教育出版集团－医学领域</vt:lpstr>
      <vt:lpstr>PowerPoint Presentation</vt:lpstr>
      <vt:lpstr>医学著作 rEADINGS</vt:lpstr>
      <vt:lpstr>PowerPoint Presentation</vt:lpstr>
      <vt:lpstr>医学知识点的快速参考Quick Reference：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药物库Drugs</vt:lpstr>
      <vt:lpstr>PowerPoint Presentation</vt:lpstr>
      <vt:lpstr>PowerPoint Presentation</vt:lpstr>
      <vt:lpstr>PowerPoint Presentation</vt:lpstr>
      <vt:lpstr>多媒体MUltimedia包括：视频、音频、图像、动画、在线课程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病例分析Case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自我测试Self-Assessment－共计约8500道测试题</vt:lpstr>
      <vt:lpstr>PowerPoint Presentation</vt:lpstr>
      <vt:lpstr>PowerPoint Presentation</vt:lpstr>
      <vt:lpstr>PowerPoint Presentation</vt:lpstr>
      <vt:lpstr>患者教育Patient Education</vt:lpstr>
      <vt:lpstr>PowerPoint Presentation</vt:lpstr>
      <vt:lpstr>课程定制 Custom Curriculum 使教学和实习更简单方便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检索－初级检索、高级检索</vt:lpstr>
      <vt:lpstr>PowerPoint Presentation</vt:lpstr>
      <vt:lpstr>PowerPoint Presentation</vt:lpstr>
      <vt:lpstr>PowerPoint Presentation</vt:lpstr>
    </vt:vector>
  </TitlesOfParts>
  <Company>The McGraw-Hill Companies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McGraw-Hill医学产品</dc:title>
  <dc:creator>Han, XiangTing</dc:creator>
  <cp:lastModifiedBy>Han, XiangTing</cp:lastModifiedBy>
  <cp:revision>215</cp:revision>
  <cp:lastPrinted>2013-10-21T08:06:06Z</cp:lastPrinted>
  <dcterms:created xsi:type="dcterms:W3CDTF">2012-11-19T02:25:09Z</dcterms:created>
  <dcterms:modified xsi:type="dcterms:W3CDTF">2014-06-18T09:45:49Z</dcterms:modified>
</cp:coreProperties>
</file>