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2" r:id="rId4"/>
    <p:sldId id="263" r:id="rId5"/>
    <p:sldId id="266" r:id="rId6"/>
    <p:sldId id="261" r:id="rId7"/>
    <p:sldId id="293" r:id="rId8"/>
    <p:sldId id="287" r:id="rId9"/>
    <p:sldId id="274" r:id="rId10"/>
    <p:sldId id="297" r:id="rId11"/>
    <p:sldId id="257" r:id="rId12"/>
    <p:sldId id="278" r:id="rId13"/>
    <p:sldId id="264" r:id="rId14"/>
    <p:sldId id="265" r:id="rId15"/>
    <p:sldId id="305" r:id="rId16"/>
    <p:sldId id="270" r:id="rId17"/>
    <p:sldId id="271" r:id="rId18"/>
    <p:sldId id="272" r:id="rId19"/>
    <p:sldId id="286" r:id="rId20"/>
    <p:sldId id="296" r:id="rId21"/>
    <p:sldId id="298" r:id="rId22"/>
    <p:sldId id="300" r:id="rId23"/>
    <p:sldId id="299" r:id="rId24"/>
    <p:sldId id="275" r:id="rId25"/>
    <p:sldId id="269" r:id="rId26"/>
    <p:sldId id="268" r:id="rId27"/>
    <p:sldId id="276" r:id="rId28"/>
    <p:sldId id="277" r:id="rId29"/>
    <p:sldId id="294" r:id="rId30"/>
    <p:sldId id="295" r:id="rId31"/>
    <p:sldId id="292" r:id="rId32"/>
    <p:sldId id="281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 descr="R_WJ@TD1NF$)~IX}5_Q0C3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9" descr="R_WJ@TD1NF$)~IX}5_Q0C3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F582A-8856-4F15-95C5-6D32EC999A3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4016" y="2130425"/>
            <a:ext cx="8748464" cy="1470025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>
                <a:ea typeface="黑体" pitchFamily="49" charset="-122"/>
              </a:rPr>
              <a:t>从生物医学海量文献中获取优质信息</a:t>
            </a:r>
            <a:r>
              <a:rPr lang="en-US" altLang="zh-CN" dirty="0" smtClean="0">
                <a:ea typeface="黑体" pitchFamily="49" charset="-122"/>
              </a:rPr>
              <a:t/>
            </a:r>
            <a:br>
              <a:rPr lang="en-US" altLang="zh-CN" dirty="0" smtClean="0">
                <a:ea typeface="黑体" pitchFamily="49" charset="-122"/>
              </a:rPr>
            </a:br>
            <a:r>
              <a:rPr lang="en-US" altLang="zh-CN" dirty="0" smtClean="0">
                <a:ea typeface="黑体" pitchFamily="49" charset="-122"/>
              </a:rPr>
              <a:t>Faculty of 1000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latin typeface="+mj-ea"/>
                <a:ea typeface="+mj-ea"/>
              </a:rPr>
              <a:t>一、背景介绍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latin typeface="+mj-ea"/>
                <a:ea typeface="+mj-ea"/>
              </a:rPr>
              <a:t>二、利用</a:t>
            </a:r>
            <a:r>
              <a:rPr lang="en-US" altLang="zh-CN" b="1" dirty="0" smtClean="0">
                <a:latin typeface="+mj-ea"/>
                <a:ea typeface="+mj-ea"/>
              </a:rPr>
              <a:t>F1000 Prime</a:t>
            </a:r>
            <a:r>
              <a:rPr lang="zh-CN" altLang="en-US" b="1" dirty="0" smtClean="0">
                <a:latin typeface="+mj-ea"/>
                <a:ea typeface="+mj-ea"/>
              </a:rPr>
              <a:t>解读最新科学文献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latin typeface="+mj-ea"/>
                <a:ea typeface="+mj-ea"/>
              </a:rPr>
              <a:t>三、发现科学热点及重要文献</a:t>
            </a:r>
            <a:endParaRPr lang="en-US" altLang="zh-CN" b="1" dirty="0" smtClean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229600" cy="1143000"/>
          </a:xfrm>
        </p:spPr>
        <p:txBody>
          <a:bodyPr/>
          <a:lstStyle/>
          <a:p>
            <a:pPr eaLnBrk="1" hangingPunct="1"/>
            <a:r>
              <a:rPr kumimoji="0" lang="zh-CN" altLang="en-US" b="1" dirty="0" smtClean="0"/>
              <a:t>背景介绍</a:t>
            </a:r>
            <a:endParaRPr kumimoji="0"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information-overloa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3298" y="1916832"/>
            <a:ext cx="485874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内容占位符 3" descr="papers_ima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4355976" y="2276872"/>
            <a:ext cx="228712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2627784" y="4797152"/>
            <a:ext cx="6191250" cy="1871663"/>
            <a:chOff x="1475656" y="3861048"/>
            <a:chExt cx="6192688" cy="1872208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1475656" y="3861048"/>
              <a:ext cx="6192688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D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15000"/>
                </a:lnSpc>
                <a:buClr>
                  <a:srgbClr val="FF9933"/>
                </a:buClr>
                <a:buFont typeface="Wingdings" pitchFamily="2" charset="2"/>
                <a:buChar char="l"/>
              </a:pPr>
              <a:endParaRPr lang="zh-CN" altLang="en-US" sz="2400" b="1">
                <a:solidFill>
                  <a:schemeClr val="bg1"/>
                </a:solidFill>
                <a:latin typeface="方正黑体简体" charset="-122"/>
                <a:ea typeface="方正黑体简体" charset="-122"/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547111" y="4148470"/>
              <a:ext cx="5976738" cy="15701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经验告诉我们，往往对我们有所启发，真正具有指导作用的只是</a:t>
              </a: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少量的重要文献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利用</a:t>
              </a:r>
              <a:r>
                <a:rPr lang="en-US" altLang="zh-CN" sz="2000" b="1" dirty="0">
                  <a:solidFill>
                    <a:srgbClr val="EE0000"/>
                  </a:solidFill>
                  <a:latin typeface="宋体" pitchFamily="2" charset="-122"/>
                </a:rPr>
                <a:t>F</a:t>
              </a:r>
              <a:r>
                <a:rPr lang="en-US" altLang="zh-CN" sz="2000" b="1" dirty="0" smtClean="0">
                  <a:solidFill>
                    <a:srgbClr val="EE0000"/>
                  </a:solidFill>
                  <a:latin typeface="宋体" pitchFamily="2" charset="-122"/>
                </a:rPr>
                <a:t>aculty </a:t>
              </a:r>
              <a:r>
                <a:rPr lang="en-US" altLang="zh-CN" sz="2000" b="1" dirty="0">
                  <a:solidFill>
                    <a:srgbClr val="EE0000"/>
                  </a:solidFill>
                  <a:latin typeface="宋体" pitchFamily="2" charset="-122"/>
                </a:rPr>
                <a:t>of 1000</a:t>
              </a: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，让</a:t>
              </a: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专家作为我们的智囊，帮</a:t>
              </a: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我们筛选经典文献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tsinghua.edu.cn/publish/news/images/upload/pic/2010/06/10/%E7%BE%8E%E5%9B%BD%E7%A7%91%E5%AD%A6%E9%99%A2%E9%99%A2%E5%A3%ABR.Z%E6%95%99%E6%8E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5" y="1188256"/>
            <a:ext cx="4807825" cy="3608896"/>
          </a:xfrm>
          <a:prstGeom prst="rect">
            <a:avLst/>
          </a:prstGeom>
          <a:noFill/>
        </p:spPr>
      </p:pic>
      <p:pic>
        <p:nvPicPr>
          <p:cNvPr id="4" name="Picture 2" descr="http://www.chinapofun.com/statics/images/%E7%A7%91%E7%A0%94%E7%B1%B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573016"/>
            <a:ext cx="3270678" cy="2664296"/>
          </a:xfrm>
          <a:prstGeom prst="rect">
            <a:avLst/>
          </a:prstGeom>
          <a:noFill/>
        </p:spPr>
      </p:pic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179512" y="1772816"/>
            <a:ext cx="4283968" cy="1368152"/>
            <a:chOff x="1475656" y="3861048"/>
            <a:chExt cx="6192688" cy="1872208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1475656" y="3861048"/>
              <a:ext cx="6192688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D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15000"/>
                </a:lnSpc>
                <a:buClr>
                  <a:srgbClr val="FF9933"/>
                </a:buClr>
                <a:buFont typeface="Wingdings" pitchFamily="2" charset="2"/>
                <a:buChar char="l"/>
              </a:pPr>
              <a:endParaRPr lang="zh-CN" altLang="en-US" sz="2400" b="1">
                <a:solidFill>
                  <a:schemeClr val="bg1"/>
                </a:solidFill>
                <a:latin typeface="方正黑体简体" charset="-122"/>
                <a:ea typeface="方正黑体简体" charset="-122"/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547111" y="4148470"/>
              <a:ext cx="5976737" cy="8312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在充满挑战的科研道路上，分享“大牛”们的宝贵经验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90800"/>
            <a:ext cx="32670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Content Placeholder 2"/>
          <p:cNvSpPr>
            <a:spLocks/>
          </p:cNvSpPr>
          <p:nvPr/>
        </p:nvSpPr>
        <p:spPr bwMode="auto">
          <a:xfrm>
            <a:off x="468313" y="1817688"/>
            <a:ext cx="82073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076325" indent="-361950">
              <a:spcBef>
                <a:spcPct val="20000"/>
              </a:spcBef>
              <a:buClr>
                <a:srgbClr val="2D2D8A"/>
              </a:buClr>
              <a:buFont typeface="Wingdings" pitchFamily="2" charset="2"/>
              <a:buChar char="u"/>
            </a:pPr>
            <a:r>
              <a:rPr lang="en-GB" altLang="zh-TW" sz="2600" dirty="0">
                <a:latin typeface="Times New Roman" pitchFamily="18" charset="0"/>
                <a:ea typeface="DFKai-SB" pitchFamily="65" charset="-120"/>
              </a:rPr>
              <a:t> </a:t>
            </a:r>
            <a:r>
              <a:rPr lang="en-GB" altLang="zh-TW" sz="2600" dirty="0">
                <a:latin typeface="Times New Roman" pitchFamily="18" charset="0"/>
                <a:cs typeface="Times New Roman" pitchFamily="18" charset="0"/>
              </a:rPr>
              <a:t>90%</a:t>
            </a:r>
            <a:r>
              <a:rPr lang="zh-TW" altLang="en-US" sz="2600" dirty="0">
                <a:latin typeface="Adobe 楷体 Std R" charset="-122"/>
                <a:ea typeface="Adobe 楷体 Std R" charset="-122"/>
              </a:rPr>
              <a:t>的世界</a:t>
            </a:r>
            <a:r>
              <a:rPr lang="zh-CN" altLang="en-US" sz="2600" dirty="0">
                <a:latin typeface="Adobe 楷体 Std R" charset="-122"/>
                <a:ea typeface="Adobe 楷体 Std R" charset="-122"/>
              </a:rPr>
              <a:t>顶级机构均有订阅</a:t>
            </a:r>
            <a:endParaRPr lang="en-US" altLang="zh-TW" sz="2600" dirty="0">
              <a:latin typeface="Adobe 楷体 Std R" charset="-122"/>
              <a:ea typeface="Adobe 楷体 Std R" charset="-122"/>
            </a:endParaRPr>
          </a:p>
          <a:p>
            <a:pPr marL="1076325" indent="-361950">
              <a:spcBef>
                <a:spcPct val="20000"/>
              </a:spcBef>
              <a:buClr>
                <a:srgbClr val="2D2D8A"/>
              </a:buClr>
              <a:buFont typeface="Wingdings" pitchFamily="2" charset="2"/>
              <a:buChar char="u"/>
            </a:pPr>
            <a:r>
              <a:rPr lang="zh-CN" altLang="en-US" sz="2600" dirty="0">
                <a:latin typeface="Times New Roman" pitchFamily="18" charset="0"/>
                <a:ea typeface="Adobe 楷体 Std R" charset="-122"/>
              </a:rPr>
              <a:t>推荐的文章覆盖</a:t>
            </a:r>
            <a:r>
              <a:rPr lang="en-US" altLang="zh-CN" sz="2600" dirty="0" smtClean="0">
                <a:latin typeface="Times New Roman" pitchFamily="18" charset="0"/>
                <a:ea typeface="Adobe 楷体 Std R" charset="-122"/>
              </a:rPr>
              <a:t>3500</a:t>
            </a:r>
            <a:r>
              <a:rPr lang="zh-CN" altLang="en-US" sz="2600" dirty="0">
                <a:latin typeface="Times New Roman" pitchFamily="18" charset="0"/>
                <a:ea typeface="Adobe 楷体 Std R" charset="-122"/>
              </a:rPr>
              <a:t>多本期刊</a:t>
            </a:r>
            <a:endParaRPr lang="zh-TW" altLang="en-US" sz="2400" dirty="0">
              <a:latin typeface="Times New Roman" pitchFamily="18" charset="0"/>
              <a:ea typeface="Adobe 楷体 Std R" charset="-122"/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179512" y="1457325"/>
            <a:ext cx="878497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>
              <a:spcBef>
                <a:spcPct val="50000"/>
              </a:spcBef>
            </a:pP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帮</a:t>
            </a:r>
            <a:r>
              <a:rPr lang="zh-CN" altLang="en-US" sz="2600" b="1" dirty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你选出重要必读</a:t>
            </a: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论文并由同行加以评论的生物医学资料库</a:t>
            </a:r>
            <a:endParaRPr lang="en-US" altLang="zh-TW" sz="2600" b="1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2535" name="AutoShape 7"/>
          <p:cNvSpPr>
            <a:spLocks/>
          </p:cNvSpPr>
          <p:nvPr/>
        </p:nvSpPr>
        <p:spPr bwMode="auto">
          <a:xfrm>
            <a:off x="5220072" y="2780928"/>
            <a:ext cx="3779912" cy="3024335"/>
          </a:xfrm>
          <a:prstGeom prst="borderCallout2">
            <a:avLst>
              <a:gd name="adj1" fmla="val 10777"/>
              <a:gd name="adj2" fmla="val -3361"/>
              <a:gd name="adj3" fmla="val 10776"/>
              <a:gd name="adj4" fmla="val -40906"/>
              <a:gd name="adj5" fmla="val 44620"/>
              <a:gd name="adj6" fmla="val -66802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高水平的专家团队</a:t>
            </a:r>
            <a:endParaRPr lang="en-US" altLang="zh-CN" sz="24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5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位诺贝尔奖得主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81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位英国皇家学会院士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GB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12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位拉斯克奖得主</a:t>
            </a:r>
            <a:r>
              <a:rPr lang="en-US" altLang="zh-TW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(</a:t>
            </a:r>
            <a:r>
              <a:rPr lang="en-GB" altLang="zh-TW" sz="2000" b="1" dirty="0" err="1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Lasker</a:t>
            </a:r>
            <a:r>
              <a:rPr lang="en-GB" altLang="zh-TW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Prize)</a:t>
            </a: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136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位国家科学院研究员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97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位国家医学研究院研究员</a:t>
            </a:r>
            <a:endParaRPr lang="zh-TW" altLang="en-US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22534" name="AutoShape 7"/>
          <p:cNvSpPr>
            <a:spLocks/>
          </p:cNvSpPr>
          <p:nvPr/>
        </p:nvSpPr>
        <p:spPr bwMode="auto">
          <a:xfrm>
            <a:off x="2411760" y="5877272"/>
            <a:ext cx="2664296" cy="863600"/>
          </a:xfrm>
          <a:prstGeom prst="borderCallout2">
            <a:avLst>
              <a:gd name="adj1" fmla="val 13236"/>
              <a:gd name="adj2" fmla="val -2282"/>
              <a:gd name="adj3" fmla="val 14543"/>
              <a:gd name="adj4" fmla="val -34804"/>
              <a:gd name="adj5" fmla="val -141381"/>
              <a:gd name="adj6" fmla="val -44029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超过</a:t>
            </a:r>
            <a:r>
              <a:rPr lang="zh-CN" altLang="zh-CN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1</a:t>
            </a:r>
            <a:r>
              <a:rPr lang="en-US" altLang="zh-CN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0</a:t>
            </a:r>
            <a:r>
              <a:rPr lang="zh-CN" altLang="en-US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万篇文章已经被推荐</a:t>
            </a:r>
            <a:endParaRPr lang="zh-TW" altLang="en-US" sz="24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899592" y="1484784"/>
            <a:ext cx="7128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1. All Article Recommendations: </a:t>
            </a:r>
            <a:r>
              <a:rPr lang="zh-CN" altLang="en-US" b="1" dirty="0" smtClean="0"/>
              <a:t>遴选出近期某</a:t>
            </a:r>
            <a:r>
              <a:rPr lang="zh-CN" altLang="en-US" b="1" dirty="0" smtClean="0">
                <a:latin typeface="宋体" pitchFamily="2" charset="-122"/>
              </a:rPr>
              <a:t>领域研究中有着重要价值和意义的文章，并从意义、创新点、方法等方面进行评价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 Rankings: </a:t>
            </a:r>
            <a:r>
              <a:rPr lang="zh-CN" altLang="en-US" b="1" dirty="0" smtClean="0"/>
              <a:t>对选出的文章进一步分级，按照推荐分数和浏览量进行排序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3. F1000Prime reports: </a:t>
            </a:r>
            <a:r>
              <a:rPr lang="zh-CN" altLang="en-US" b="1" dirty="0" smtClean="0"/>
              <a:t>就近期某一</a:t>
            </a:r>
            <a:r>
              <a:rPr lang="zh-CN" altLang="zh-CN" b="1" dirty="0" smtClean="0"/>
              <a:t>生物学和医学内容的</a:t>
            </a:r>
            <a:r>
              <a:rPr lang="zh-CN" altLang="en-US" b="1" dirty="0" smtClean="0"/>
              <a:t>热门研究</a:t>
            </a:r>
            <a:r>
              <a:rPr lang="zh-CN" altLang="zh-CN" b="1" dirty="0" smtClean="0"/>
              <a:t>提供同行评议报告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4. F1000Faculty: </a:t>
            </a:r>
            <a:r>
              <a:rPr lang="zh-CN" altLang="en-US" b="1" dirty="0" smtClean="0"/>
              <a:t>及时获得生物、医学某一领域的专家信息及其做出的评论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5. Blog:</a:t>
            </a:r>
            <a:r>
              <a:rPr lang="zh-CN" altLang="en-US" dirty="0" smtClean="0"/>
              <a:t> </a:t>
            </a:r>
            <a:r>
              <a:rPr lang="zh-CN" altLang="en-US" b="1" dirty="0" smtClean="0"/>
              <a:t>即时发布各领域动向、观点、研究方法、文章排行、趣味新闻等</a:t>
            </a:r>
            <a:endParaRPr lang="en-US" altLang="zh-CN" b="1" dirty="0" smtClean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764704"/>
            <a:ext cx="51480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3244334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+mj-ea"/>
                <a:ea typeface="+mj-ea"/>
                <a:cs typeface="Arial Unicode MS" pitchFamily="34" charset="-122"/>
              </a:rPr>
              <a:t>利用</a:t>
            </a:r>
            <a:r>
              <a:rPr lang="en-US" altLang="zh-CN" sz="3600" b="1" dirty="0" smtClean="0">
                <a:latin typeface="+mj-ea"/>
                <a:ea typeface="+mj-ea"/>
                <a:cs typeface="Arial Unicode MS" pitchFamily="34" charset="-122"/>
              </a:rPr>
              <a:t>F1000 Prime</a:t>
            </a:r>
            <a:r>
              <a:rPr lang="zh-CN" altLang="zh-CN" sz="3600" b="1" dirty="0" smtClean="0">
                <a:latin typeface="+mj-ea"/>
                <a:ea typeface="+mj-ea"/>
                <a:cs typeface="Arial Unicode MS" pitchFamily="34" charset="-122"/>
              </a:rPr>
              <a:t>解读最新科学</a:t>
            </a:r>
            <a:r>
              <a:rPr lang="zh-CN" altLang="en-US" sz="3600" b="1" dirty="0" smtClean="0">
                <a:latin typeface="+mj-ea"/>
                <a:ea typeface="+mj-ea"/>
                <a:cs typeface="Arial Unicode MS" pitchFamily="34" charset="-122"/>
              </a:rPr>
              <a:t>文献</a:t>
            </a:r>
            <a:endParaRPr lang="zh-CN" altLang="en-US" sz="3600" b="1" dirty="0">
              <a:latin typeface="+mj-ea"/>
              <a:ea typeface="+mj-ea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0262" y="1124744"/>
            <a:ext cx="2963738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123728" y="5013176"/>
            <a:ext cx="15476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836712"/>
            <a:ext cx="15476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784887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7"/>
          <p:cNvSpPr>
            <a:spLocks/>
          </p:cNvSpPr>
          <p:nvPr/>
        </p:nvSpPr>
        <p:spPr bwMode="auto">
          <a:xfrm>
            <a:off x="3851920" y="1916832"/>
            <a:ext cx="3024336" cy="576064"/>
          </a:xfrm>
          <a:prstGeom prst="borderCallout2">
            <a:avLst>
              <a:gd name="adj1" fmla="val 49369"/>
              <a:gd name="adj2" fmla="val -415"/>
              <a:gd name="adj3" fmla="val 295156"/>
              <a:gd name="adj4" fmla="val -23336"/>
              <a:gd name="adj5" fmla="val 336248"/>
              <a:gd name="adj6" fmla="val -59651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可以定制专家的评论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15616" y="3645024"/>
            <a:ext cx="86404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6206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跟踪行业领军人物</a:t>
            </a:r>
            <a:endParaRPr lang="zh-CN" altLang="en-US" sz="3200" b="1" dirty="0">
              <a:latin typeface="Adobe 仿宋 Std R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5013176"/>
            <a:ext cx="7344816" cy="99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1296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/>
          </p:cNvSpPr>
          <p:nvPr/>
        </p:nvSpPr>
        <p:spPr bwMode="auto">
          <a:xfrm>
            <a:off x="3275856" y="1412776"/>
            <a:ext cx="4536504" cy="792088"/>
          </a:xfrm>
          <a:prstGeom prst="borderCallout2">
            <a:avLst>
              <a:gd name="adj1" fmla="val 49369"/>
              <a:gd name="adj2" fmla="val -415"/>
              <a:gd name="adj3" fmla="val 290346"/>
              <a:gd name="adj4" fmla="val -10894"/>
              <a:gd name="adj5" fmla="val 334288"/>
              <a:gd name="adj6" fmla="val -37006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按照学科查找感兴趣的专家并定制专家的评论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509120"/>
            <a:ext cx="669674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491880" y="6021288"/>
            <a:ext cx="792088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51920" y="692696"/>
            <a:ext cx="792088" cy="432048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869159"/>
            <a:ext cx="5762625" cy="198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662473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27584" y="4293096"/>
            <a:ext cx="230425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5796136" y="4653136"/>
            <a:ext cx="2376264" cy="864096"/>
          </a:xfrm>
          <a:prstGeom prst="borderCallout2">
            <a:avLst>
              <a:gd name="adj1" fmla="val 49369"/>
              <a:gd name="adj2" fmla="val -415"/>
              <a:gd name="adj3" fmla="val -11858"/>
              <a:gd name="adj4" fmla="val -60969"/>
              <a:gd name="adj5" fmla="val -12572"/>
              <a:gd name="adj6" fmla="val -10892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专家的意见标签化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412776"/>
            <a:ext cx="233975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左大括号 8"/>
          <p:cNvSpPr/>
          <p:nvPr/>
        </p:nvSpPr>
        <p:spPr>
          <a:xfrm>
            <a:off x="1403648" y="4941168"/>
            <a:ext cx="216024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827584" y="5229200"/>
            <a:ext cx="467544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</a:rPr>
              <a:t>标签总类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088" y="6206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分级与标签化管理</a:t>
            </a:r>
            <a:endParaRPr lang="zh-CN" altLang="en-US" sz="3200" b="1" dirty="0">
              <a:latin typeface="Adobe 仿宋 Std R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268760"/>
            <a:ext cx="269979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7812360" y="3140968"/>
            <a:ext cx="1152128" cy="72008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6840760" cy="544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连接符 6"/>
          <p:cNvCxnSpPr/>
          <p:nvPr/>
        </p:nvCxnSpPr>
        <p:spPr>
          <a:xfrm>
            <a:off x="251520" y="4797152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1520" y="4941168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51520" y="5229200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51520" y="5085184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7"/>
          <p:cNvSpPr>
            <a:spLocks/>
          </p:cNvSpPr>
          <p:nvPr/>
        </p:nvSpPr>
        <p:spPr bwMode="auto">
          <a:xfrm>
            <a:off x="6444208" y="5373216"/>
            <a:ext cx="2376264" cy="576064"/>
          </a:xfrm>
          <a:prstGeom prst="borderCallout2">
            <a:avLst>
              <a:gd name="adj1" fmla="val 49369"/>
              <a:gd name="adj2" fmla="val -415"/>
              <a:gd name="adj3" fmla="val -11858"/>
              <a:gd name="adj4" fmla="val -60969"/>
              <a:gd name="adj5" fmla="val -12572"/>
              <a:gd name="adj6" fmla="val -10892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Controversial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2" name="AutoShape 7"/>
          <p:cNvSpPr>
            <a:spLocks/>
          </p:cNvSpPr>
          <p:nvPr/>
        </p:nvSpPr>
        <p:spPr bwMode="auto">
          <a:xfrm>
            <a:off x="7740352" y="1700808"/>
            <a:ext cx="864096" cy="432048"/>
          </a:xfrm>
          <a:prstGeom prst="borderCallout2">
            <a:avLst>
              <a:gd name="adj1" fmla="val 49369"/>
              <a:gd name="adj2" fmla="val -415"/>
              <a:gd name="adj3" fmla="val 46932"/>
              <a:gd name="adj4" fmla="val -102414"/>
              <a:gd name="adj5" fmla="val -8653"/>
              <a:gd name="adj6" fmla="val -105656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分级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084168" y="1268760"/>
            <a:ext cx="86409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620688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星级的计算</a:t>
            </a:r>
            <a:endParaRPr lang="zh-CN" altLang="en-US" sz="3200" b="1" dirty="0">
              <a:latin typeface="Adobe 仿宋 Std R"/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4499992" y="1773238"/>
            <a:ext cx="4464496" cy="830997"/>
          </a:xfrm>
          <a:prstGeom prst="rect">
            <a:avLst/>
          </a:prstGeom>
          <a:solidFill>
            <a:schemeClr val="accent3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推荐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总星级＝</a:t>
            </a: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所得到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推荐人给出星级的总和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571999" y="4005263"/>
          <a:ext cx="3201547" cy="1097736"/>
        </p:xfrm>
        <a:graphic>
          <a:graphicData uri="http://schemas.openxmlformats.org/drawingml/2006/table">
            <a:tbl>
              <a:tblPr/>
              <a:tblGrid>
                <a:gridCol w="1601690"/>
                <a:gridCol w="1599857"/>
              </a:tblGrid>
              <a:tr h="2744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badi MT Condensed Extra Bold" charset="0"/>
                          <a:ea typeface="宋体" pitchFamily="2" charset="-122"/>
                        </a:rPr>
                        <a:t>专家评价等级</a:t>
                      </a: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badi MT Condensed Extra Bold" charset="0"/>
                          <a:ea typeface="宋体" pitchFamily="2" charset="-122"/>
                        </a:rPr>
                        <a:t>对应等级</a:t>
                      </a: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744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badi MT Condensed Extra Bold" charset="0"/>
                          <a:ea typeface="宋体" pitchFamily="2" charset="-122"/>
                        </a:rPr>
                        <a:t>极出色</a:t>
                      </a: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Abadi MT Condensed Extra Bold" charset="0"/>
                        <a:ea typeface="宋体" pitchFamily="2" charset="-122"/>
                      </a:endParaRP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744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badi MT Condensed Extra Bold" charset="0"/>
                          <a:ea typeface="宋体" pitchFamily="2" charset="-122"/>
                        </a:rPr>
                        <a:t>非常好</a:t>
                      </a: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Abadi MT Condensed Extra Bold" charset="0"/>
                        <a:ea typeface="宋体" pitchFamily="2" charset="-122"/>
                      </a:endParaRP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744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Abadi MT Condensed Extra Bold" charset="0"/>
                          <a:ea typeface="宋体" pitchFamily="2" charset="-122"/>
                        </a:rPr>
                        <a:t>好</a:t>
                      </a: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Abadi MT Condensed Extra Bold" charset="0"/>
                        <a:ea typeface="宋体" pitchFamily="2" charset="-122"/>
                      </a:endParaRPr>
                    </a:p>
                  </a:txBody>
                  <a:tcPr marL="12700" marR="12700" marT="1268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41216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五角星 7"/>
          <p:cNvSpPr/>
          <p:nvPr/>
        </p:nvSpPr>
        <p:spPr>
          <a:xfrm>
            <a:off x="6659563" y="4652963"/>
            <a:ext cx="142875" cy="14446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>
            <a:off x="6948488" y="4652963"/>
            <a:ext cx="144462" cy="14446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>
            <a:off x="6516688" y="4365625"/>
            <a:ext cx="144462" cy="1444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>
            <a:off x="6804025" y="4365625"/>
            <a:ext cx="144463" cy="1444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>
            <a:off x="7092950" y="4365625"/>
            <a:ext cx="144463" cy="1444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>
            <a:off x="6804025" y="4941888"/>
            <a:ext cx="144463" cy="14446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7773"/>
            <a:ext cx="8784976" cy="6740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67744" y="5013176"/>
            <a:ext cx="396044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64389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88840"/>
            <a:ext cx="60864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708920"/>
            <a:ext cx="60960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645024"/>
            <a:ext cx="59817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4437112"/>
            <a:ext cx="60198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75656" y="2780928"/>
            <a:ext cx="410445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15616" y="2060848"/>
            <a:ext cx="396044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691680" y="3645024"/>
            <a:ext cx="4536504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123728" y="4365104"/>
            <a:ext cx="468052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27984" y="62068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来自多学科专家的评论</a:t>
            </a:r>
            <a:endParaRPr lang="zh-CN" altLang="en-US" sz="3200" b="1" dirty="0">
              <a:latin typeface="Adobe 仿宋 Std 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63817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204864"/>
            <a:ext cx="61912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717032"/>
            <a:ext cx="6019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509120"/>
            <a:ext cx="60579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80112" y="62068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开放的交流平台</a:t>
            </a:r>
            <a:endParaRPr lang="zh-CN" altLang="en-US" sz="3200" b="1" dirty="0">
              <a:latin typeface="Adobe 仿宋 Std R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596336" y="4437112"/>
            <a:ext cx="122413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75656" y="2204864"/>
            <a:ext cx="2808312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62646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0325" y="1196752"/>
            <a:ext cx="27336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3068960"/>
            <a:ext cx="1800200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5868144" y="1412776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5724128" y="2780928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148064" y="213285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全文链接</a:t>
            </a:r>
            <a:endParaRPr lang="zh-TW" altLang="en-US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11960" y="357301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相关文章链接</a:t>
            </a:r>
            <a:endParaRPr lang="zh-TW" altLang="en-US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cxnSp>
        <p:nvCxnSpPr>
          <p:cNvPr id="25" name="直接箭头连接符 24"/>
          <p:cNvCxnSpPr>
            <a:stCxn id="17" idx="1"/>
          </p:cNvCxnSpPr>
          <p:nvPr/>
        </p:nvCxnSpPr>
        <p:spPr>
          <a:xfrm flipH="1" flipV="1">
            <a:off x="3995936" y="3501008"/>
            <a:ext cx="216024" cy="256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860032" y="3068960"/>
            <a:ext cx="1512168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2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2008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连接符 5"/>
          <p:cNvCxnSpPr/>
          <p:nvPr/>
        </p:nvCxnSpPr>
        <p:spPr>
          <a:xfrm>
            <a:off x="3131840" y="38610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83568" y="4005064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83568" y="4221088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5576" y="4365104"/>
            <a:ext cx="633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11560" y="4581128"/>
            <a:ext cx="6480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83568" y="4725144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259632" y="2276872"/>
            <a:ext cx="1296144" cy="288032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omy\AppData\Roaming\Tencent\Users\1102683007\QQ\WinTemp\RichOle\CT[W9~DC27M632QVPSVX@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615984" cy="5184576"/>
          </a:xfrm>
          <a:prstGeom prst="rect">
            <a:avLst/>
          </a:prstGeom>
          <a:noFill/>
        </p:spPr>
      </p:pic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6732240" y="2420888"/>
            <a:ext cx="1008062" cy="57606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9" name="AutoShape 7"/>
          <p:cNvSpPr>
            <a:spLocks/>
          </p:cNvSpPr>
          <p:nvPr/>
        </p:nvSpPr>
        <p:spPr bwMode="auto">
          <a:xfrm>
            <a:off x="2555776" y="3861048"/>
            <a:ext cx="3341687" cy="1146175"/>
          </a:xfrm>
          <a:prstGeom prst="borderCallout2">
            <a:avLst>
              <a:gd name="adj1" fmla="val 43459"/>
              <a:gd name="adj2" fmla="val 101606"/>
              <a:gd name="adj3" fmla="val 43459"/>
              <a:gd name="adj4" fmla="val 121931"/>
              <a:gd name="adj5" fmla="val -71329"/>
              <a:gd name="adj6" fmla="val 13971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可以方便地在</a:t>
            </a:r>
            <a:r>
              <a:rPr lang="en-US" altLang="zh-CN" sz="2400" b="1" dirty="0" err="1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PubMed</a:t>
            </a: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检索结果中看到是否被推荐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620688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良好的兼容性</a:t>
            </a:r>
            <a:endParaRPr lang="zh-CN" altLang="en-US" sz="3200" b="1" dirty="0">
              <a:latin typeface="Adobe 仿宋 Std 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2385037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268760"/>
            <a:ext cx="547260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789040"/>
            <a:ext cx="612068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724128" y="3717032"/>
            <a:ext cx="3168352" cy="1368152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48464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/>
          </p:cNvSpPr>
          <p:nvPr/>
        </p:nvSpPr>
        <p:spPr bwMode="auto">
          <a:xfrm>
            <a:off x="3275856" y="3645024"/>
            <a:ext cx="3341687" cy="1146175"/>
          </a:xfrm>
          <a:prstGeom prst="borderCallout2">
            <a:avLst>
              <a:gd name="adj1" fmla="val 43459"/>
              <a:gd name="adj2" fmla="val 101606"/>
              <a:gd name="adj3" fmla="val 43459"/>
              <a:gd name="adj4" fmla="val 121931"/>
              <a:gd name="adj5" fmla="val -71329"/>
              <a:gd name="adj6" fmla="val 13971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可以方便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地看到</a:t>
            </a:r>
            <a:r>
              <a:rPr lang="en-US" altLang="zh-CN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F1000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740352" y="2348880"/>
            <a:ext cx="1008062" cy="57606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31640" y="3212976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+mj-ea"/>
                <a:ea typeface="+mj-ea"/>
                <a:cs typeface="Arial Unicode MS" pitchFamily="34" charset="-122"/>
              </a:rPr>
              <a:t>发现科学热点及重要文献</a:t>
            </a:r>
            <a:endParaRPr lang="zh-CN" altLang="en-US" sz="4000" b="1" dirty="0">
              <a:latin typeface="+mj-ea"/>
              <a:ea typeface="+mj-ea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146685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268760"/>
            <a:ext cx="734481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1268760"/>
            <a:ext cx="1296144" cy="453650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134076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定期更新的同行报告</a:t>
            </a:r>
            <a:endParaRPr lang="zh-CN" altLang="en-US" sz="3200" b="1" dirty="0">
              <a:latin typeface="Adobe 仿宋 Std R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59832" y="2276872"/>
            <a:ext cx="5832648" cy="2215991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F1000 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Report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为生物、医学领域不同的主题提供独到的同行见解</a:t>
            </a: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由被提名的专家根据各个子学科内近期的重要研究、发现进行梳理、探讨未来研究方向并给以简短的评论</a:t>
            </a: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注册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与非注册用户都可以查看全文</a:t>
            </a:r>
          </a:p>
          <a:p>
            <a:endParaRPr lang="zh-CN" altLang="en-US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512" y="6237312"/>
            <a:ext cx="1331640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 smtClean="0"/>
              <a:t>按学科查找</a:t>
            </a:r>
            <a:endParaRPr lang="zh-CN" altLang="en-US" dirty="0"/>
          </a:p>
        </p:txBody>
      </p:sp>
      <p:sp>
        <p:nvSpPr>
          <p:cNvPr id="17" name="下箭头 16"/>
          <p:cNvSpPr/>
          <p:nvPr/>
        </p:nvSpPr>
        <p:spPr>
          <a:xfrm>
            <a:off x="755576" y="5877272"/>
            <a:ext cx="45719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483768" y="836712"/>
            <a:ext cx="1296144" cy="432048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840383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79512" y="2564904"/>
            <a:ext cx="1116632" cy="21602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83768" y="1052736"/>
            <a:ext cx="1152128" cy="216024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7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8120385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59832" y="2276872"/>
            <a:ext cx="5832648" cy="1323439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F1000 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Ranking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Current Most Viewed Ranking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对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14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天内所有被推荐文章的浏览量进行排名，高排名暗示着文章的高关注度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1772816"/>
            <a:ext cx="1296144" cy="21602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19672" y="836712"/>
            <a:ext cx="864096" cy="216024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112474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列出每个领域的热门文章</a:t>
            </a:r>
            <a:endParaRPr lang="zh-CN" altLang="en-US" sz="2800" b="1" dirty="0">
              <a:latin typeface="Adobe 仿宋 Std 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69269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通过分级及时发现重要文章</a:t>
            </a:r>
            <a:endParaRPr lang="zh-CN" altLang="en-US" sz="2800" b="1" dirty="0">
              <a:latin typeface="Adobe 仿宋 Std R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92896"/>
            <a:ext cx="22322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9752" y="2492896"/>
            <a:ext cx="2232248" cy="79208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878497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79512" y="1988841"/>
            <a:ext cx="4896544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446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68550"/>
            <a:ext cx="6210300" cy="40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259632" y="3789040"/>
            <a:ext cx="6913563" cy="25542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posters</a:t>
            </a: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参会的</a:t>
            </a:r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poster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可以在此发表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包含研究目的、理论假设、主要结论、目前研究状态、创新点等信息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endParaRPr lang="zh-CN" altLang="en-US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即使无法参会，也可了解相关领域的最新前沿研究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及时了解同行进展，避免相同领域不同机构之间重复研究</a:t>
            </a:r>
          </a:p>
          <a:p>
            <a:endParaRPr lang="zh-CN" altLang="en-US" sz="2000" b="1" dirty="0">
              <a:solidFill>
                <a:srgbClr val="CC00FF"/>
              </a:solidFill>
              <a:latin typeface="方正硬笔楷书简体" pitchFamily="65" charset="-122"/>
              <a:ea typeface="方正硬笔楷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2204864"/>
            <a:ext cx="8568952" cy="3483768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Clr>
                <a:srgbClr val="2D2D8A"/>
              </a:buClr>
              <a:buNone/>
            </a:pPr>
            <a:r>
              <a:rPr kumimoji="0" lang="en-US" altLang="zh-TW" dirty="0" smtClean="0">
                <a:latin typeface="Times New Roman" pitchFamily="18" charset="0"/>
                <a:ea typeface="DFKai-SB" pitchFamily="65" charset="-120"/>
              </a:rPr>
              <a:t>Martin Raff </a:t>
            </a:r>
            <a:r>
              <a:rPr kumimoji="0" lang="en-US" altLang="zh-TW" sz="2000" dirty="0" smtClean="0">
                <a:latin typeface="Times New Roman" pitchFamily="18" charset="0"/>
                <a:ea typeface="DFKai-SB" pitchFamily="65" charset="-120"/>
              </a:rPr>
              <a:t>(Department of Biology, University College London)</a:t>
            </a:r>
            <a:r>
              <a:rPr kumimoji="0" lang="en-US" altLang="zh-TW" dirty="0" smtClean="0">
                <a:latin typeface="Times New Roman" pitchFamily="18" charset="0"/>
                <a:ea typeface="DFKai-SB" pitchFamily="65" charset="-120"/>
              </a:rPr>
              <a:t> </a:t>
            </a: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认为以下原因</a:t>
            </a:r>
            <a:r>
              <a:rPr kumimoji="0" lang="en-US" altLang="zh-TW" dirty="0" smtClean="0">
                <a:latin typeface="Adobe 楷体 Std R" charset="-122"/>
                <a:ea typeface="Adobe 楷体 Std R" charset="-122"/>
              </a:rPr>
              <a:t>:</a:t>
            </a: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帮助我找出所有重要的关键文章。</a:t>
            </a:r>
            <a:endParaRPr kumimoji="0" lang="en-US" altLang="zh-TW" dirty="0" smtClean="0">
              <a:latin typeface="Adobe 楷体 Std R" charset="-122"/>
              <a:ea typeface="Adobe 楷体 Std R" charset="-122"/>
            </a:endParaRP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节省我节选阅读重要文献的时间。</a:t>
            </a:r>
            <a:endParaRPr kumimoji="0" lang="en-US" altLang="zh-TW" dirty="0" smtClean="0">
              <a:latin typeface="Adobe 楷体 Std R" charset="-122"/>
              <a:ea typeface="Adobe 楷体 Std R" charset="-122"/>
            </a:endParaRP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经过两次以上的同行评审更能确认文章的重要性及可读性。</a:t>
            </a:r>
            <a:endParaRPr kumimoji="0" lang="zh-TW" altLang="en-US" dirty="0" smtClean="0">
              <a:latin typeface="Adobe 楷体 Std R" charset="-122"/>
              <a:ea typeface="Adobe 楷体 Std R" charset="-122"/>
            </a:endParaRP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1340768"/>
            <a:ext cx="6300192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altLang="zh-TW" b="1" dirty="0"/>
              <a:t>Why</a:t>
            </a:r>
            <a:r>
              <a:rPr lang="zh-TW" altLang="en-GB" b="1" dirty="0"/>
              <a:t> </a:t>
            </a:r>
            <a:r>
              <a:rPr lang="en-GB" altLang="zh-TW" b="1" dirty="0"/>
              <a:t>is F1000?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18287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zh-CN" altLang="en-US" dirty="0" smtClean="0"/>
              <a:t>                                   </a:t>
            </a:r>
            <a:r>
              <a:rPr lang="zh-CN" altLang="en-US" sz="4400" dirty="0" smtClean="0"/>
              <a:t>谢谢！</a:t>
            </a:r>
            <a:endParaRPr lang="en-US" altLang="zh-CN" sz="4400" dirty="0" smtClean="0"/>
          </a:p>
          <a:p>
            <a:pPr>
              <a:buNone/>
            </a:pPr>
            <a:r>
              <a:rPr lang="zh-CN" altLang="en-US" sz="4400" dirty="0" smtClean="0"/>
              <a:t>                  欢迎批评指正！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4035</TotalTime>
  <Words>553</Words>
  <Application>Microsoft Macintosh PowerPoint</Application>
  <PresentationFormat>全屏显示(4:3)</PresentationFormat>
  <Paragraphs>74</Paragraphs>
  <Slides>32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</vt:lpstr>
      <vt:lpstr>从生物医学海量文献中获取优质信息 Faculty of 1000</vt:lpstr>
      <vt:lpstr>幻灯片 2</vt:lpstr>
      <vt:lpstr>背景介绍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Why is F1000?</vt:lpstr>
      <vt:lpstr>幻灯片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Tomy</dc:creator>
  <cp:lastModifiedBy>admin</cp:lastModifiedBy>
  <cp:revision>197</cp:revision>
  <dcterms:created xsi:type="dcterms:W3CDTF">2013-04-01T06:43:22Z</dcterms:created>
  <dcterms:modified xsi:type="dcterms:W3CDTF">2014-06-09T05:42:34Z</dcterms:modified>
</cp:coreProperties>
</file>