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9" r:id="rId3"/>
    <p:sldId id="282" r:id="rId4"/>
    <p:sldId id="263" r:id="rId5"/>
    <p:sldId id="266" r:id="rId6"/>
    <p:sldId id="261" r:id="rId7"/>
    <p:sldId id="293" r:id="rId8"/>
    <p:sldId id="287" r:id="rId9"/>
    <p:sldId id="274" r:id="rId10"/>
    <p:sldId id="260" r:id="rId11"/>
    <p:sldId id="267" r:id="rId12"/>
    <p:sldId id="297" r:id="rId13"/>
    <p:sldId id="257" r:id="rId14"/>
    <p:sldId id="278" r:id="rId15"/>
    <p:sldId id="264" r:id="rId16"/>
    <p:sldId id="265" r:id="rId17"/>
    <p:sldId id="270" r:id="rId18"/>
    <p:sldId id="271" r:id="rId19"/>
    <p:sldId id="272" r:id="rId20"/>
    <p:sldId id="286" r:id="rId21"/>
    <p:sldId id="296" r:id="rId22"/>
    <p:sldId id="275" r:id="rId23"/>
    <p:sldId id="269" r:id="rId24"/>
    <p:sldId id="268" r:id="rId25"/>
    <p:sldId id="276" r:id="rId26"/>
    <p:sldId id="277" r:id="rId27"/>
    <p:sldId id="294" r:id="rId28"/>
    <p:sldId id="295" r:id="rId29"/>
    <p:sldId id="292" r:id="rId30"/>
    <p:sldId id="288" r:id="rId31"/>
    <p:sldId id="289" r:id="rId32"/>
    <p:sldId id="290" r:id="rId33"/>
    <p:sldId id="291" r:id="rId34"/>
    <p:sldId id="258" r:id="rId35"/>
    <p:sldId id="281" r:id="rId36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54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2013/4/8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2013/4/8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2013/4/8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2013/4/8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2013/4/8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2013/4/8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2013/4/8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2013/4/8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2013/4/8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2013/4/8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2013/4/8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9" descr="R_WJ@TD1NF$)~IX}5_Q0C39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25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图片 9" descr="R_WJ@TD1NF$)~IX}5_Q0C39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25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6F582A-8856-4F15-95C5-6D32EC999A39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2013/4/8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 smtClean="0">
                <a:ea typeface="黑体" pitchFamily="49" charset="-122"/>
              </a:rPr>
              <a:t>从海量文献中获取优质信息</a:t>
            </a:r>
            <a:r>
              <a:rPr lang="en-US" altLang="zh-CN" dirty="0" smtClean="0">
                <a:ea typeface="黑体" pitchFamily="49" charset="-122"/>
              </a:rPr>
              <a:t/>
            </a:r>
            <a:br>
              <a:rPr lang="en-US" altLang="zh-CN" dirty="0" smtClean="0">
                <a:ea typeface="黑体" pitchFamily="49" charset="-122"/>
              </a:rPr>
            </a:br>
            <a:r>
              <a:rPr lang="en-US" altLang="zh-CN" dirty="0" smtClean="0">
                <a:ea typeface="黑体" pitchFamily="49" charset="-122"/>
              </a:rPr>
              <a:t>Faculty of 1000</a:t>
            </a:r>
            <a:r>
              <a:rPr lang="zh-CN" altLang="en-US" dirty="0" smtClean="0">
                <a:ea typeface="黑体" pitchFamily="49" charset="-122"/>
              </a:rPr>
              <a:t>讲座</a:t>
            </a:r>
            <a:endParaRPr lang="zh-CN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7544" y="1916832"/>
            <a:ext cx="8229600" cy="4525963"/>
          </a:xfrm>
        </p:spPr>
        <p:txBody>
          <a:bodyPr/>
          <a:lstStyle/>
          <a:p>
            <a:r>
              <a:rPr lang="zh-CN" altLang="en-US" b="1" dirty="0" smtClean="0">
                <a:latin typeface="+mj-ea"/>
                <a:ea typeface="+mj-ea"/>
              </a:rPr>
              <a:t>一、背景介绍</a:t>
            </a:r>
            <a:endParaRPr lang="en-US" altLang="zh-CN" b="1" dirty="0" smtClean="0">
              <a:latin typeface="+mj-ea"/>
              <a:ea typeface="+mj-ea"/>
            </a:endParaRPr>
          </a:p>
          <a:p>
            <a:r>
              <a:rPr lang="zh-CN" altLang="en-US" b="1" dirty="0" smtClean="0">
                <a:latin typeface="+mj-ea"/>
                <a:ea typeface="+mj-ea"/>
              </a:rPr>
              <a:t>二、利用</a:t>
            </a:r>
            <a:r>
              <a:rPr lang="en-US" altLang="zh-CN" b="1" dirty="0" smtClean="0">
                <a:latin typeface="+mj-ea"/>
                <a:ea typeface="+mj-ea"/>
              </a:rPr>
              <a:t>F1000 Prime</a:t>
            </a:r>
            <a:r>
              <a:rPr lang="zh-CN" altLang="en-US" b="1" dirty="0" smtClean="0">
                <a:latin typeface="+mj-ea"/>
                <a:ea typeface="+mj-ea"/>
              </a:rPr>
              <a:t>解读最新</a:t>
            </a:r>
            <a:r>
              <a:rPr lang="zh-CN" altLang="en-US" b="1" dirty="0" smtClean="0">
                <a:latin typeface="+mj-ea"/>
                <a:ea typeface="+mj-ea"/>
              </a:rPr>
              <a:t>科学文献</a:t>
            </a:r>
            <a:endParaRPr lang="en-US" altLang="zh-CN" b="1" dirty="0" smtClean="0">
              <a:latin typeface="+mj-ea"/>
              <a:ea typeface="+mj-ea"/>
            </a:endParaRPr>
          </a:p>
          <a:p>
            <a:r>
              <a:rPr lang="zh-CN" altLang="en-US" b="1" dirty="0" smtClean="0">
                <a:latin typeface="+mj-ea"/>
                <a:ea typeface="+mj-ea"/>
              </a:rPr>
              <a:t>三、发现科学热点及重要文献</a:t>
            </a:r>
            <a:endParaRPr lang="en-US" altLang="zh-CN" b="1" dirty="0" smtClean="0">
              <a:latin typeface="+mj-ea"/>
              <a:ea typeface="+mj-ea"/>
            </a:endParaRPr>
          </a:p>
          <a:p>
            <a:r>
              <a:rPr kumimoji="1" lang="zh-CN" altLang="en-US" b="1" dirty="0" smtClean="0"/>
              <a:t>四、中国学术论文入选</a:t>
            </a:r>
            <a:r>
              <a:rPr kumimoji="1" lang="en-US" altLang="zh-CN" b="1" dirty="0" smtClean="0"/>
              <a:t>F1000</a:t>
            </a:r>
            <a:r>
              <a:rPr kumimoji="1" lang="zh-CN" altLang="en-US" b="1" dirty="0" smtClean="0"/>
              <a:t>的情况</a:t>
            </a:r>
            <a:endParaRPr lang="en-US" altLang="zh-CN" b="1" dirty="0" smtClean="0">
              <a:latin typeface="+mj-ea"/>
              <a:ea typeface="+mj-ea"/>
            </a:endParaRPr>
          </a:p>
          <a:p>
            <a:r>
              <a:rPr lang="zh-CN" altLang="en-US" b="1" dirty="0" smtClean="0">
                <a:latin typeface="+mj-ea"/>
                <a:ea typeface="+mj-ea"/>
              </a:rPr>
              <a:t>五、如何参与</a:t>
            </a:r>
            <a:r>
              <a:rPr lang="en-US" altLang="zh-CN" b="1" dirty="0" smtClean="0">
                <a:latin typeface="+mj-ea"/>
                <a:ea typeface="+mj-ea"/>
              </a:rPr>
              <a:t>F1000</a:t>
            </a:r>
            <a:r>
              <a:rPr lang="zh-CN" altLang="en-US" b="1" dirty="0" smtClean="0">
                <a:latin typeface="+mj-ea"/>
                <a:ea typeface="+mj-ea"/>
              </a:rPr>
              <a:t>的学术交流</a:t>
            </a:r>
            <a:endParaRPr lang="zh-CN" altLang="en-US" b="1" dirty="0"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323528" y="2924944"/>
            <a:ext cx="8229600" cy="1143000"/>
          </a:xfrm>
        </p:spPr>
        <p:txBody>
          <a:bodyPr/>
          <a:lstStyle/>
          <a:p>
            <a:pPr eaLnBrk="1" hangingPunct="1"/>
            <a:r>
              <a:rPr kumimoji="0" lang="zh-CN" altLang="en-US" b="1" dirty="0" smtClean="0"/>
              <a:t>背景介绍</a:t>
            </a:r>
            <a:endParaRPr kumimoji="0" lang="zh-CN" altLang="en-US" dirty="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 descr="information-overload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73298" y="1916832"/>
            <a:ext cx="4858742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内容占位符 3" descr="papers_image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gray">
          <a:xfrm>
            <a:off x="4355976" y="2276872"/>
            <a:ext cx="2287121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组合 9"/>
          <p:cNvGrpSpPr>
            <a:grpSpLocks/>
          </p:cNvGrpSpPr>
          <p:nvPr/>
        </p:nvGrpSpPr>
        <p:grpSpPr bwMode="auto">
          <a:xfrm>
            <a:off x="2627784" y="4797152"/>
            <a:ext cx="6191250" cy="1871663"/>
            <a:chOff x="1475656" y="3861048"/>
            <a:chExt cx="6192688" cy="1872208"/>
          </a:xfrm>
        </p:grpSpPr>
        <p:sp>
          <p:nvSpPr>
            <p:cNvPr id="7" name="AutoShape 9"/>
            <p:cNvSpPr>
              <a:spLocks noChangeArrowheads="1"/>
            </p:cNvSpPr>
            <p:nvPr/>
          </p:nvSpPr>
          <p:spPr bwMode="auto">
            <a:xfrm>
              <a:off x="1475656" y="3861048"/>
              <a:ext cx="6192688" cy="1872208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solidFill>
                <a:srgbClr val="D00000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>
                <a:lnSpc>
                  <a:spcPct val="115000"/>
                </a:lnSpc>
                <a:buClr>
                  <a:srgbClr val="FF9933"/>
                </a:buClr>
                <a:buFont typeface="Wingdings" pitchFamily="2" charset="2"/>
                <a:buChar char="l"/>
              </a:pPr>
              <a:endParaRPr lang="zh-CN" altLang="en-US" sz="2400" b="1">
                <a:solidFill>
                  <a:schemeClr val="bg1"/>
                </a:solidFill>
                <a:latin typeface="方正黑体简体" charset="-122"/>
                <a:ea typeface="方正黑体简体" charset="-122"/>
              </a:endParaRPr>
            </a:p>
          </p:txBody>
        </p:sp>
        <p:sp>
          <p:nvSpPr>
            <p:cNvPr id="8" name="TextBox 8"/>
            <p:cNvSpPr txBox="1">
              <a:spLocks noChangeArrowheads="1"/>
            </p:cNvSpPr>
            <p:nvPr/>
          </p:nvSpPr>
          <p:spPr bwMode="auto">
            <a:xfrm>
              <a:off x="1547111" y="4148470"/>
              <a:ext cx="5976738" cy="1570117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000" b="1" dirty="0">
                  <a:solidFill>
                    <a:srgbClr val="EE0000"/>
                  </a:solidFill>
                  <a:latin typeface="宋体" pitchFamily="2" charset="-122"/>
                </a:rPr>
                <a:t>经验告诉我们，往往对我们有所启发，真正具有指导作用的只是</a:t>
              </a:r>
              <a:r>
                <a:rPr lang="zh-CN" altLang="en-US" sz="2000" b="1" dirty="0" smtClean="0">
                  <a:solidFill>
                    <a:srgbClr val="EE0000"/>
                  </a:solidFill>
                  <a:latin typeface="宋体" pitchFamily="2" charset="-122"/>
                </a:rPr>
                <a:t>少量的重要文献</a:t>
              </a:r>
              <a:endParaRPr lang="en-US" altLang="zh-CN" sz="2000" b="1" dirty="0">
                <a:solidFill>
                  <a:srgbClr val="EE0000"/>
                </a:solidFill>
                <a:latin typeface="宋体" pitchFamily="2" charset="-122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2000" b="1" dirty="0" smtClean="0">
                  <a:solidFill>
                    <a:srgbClr val="EE0000"/>
                  </a:solidFill>
                  <a:latin typeface="宋体" pitchFamily="2" charset="-122"/>
                </a:rPr>
                <a:t>利用</a:t>
              </a:r>
              <a:r>
                <a:rPr lang="en-US" altLang="zh-CN" sz="2000" b="1" dirty="0">
                  <a:solidFill>
                    <a:srgbClr val="EE0000"/>
                  </a:solidFill>
                  <a:latin typeface="宋体" pitchFamily="2" charset="-122"/>
                </a:rPr>
                <a:t>F</a:t>
              </a:r>
              <a:r>
                <a:rPr lang="en-US" altLang="zh-CN" sz="2000" b="1" dirty="0" smtClean="0">
                  <a:solidFill>
                    <a:srgbClr val="EE0000"/>
                  </a:solidFill>
                  <a:latin typeface="宋体" pitchFamily="2" charset="-122"/>
                </a:rPr>
                <a:t>aculty </a:t>
              </a:r>
              <a:r>
                <a:rPr lang="en-US" altLang="zh-CN" sz="2000" b="1" dirty="0">
                  <a:solidFill>
                    <a:srgbClr val="EE0000"/>
                  </a:solidFill>
                  <a:latin typeface="宋体" pitchFamily="2" charset="-122"/>
                </a:rPr>
                <a:t>of 1000</a:t>
              </a:r>
              <a:r>
                <a:rPr lang="zh-CN" altLang="en-US" sz="2000" b="1" dirty="0">
                  <a:solidFill>
                    <a:srgbClr val="EE0000"/>
                  </a:solidFill>
                  <a:latin typeface="宋体" pitchFamily="2" charset="-122"/>
                </a:rPr>
                <a:t>，让</a:t>
              </a:r>
              <a:r>
                <a:rPr lang="zh-CN" altLang="en-US" sz="2000" b="1" dirty="0" smtClean="0">
                  <a:solidFill>
                    <a:srgbClr val="EE0000"/>
                  </a:solidFill>
                  <a:latin typeface="宋体" pitchFamily="2" charset="-122"/>
                </a:rPr>
                <a:t>专家作为我们的智囊，帮</a:t>
              </a:r>
              <a:r>
                <a:rPr lang="zh-CN" altLang="en-US" sz="2000" b="1" dirty="0">
                  <a:solidFill>
                    <a:srgbClr val="EE0000"/>
                  </a:solidFill>
                  <a:latin typeface="宋体" pitchFamily="2" charset="-122"/>
                </a:rPr>
                <a:t>我们筛选经典文献</a:t>
              </a:r>
              <a:endParaRPr lang="en-US" altLang="zh-CN" sz="2000" b="1" dirty="0">
                <a:solidFill>
                  <a:srgbClr val="EE0000"/>
                </a:solidFill>
                <a:latin typeface="宋体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://www.tsinghua.edu.cn/publish/news/images/upload/pic/2010/06/10/%E7%BE%8E%E5%9B%BD%E7%A7%91%E5%AD%A6%E9%99%A2%E9%99%A2%E5%A3%ABR.Z%E6%95%99%E6%8E%8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5935" y="1188256"/>
            <a:ext cx="4807825" cy="3608896"/>
          </a:xfrm>
          <a:prstGeom prst="rect">
            <a:avLst/>
          </a:prstGeom>
          <a:noFill/>
        </p:spPr>
      </p:pic>
      <p:pic>
        <p:nvPicPr>
          <p:cNvPr id="4" name="Picture 2" descr="http://www.chinapofun.com/statics/images/%E7%A7%91%E7%A0%94%E7%B1%B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1760" y="3573016"/>
            <a:ext cx="3270678" cy="2664296"/>
          </a:xfrm>
          <a:prstGeom prst="rect">
            <a:avLst/>
          </a:prstGeom>
          <a:noFill/>
        </p:spPr>
      </p:pic>
      <p:grpSp>
        <p:nvGrpSpPr>
          <p:cNvPr id="6" name="组合 9"/>
          <p:cNvGrpSpPr>
            <a:grpSpLocks/>
          </p:cNvGrpSpPr>
          <p:nvPr/>
        </p:nvGrpSpPr>
        <p:grpSpPr bwMode="auto">
          <a:xfrm>
            <a:off x="179512" y="1772816"/>
            <a:ext cx="4283968" cy="1368152"/>
            <a:chOff x="1475656" y="3861048"/>
            <a:chExt cx="6192688" cy="1872208"/>
          </a:xfrm>
        </p:grpSpPr>
        <p:sp>
          <p:nvSpPr>
            <p:cNvPr id="7" name="AutoShape 9"/>
            <p:cNvSpPr>
              <a:spLocks noChangeArrowheads="1"/>
            </p:cNvSpPr>
            <p:nvPr/>
          </p:nvSpPr>
          <p:spPr bwMode="auto">
            <a:xfrm>
              <a:off x="1475656" y="3861048"/>
              <a:ext cx="6192688" cy="1872208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solidFill>
                <a:srgbClr val="D00000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>
                <a:lnSpc>
                  <a:spcPct val="115000"/>
                </a:lnSpc>
                <a:buClr>
                  <a:srgbClr val="FF9933"/>
                </a:buClr>
                <a:buFont typeface="Wingdings" pitchFamily="2" charset="2"/>
                <a:buChar char="l"/>
              </a:pPr>
              <a:endParaRPr lang="zh-CN" altLang="en-US" sz="2400" b="1">
                <a:solidFill>
                  <a:schemeClr val="bg1"/>
                </a:solidFill>
                <a:latin typeface="方正黑体简体" charset="-122"/>
                <a:ea typeface="方正黑体简体" charset="-122"/>
              </a:endParaRPr>
            </a:p>
          </p:txBody>
        </p:sp>
        <p:sp>
          <p:nvSpPr>
            <p:cNvPr id="8" name="TextBox 8"/>
            <p:cNvSpPr txBox="1">
              <a:spLocks noChangeArrowheads="1"/>
            </p:cNvSpPr>
            <p:nvPr/>
          </p:nvSpPr>
          <p:spPr bwMode="auto">
            <a:xfrm>
              <a:off x="1547111" y="4148470"/>
              <a:ext cx="5976737" cy="83123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000" b="1" dirty="0" smtClean="0">
                  <a:solidFill>
                    <a:srgbClr val="EE0000"/>
                  </a:solidFill>
                  <a:latin typeface="宋体" pitchFamily="2" charset="-122"/>
                </a:rPr>
                <a:t>在充满挑战的科研道路上，分享“大牛”们的宝贵经验</a:t>
              </a:r>
              <a:endParaRPr lang="en-US" altLang="zh-CN" sz="2000" b="1" dirty="0">
                <a:solidFill>
                  <a:srgbClr val="EE0000"/>
                </a:solidFill>
                <a:latin typeface="宋体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590800"/>
            <a:ext cx="3267075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1" name="Content Placeholder 2"/>
          <p:cNvSpPr>
            <a:spLocks/>
          </p:cNvSpPr>
          <p:nvPr/>
        </p:nvSpPr>
        <p:spPr bwMode="auto">
          <a:xfrm>
            <a:off x="468313" y="1817688"/>
            <a:ext cx="8207375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076325" indent="-361950">
              <a:spcBef>
                <a:spcPct val="20000"/>
              </a:spcBef>
              <a:buClr>
                <a:srgbClr val="2D2D8A"/>
              </a:buClr>
              <a:buFont typeface="Wingdings" pitchFamily="2" charset="2"/>
              <a:buChar char="u"/>
            </a:pPr>
            <a:r>
              <a:rPr lang="en-GB" altLang="zh-TW" sz="2600" dirty="0">
                <a:latin typeface="Times New Roman" pitchFamily="18" charset="0"/>
                <a:ea typeface="DFKai-SB" pitchFamily="65" charset="-120"/>
              </a:rPr>
              <a:t> </a:t>
            </a:r>
            <a:r>
              <a:rPr lang="en-GB" altLang="zh-TW" sz="2600" dirty="0">
                <a:latin typeface="Times New Roman" pitchFamily="18" charset="0"/>
                <a:cs typeface="Times New Roman" pitchFamily="18" charset="0"/>
              </a:rPr>
              <a:t>90%</a:t>
            </a:r>
            <a:r>
              <a:rPr lang="zh-TW" altLang="en-US" sz="2600" dirty="0">
                <a:latin typeface="Adobe 楷体 Std R" charset="-122"/>
                <a:ea typeface="Adobe 楷体 Std R" charset="-122"/>
              </a:rPr>
              <a:t>的世界</a:t>
            </a:r>
            <a:r>
              <a:rPr lang="zh-CN" altLang="en-US" sz="2600" dirty="0">
                <a:latin typeface="Adobe 楷体 Std R" charset="-122"/>
                <a:ea typeface="Adobe 楷体 Std R" charset="-122"/>
              </a:rPr>
              <a:t>顶级机构均有订阅</a:t>
            </a:r>
            <a:endParaRPr lang="en-US" altLang="zh-TW" sz="2600" dirty="0">
              <a:latin typeface="Adobe 楷体 Std R" charset="-122"/>
              <a:ea typeface="Adobe 楷体 Std R" charset="-122"/>
            </a:endParaRPr>
          </a:p>
          <a:p>
            <a:pPr marL="1076325" indent="-361950">
              <a:spcBef>
                <a:spcPct val="20000"/>
              </a:spcBef>
              <a:buClr>
                <a:srgbClr val="2D2D8A"/>
              </a:buClr>
              <a:buFont typeface="Wingdings" pitchFamily="2" charset="2"/>
              <a:buChar char="u"/>
            </a:pPr>
            <a:r>
              <a:rPr lang="zh-CN" altLang="en-US" sz="2600" dirty="0">
                <a:latin typeface="Times New Roman" pitchFamily="18" charset="0"/>
                <a:ea typeface="Adobe 楷体 Std R" charset="-122"/>
              </a:rPr>
              <a:t>推荐的文章覆盖</a:t>
            </a:r>
            <a:r>
              <a:rPr lang="en-US" altLang="zh-CN" sz="2600" dirty="0" smtClean="0">
                <a:latin typeface="Times New Roman" pitchFamily="18" charset="0"/>
                <a:ea typeface="Adobe 楷体 Std R" charset="-122"/>
              </a:rPr>
              <a:t>3500</a:t>
            </a:r>
            <a:r>
              <a:rPr lang="zh-CN" altLang="en-US" sz="2600" dirty="0">
                <a:latin typeface="Times New Roman" pitchFamily="18" charset="0"/>
                <a:ea typeface="Adobe 楷体 Std R" charset="-122"/>
              </a:rPr>
              <a:t>多本期刊</a:t>
            </a:r>
            <a:endParaRPr lang="zh-TW" altLang="en-US" sz="2400" dirty="0">
              <a:latin typeface="Times New Roman" pitchFamily="18" charset="0"/>
              <a:ea typeface="Adobe 楷体 Std R" charset="-122"/>
            </a:endParaRPr>
          </a:p>
        </p:txBody>
      </p:sp>
      <p:sp>
        <p:nvSpPr>
          <p:cNvPr id="22532" name="Text Box 6"/>
          <p:cNvSpPr txBox="1">
            <a:spLocks noChangeArrowheads="1"/>
          </p:cNvSpPr>
          <p:nvPr/>
        </p:nvSpPr>
        <p:spPr bwMode="auto">
          <a:xfrm>
            <a:off x="179512" y="1457325"/>
            <a:ext cx="8784977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dist">
              <a:spcBef>
                <a:spcPct val="50000"/>
              </a:spcBef>
            </a:pPr>
            <a:r>
              <a:rPr lang="zh-CN" altLang="en-US" sz="2600" b="1" dirty="0" smtClean="0">
                <a:solidFill>
                  <a:srgbClr val="FF0000"/>
                </a:solidFill>
                <a:latin typeface="Adobe 仿宋 Std R" charset="-122"/>
                <a:ea typeface="Adobe 仿宋 Std R" charset="-122"/>
              </a:rPr>
              <a:t>帮</a:t>
            </a:r>
            <a:r>
              <a:rPr lang="zh-CN" altLang="en-US" sz="2600" b="1" dirty="0">
                <a:solidFill>
                  <a:srgbClr val="FF0000"/>
                </a:solidFill>
                <a:latin typeface="Adobe 仿宋 Std R" charset="-122"/>
                <a:ea typeface="Adobe 仿宋 Std R" charset="-122"/>
              </a:rPr>
              <a:t>你选出重要必读</a:t>
            </a:r>
            <a:r>
              <a:rPr lang="zh-CN" altLang="en-US" sz="2600" b="1" dirty="0" smtClean="0">
                <a:solidFill>
                  <a:srgbClr val="FF0000"/>
                </a:solidFill>
                <a:latin typeface="Adobe 仿宋 Std R" charset="-122"/>
                <a:ea typeface="Adobe 仿宋 Std R" charset="-122"/>
              </a:rPr>
              <a:t>论文</a:t>
            </a:r>
            <a:r>
              <a:rPr lang="zh-CN" altLang="en-US" sz="2600" b="1" dirty="0" smtClean="0">
                <a:solidFill>
                  <a:srgbClr val="FF0000"/>
                </a:solidFill>
                <a:latin typeface="Adobe 仿宋 Std R" charset="-122"/>
                <a:ea typeface="Adobe 仿宋 Std R" charset="-122"/>
              </a:rPr>
              <a:t>并由同行加以评论的</a:t>
            </a:r>
            <a:r>
              <a:rPr lang="zh-CN" altLang="en-US" sz="2600" b="1" dirty="0" smtClean="0">
                <a:solidFill>
                  <a:srgbClr val="FF0000"/>
                </a:solidFill>
                <a:latin typeface="Adobe 仿宋 Std R" charset="-122"/>
                <a:ea typeface="Adobe 仿宋 Std R" charset="-122"/>
              </a:rPr>
              <a:t>生物医学资料库</a:t>
            </a:r>
            <a:endParaRPr lang="en-US" altLang="zh-TW" sz="2600" b="1" dirty="0">
              <a:solidFill>
                <a:srgbClr val="FF0000"/>
              </a:solidFill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22535" name="AutoShape 7"/>
          <p:cNvSpPr>
            <a:spLocks/>
          </p:cNvSpPr>
          <p:nvPr/>
        </p:nvSpPr>
        <p:spPr bwMode="auto">
          <a:xfrm>
            <a:off x="5220072" y="2780928"/>
            <a:ext cx="3779912" cy="3024335"/>
          </a:xfrm>
          <a:prstGeom prst="borderCallout2">
            <a:avLst>
              <a:gd name="adj1" fmla="val 10777"/>
              <a:gd name="adj2" fmla="val -3361"/>
              <a:gd name="adj3" fmla="val 10776"/>
              <a:gd name="adj4" fmla="val -40906"/>
              <a:gd name="adj5" fmla="val 44620"/>
              <a:gd name="adj6" fmla="val -66802"/>
            </a:avLst>
          </a:prstGeom>
          <a:solidFill>
            <a:schemeClr val="bg1"/>
          </a:solidFill>
          <a:ln w="25400">
            <a:solidFill>
              <a:srgbClr val="F79646"/>
            </a:solidFill>
            <a:miter lim="800000"/>
            <a:headEnd/>
            <a:tailEnd type="oval" w="med" len="med"/>
          </a:ln>
        </p:spPr>
        <p:txBody>
          <a:bodyPr/>
          <a:lstStyle/>
          <a:p>
            <a:pPr>
              <a:spcBef>
                <a:spcPct val="50000"/>
              </a:spcBef>
            </a:pPr>
            <a:r>
              <a:rPr lang="zh-CN" altLang="en-US" sz="2400" b="1" dirty="0">
                <a:solidFill>
                  <a:schemeClr val="tx2"/>
                </a:solidFill>
                <a:latin typeface="Adobe 黑体 Std R" charset="-122"/>
                <a:ea typeface="Adobe 黑体 Std R" charset="-122"/>
              </a:rPr>
              <a:t>高水平的专家团队</a:t>
            </a:r>
            <a:endParaRPr lang="en-US" altLang="zh-CN" sz="2400" b="1" dirty="0">
              <a:solidFill>
                <a:schemeClr val="tx2"/>
              </a:solidFill>
              <a:latin typeface="Adobe 黑体 Std R" charset="-122"/>
              <a:ea typeface="Adobe 黑体 Std R" charset="-122"/>
            </a:endParaRPr>
          </a:p>
          <a:p>
            <a:pPr>
              <a:spcBef>
                <a:spcPct val="50000"/>
              </a:spcBef>
            </a:pPr>
            <a:r>
              <a:rPr lang="en-US" altLang="zh-TW" sz="2000" b="1" dirty="0" smtClean="0">
                <a:solidFill>
                  <a:schemeClr val="tx2"/>
                </a:solidFill>
                <a:latin typeface="Adobe 黑体 Std R" charset="-122"/>
                <a:ea typeface="Adobe 黑体 Std R" charset="-122"/>
              </a:rPr>
              <a:t>     5</a:t>
            </a:r>
            <a:r>
              <a:rPr lang="zh-CN" altLang="en-US" sz="2000" b="1" dirty="0">
                <a:solidFill>
                  <a:schemeClr val="tx2"/>
                </a:solidFill>
                <a:latin typeface="Adobe 黑体 Std R" charset="-122"/>
                <a:ea typeface="Adobe 黑体 Std R" charset="-122"/>
              </a:rPr>
              <a:t>位诺贝尔奖得主</a:t>
            </a:r>
            <a:endParaRPr lang="en-US" altLang="zh-CN" sz="2000" b="1" dirty="0">
              <a:solidFill>
                <a:schemeClr val="tx2"/>
              </a:solidFill>
              <a:latin typeface="Adobe 黑体 Std R" charset="-122"/>
              <a:ea typeface="Adobe 黑体 Std R" charset="-122"/>
            </a:endParaRPr>
          </a:p>
          <a:p>
            <a:pPr>
              <a:spcBef>
                <a:spcPct val="50000"/>
              </a:spcBef>
            </a:pPr>
            <a:r>
              <a:rPr lang="en-US" altLang="zh-TW" sz="2000" b="1" dirty="0" smtClean="0">
                <a:solidFill>
                  <a:schemeClr val="tx2"/>
                </a:solidFill>
                <a:latin typeface="Adobe 黑体 Std R" charset="-122"/>
                <a:ea typeface="Adobe 黑体 Std R" charset="-122"/>
              </a:rPr>
              <a:t>     81</a:t>
            </a:r>
            <a:r>
              <a:rPr lang="zh-CN" altLang="en-US" sz="2000" b="1" dirty="0">
                <a:solidFill>
                  <a:schemeClr val="tx2"/>
                </a:solidFill>
                <a:latin typeface="Adobe 黑体 Std R" charset="-122"/>
                <a:ea typeface="Adobe 黑体 Std R" charset="-122"/>
              </a:rPr>
              <a:t>位英国皇家学会院士</a:t>
            </a:r>
            <a:endParaRPr lang="en-US" altLang="zh-CN" sz="2000" b="1" dirty="0">
              <a:solidFill>
                <a:schemeClr val="tx2"/>
              </a:solidFill>
              <a:latin typeface="Adobe 黑体 Std R" charset="-122"/>
              <a:ea typeface="Adobe 黑体 Std R" charset="-122"/>
            </a:endParaRPr>
          </a:p>
          <a:p>
            <a:pPr>
              <a:spcBef>
                <a:spcPct val="50000"/>
              </a:spcBef>
            </a:pPr>
            <a:r>
              <a:rPr lang="en-GB" altLang="zh-TW" sz="2000" b="1" dirty="0" smtClean="0">
                <a:solidFill>
                  <a:schemeClr val="tx2"/>
                </a:solidFill>
                <a:latin typeface="Adobe 黑体 Std R" charset="-122"/>
                <a:ea typeface="Adobe 黑体 Std R" charset="-122"/>
              </a:rPr>
              <a:t>     12</a:t>
            </a:r>
            <a:r>
              <a:rPr lang="zh-CN" altLang="en-US" sz="2000" b="1" dirty="0">
                <a:solidFill>
                  <a:schemeClr val="tx2"/>
                </a:solidFill>
                <a:latin typeface="Adobe 黑体 Std R" charset="-122"/>
                <a:ea typeface="Adobe 黑体 Std R" charset="-122"/>
              </a:rPr>
              <a:t>位拉斯克奖得主</a:t>
            </a:r>
            <a:r>
              <a:rPr lang="en-US" altLang="zh-TW" sz="2000" b="1" dirty="0">
                <a:solidFill>
                  <a:schemeClr val="tx2"/>
                </a:solidFill>
                <a:latin typeface="Adobe 黑体 Std R" charset="-122"/>
                <a:ea typeface="Adobe 黑体 Std R" charset="-122"/>
              </a:rPr>
              <a:t>(</a:t>
            </a:r>
            <a:r>
              <a:rPr lang="en-GB" altLang="zh-TW" sz="2000" b="1" dirty="0" err="1">
                <a:solidFill>
                  <a:schemeClr val="tx2"/>
                </a:solidFill>
                <a:latin typeface="Adobe 黑体 Std R" charset="-122"/>
                <a:ea typeface="Adobe 黑体 Std R" charset="-122"/>
              </a:rPr>
              <a:t>Lasker</a:t>
            </a:r>
            <a:r>
              <a:rPr lang="en-GB" altLang="zh-TW" sz="2000" b="1" dirty="0">
                <a:solidFill>
                  <a:schemeClr val="tx2"/>
                </a:solidFill>
                <a:latin typeface="Adobe 黑体 Std R" charset="-122"/>
                <a:ea typeface="Adobe 黑体 Std R" charset="-122"/>
              </a:rPr>
              <a:t> Prize)</a:t>
            </a:r>
          </a:p>
          <a:p>
            <a:pPr>
              <a:spcBef>
                <a:spcPct val="50000"/>
              </a:spcBef>
            </a:pPr>
            <a:r>
              <a:rPr lang="en-US" altLang="zh-TW" sz="2000" b="1" dirty="0" smtClean="0">
                <a:solidFill>
                  <a:schemeClr val="tx2"/>
                </a:solidFill>
                <a:latin typeface="Adobe 黑体 Std R" charset="-122"/>
                <a:ea typeface="Adobe 黑体 Std R" charset="-122"/>
              </a:rPr>
              <a:t>     136</a:t>
            </a:r>
            <a:r>
              <a:rPr lang="zh-CN" altLang="en-US" sz="2000" b="1" dirty="0">
                <a:solidFill>
                  <a:schemeClr val="tx2"/>
                </a:solidFill>
                <a:latin typeface="Adobe 黑体 Std R" charset="-122"/>
                <a:ea typeface="Adobe 黑体 Std R" charset="-122"/>
              </a:rPr>
              <a:t>位国家科学院研究员</a:t>
            </a:r>
            <a:endParaRPr lang="en-US" altLang="zh-CN" sz="2000" b="1" dirty="0">
              <a:solidFill>
                <a:schemeClr val="tx2"/>
              </a:solidFill>
              <a:latin typeface="Adobe 黑体 Std R" charset="-122"/>
              <a:ea typeface="Adobe 黑体 Std R" charset="-122"/>
            </a:endParaRPr>
          </a:p>
          <a:p>
            <a:pPr>
              <a:spcBef>
                <a:spcPct val="50000"/>
              </a:spcBef>
            </a:pPr>
            <a:r>
              <a:rPr lang="en-US" altLang="zh-TW" sz="2000" b="1" dirty="0" smtClean="0">
                <a:solidFill>
                  <a:schemeClr val="tx2"/>
                </a:solidFill>
                <a:latin typeface="Adobe 黑体 Std R" charset="-122"/>
                <a:ea typeface="Adobe 黑体 Std R" charset="-122"/>
              </a:rPr>
              <a:t>     97</a:t>
            </a:r>
            <a:r>
              <a:rPr lang="zh-CN" altLang="en-US" sz="2000" b="1" dirty="0">
                <a:solidFill>
                  <a:schemeClr val="tx2"/>
                </a:solidFill>
                <a:latin typeface="Adobe 黑体 Std R" charset="-122"/>
                <a:ea typeface="Adobe 黑体 Std R" charset="-122"/>
              </a:rPr>
              <a:t>位国家医学研究院研究员</a:t>
            </a:r>
            <a:endParaRPr lang="zh-TW" altLang="en-US" sz="2000" b="1" dirty="0">
              <a:solidFill>
                <a:schemeClr val="tx2"/>
              </a:solidFill>
              <a:latin typeface="Adobe 黑体 Std R" charset="-122"/>
              <a:ea typeface="Adobe 黑体 Std R" charset="-122"/>
            </a:endParaRPr>
          </a:p>
        </p:txBody>
      </p:sp>
      <p:sp>
        <p:nvSpPr>
          <p:cNvPr id="22534" name="AutoShape 7"/>
          <p:cNvSpPr>
            <a:spLocks/>
          </p:cNvSpPr>
          <p:nvPr/>
        </p:nvSpPr>
        <p:spPr bwMode="auto">
          <a:xfrm>
            <a:off x="2411760" y="5877272"/>
            <a:ext cx="2664296" cy="863600"/>
          </a:xfrm>
          <a:prstGeom prst="borderCallout2">
            <a:avLst>
              <a:gd name="adj1" fmla="val 13236"/>
              <a:gd name="adj2" fmla="val -2282"/>
              <a:gd name="adj3" fmla="val 14543"/>
              <a:gd name="adj4" fmla="val -34804"/>
              <a:gd name="adj5" fmla="val -141381"/>
              <a:gd name="adj6" fmla="val -44029"/>
            </a:avLst>
          </a:prstGeom>
          <a:solidFill>
            <a:schemeClr val="bg1"/>
          </a:solidFill>
          <a:ln w="25400">
            <a:solidFill>
              <a:srgbClr val="F79646"/>
            </a:solidFill>
            <a:miter lim="800000"/>
            <a:headEnd/>
            <a:tailEnd type="oval" w="med" len="med"/>
          </a:ln>
        </p:spPr>
        <p:txBody>
          <a:bodyPr/>
          <a:lstStyle/>
          <a:p>
            <a:pPr>
              <a:spcBef>
                <a:spcPct val="50000"/>
              </a:spcBef>
            </a:pPr>
            <a:r>
              <a:rPr lang="zh-CN" altLang="en-US" sz="2400" b="1" dirty="0" smtClean="0">
                <a:solidFill>
                  <a:schemeClr val="tx2"/>
                </a:solidFill>
                <a:latin typeface="Adobe 黑体 Std R" charset="-122"/>
                <a:ea typeface="Adobe 黑体 Std R" charset="-122"/>
              </a:rPr>
              <a:t>超过</a:t>
            </a:r>
            <a:r>
              <a:rPr lang="zh-CN" altLang="zh-CN" sz="2400" b="1" dirty="0" smtClean="0">
                <a:solidFill>
                  <a:schemeClr val="tx2"/>
                </a:solidFill>
                <a:latin typeface="Adobe 黑体 Std R" charset="-122"/>
                <a:ea typeface="Adobe 黑体 Std R" charset="-122"/>
              </a:rPr>
              <a:t>1</a:t>
            </a:r>
            <a:r>
              <a:rPr lang="en-US" altLang="zh-CN" sz="2400" b="1" dirty="0" smtClean="0">
                <a:solidFill>
                  <a:schemeClr val="tx2"/>
                </a:solidFill>
                <a:latin typeface="Adobe 黑体 Std R" charset="-122"/>
                <a:ea typeface="Adobe 黑体 Std R" charset="-122"/>
              </a:rPr>
              <a:t>0</a:t>
            </a:r>
            <a:r>
              <a:rPr lang="zh-CN" altLang="en-US" sz="2400" b="1" dirty="0" smtClean="0">
                <a:solidFill>
                  <a:schemeClr val="tx2"/>
                </a:solidFill>
                <a:latin typeface="Adobe 黑体 Std R" charset="-122"/>
                <a:ea typeface="Adobe 黑体 Std R" charset="-122"/>
              </a:rPr>
              <a:t>万篇文章已经被推荐</a:t>
            </a:r>
            <a:endParaRPr lang="zh-TW" altLang="en-US" sz="2400" b="1" dirty="0">
              <a:solidFill>
                <a:schemeClr val="tx2"/>
              </a:solidFill>
              <a:latin typeface="Adobe 黑体 Std R" charset="-122"/>
              <a:ea typeface="Adobe 黑体 Std R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340768"/>
            <a:ext cx="9144000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矩形 3"/>
          <p:cNvSpPr/>
          <p:nvPr/>
        </p:nvSpPr>
        <p:spPr>
          <a:xfrm>
            <a:off x="899592" y="1484784"/>
            <a:ext cx="7128792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/>
              <a:t>1. All Article Recommendations: </a:t>
            </a:r>
            <a:r>
              <a:rPr lang="zh-CN" altLang="en-US" b="1" dirty="0" smtClean="0"/>
              <a:t>遴选出近期某</a:t>
            </a:r>
            <a:r>
              <a:rPr lang="zh-CN" altLang="en-US" b="1" dirty="0" smtClean="0">
                <a:latin typeface="宋体" pitchFamily="2" charset="-122"/>
              </a:rPr>
              <a:t>领域研究中有着重要价值和意义的文章，并从意义、创新点、方法等方面进行评价</a:t>
            </a:r>
            <a:endParaRPr lang="en-US" altLang="zh-CN" b="1" dirty="0" smtClean="0"/>
          </a:p>
          <a:p>
            <a:endParaRPr lang="en-US" altLang="zh-CN" dirty="0" smtClean="0"/>
          </a:p>
          <a:p>
            <a:r>
              <a:rPr lang="en-US" altLang="zh-CN" dirty="0" smtClean="0"/>
              <a:t>2. Rankings: </a:t>
            </a:r>
            <a:r>
              <a:rPr lang="zh-CN" altLang="en-US" b="1" dirty="0" smtClean="0"/>
              <a:t>对选出的文章进一步分级，按照推荐分数和浏览量进行排序</a:t>
            </a:r>
            <a:endParaRPr lang="en-US" altLang="zh-CN" b="1" dirty="0" smtClean="0"/>
          </a:p>
          <a:p>
            <a:endParaRPr lang="en-US" altLang="zh-CN" dirty="0" smtClean="0"/>
          </a:p>
          <a:p>
            <a:r>
              <a:rPr lang="en-US" altLang="zh-CN" dirty="0" smtClean="0"/>
              <a:t>3. F1000Prime reports: </a:t>
            </a:r>
            <a:r>
              <a:rPr lang="zh-CN" altLang="en-US" b="1" dirty="0" smtClean="0"/>
              <a:t>就近期某一</a:t>
            </a:r>
            <a:r>
              <a:rPr lang="zh-CN" altLang="zh-CN" b="1" dirty="0" smtClean="0"/>
              <a:t>生物学和医学内容的</a:t>
            </a:r>
            <a:r>
              <a:rPr lang="zh-CN" altLang="en-US" b="1" dirty="0" smtClean="0"/>
              <a:t>热门研究</a:t>
            </a:r>
            <a:r>
              <a:rPr lang="zh-CN" altLang="zh-CN" b="1" dirty="0" smtClean="0"/>
              <a:t>提供同行评议报告</a:t>
            </a:r>
            <a:endParaRPr lang="en-US" altLang="zh-CN" b="1" dirty="0" smtClean="0"/>
          </a:p>
          <a:p>
            <a:endParaRPr lang="en-US" altLang="zh-CN" dirty="0" smtClean="0"/>
          </a:p>
          <a:p>
            <a:r>
              <a:rPr lang="en-US" altLang="zh-CN" dirty="0" smtClean="0"/>
              <a:t>4. F1000Faculty: </a:t>
            </a:r>
            <a:r>
              <a:rPr lang="zh-CN" altLang="en-US" b="1" dirty="0" smtClean="0"/>
              <a:t>及时获得生物、医学某一领域的专家信息及其做出的评论</a:t>
            </a:r>
            <a:endParaRPr lang="en-US" altLang="zh-CN" b="1" dirty="0" smtClean="0"/>
          </a:p>
          <a:p>
            <a:endParaRPr lang="en-US" altLang="zh-CN" dirty="0" smtClean="0"/>
          </a:p>
          <a:p>
            <a:r>
              <a:rPr lang="en-US" altLang="zh-CN" dirty="0" smtClean="0"/>
              <a:t>5. Blog:</a:t>
            </a:r>
            <a:r>
              <a:rPr lang="zh-CN" altLang="en-US" dirty="0" smtClean="0"/>
              <a:t> </a:t>
            </a:r>
            <a:r>
              <a:rPr lang="zh-CN" altLang="en-US" b="1" dirty="0" smtClean="0"/>
              <a:t>即时发布各领域动向、观点、研究方法、文章排行、趣味新闻等</a:t>
            </a:r>
            <a:endParaRPr lang="en-US" altLang="zh-CN" b="1" dirty="0" smtClean="0"/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0" y="764704"/>
            <a:ext cx="5148064" cy="360040"/>
          </a:xfrm>
          <a:prstGeom prst="rect">
            <a:avLst/>
          </a:prstGeom>
          <a:noFill/>
          <a:ln w="38100">
            <a:solidFill>
              <a:schemeClr val="tx1"/>
            </a:solidFill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endParaRPr lang="zh-TW" altLang="zh-TW" b="1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0158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755576" y="3244334"/>
            <a:ext cx="74888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dirty="0" smtClean="0">
                <a:latin typeface="+mj-ea"/>
                <a:ea typeface="+mj-ea"/>
                <a:cs typeface="Arial Unicode MS" pitchFamily="34" charset="-122"/>
              </a:rPr>
              <a:t>利用</a:t>
            </a:r>
            <a:r>
              <a:rPr lang="en-US" altLang="zh-CN" sz="3600" b="1" dirty="0" smtClean="0">
                <a:latin typeface="+mj-ea"/>
                <a:ea typeface="+mj-ea"/>
                <a:cs typeface="Arial Unicode MS" pitchFamily="34" charset="-122"/>
              </a:rPr>
              <a:t>F1000 Prime</a:t>
            </a:r>
            <a:r>
              <a:rPr lang="zh-CN" altLang="zh-CN" sz="3600" b="1" dirty="0" smtClean="0">
                <a:latin typeface="+mj-ea"/>
                <a:ea typeface="+mj-ea"/>
                <a:cs typeface="Arial Unicode MS" pitchFamily="34" charset="-122"/>
              </a:rPr>
              <a:t>解读最新科学</a:t>
            </a:r>
            <a:r>
              <a:rPr lang="zh-CN" altLang="en-US" sz="3600" b="1" dirty="0" smtClean="0">
                <a:latin typeface="+mj-ea"/>
                <a:ea typeface="+mj-ea"/>
                <a:cs typeface="Arial Unicode MS" pitchFamily="34" charset="-122"/>
              </a:rPr>
              <a:t>文献</a:t>
            </a:r>
            <a:endParaRPr lang="zh-CN" altLang="en-US" sz="3600" b="1" dirty="0">
              <a:latin typeface="+mj-ea"/>
              <a:ea typeface="+mj-ea"/>
              <a:cs typeface="Arial Unicode MS" pitchFamily="3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Tomy\AppData\Roaming\Tencent\Users\1102683007\QQ\WinTemp\RichOle\CT[W9~DC27M632QVPSVX@S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340768"/>
            <a:ext cx="8615984" cy="5184576"/>
          </a:xfrm>
          <a:prstGeom prst="rect">
            <a:avLst/>
          </a:prstGeom>
          <a:noFill/>
        </p:spPr>
      </p:pic>
      <p:sp>
        <p:nvSpPr>
          <p:cNvPr id="27" name="Rectangle 7"/>
          <p:cNvSpPr>
            <a:spLocks noChangeArrowheads="1"/>
          </p:cNvSpPr>
          <p:nvPr/>
        </p:nvSpPr>
        <p:spPr bwMode="auto">
          <a:xfrm>
            <a:off x="6732240" y="2420888"/>
            <a:ext cx="1008062" cy="576064"/>
          </a:xfrm>
          <a:prstGeom prst="rect">
            <a:avLst/>
          </a:prstGeom>
          <a:noFill/>
          <a:ln w="38100"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endParaRPr lang="zh-TW" altLang="zh-TW" b="1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1509" name="AutoShape 7"/>
          <p:cNvSpPr>
            <a:spLocks/>
          </p:cNvSpPr>
          <p:nvPr/>
        </p:nvSpPr>
        <p:spPr bwMode="auto">
          <a:xfrm>
            <a:off x="2555776" y="3861048"/>
            <a:ext cx="3341687" cy="1146175"/>
          </a:xfrm>
          <a:prstGeom prst="borderCallout2">
            <a:avLst>
              <a:gd name="adj1" fmla="val 43459"/>
              <a:gd name="adj2" fmla="val 101606"/>
              <a:gd name="adj3" fmla="val 43459"/>
              <a:gd name="adj4" fmla="val 121931"/>
              <a:gd name="adj5" fmla="val -71329"/>
              <a:gd name="adj6" fmla="val 139713"/>
            </a:avLst>
          </a:prstGeom>
          <a:solidFill>
            <a:schemeClr val="bg1"/>
          </a:solidFill>
          <a:ln w="25400">
            <a:solidFill>
              <a:srgbClr val="F79646"/>
            </a:solidFill>
            <a:miter lim="800000"/>
            <a:headEnd/>
            <a:tailEnd type="oval" w="med" len="med"/>
          </a:ln>
        </p:spPr>
        <p:txBody>
          <a:bodyPr/>
          <a:lstStyle/>
          <a:p>
            <a:pPr>
              <a:spcBef>
                <a:spcPct val="50000"/>
              </a:spcBef>
            </a:pPr>
            <a:r>
              <a:rPr lang="zh-CN" altLang="en-US" sz="2400" b="1" dirty="0">
                <a:solidFill>
                  <a:srgbClr val="2D2D8A"/>
                </a:solidFill>
                <a:latin typeface="Adobe 黑体 Std R" charset="-122"/>
                <a:ea typeface="Adobe 黑体 Std R" charset="-122"/>
              </a:rPr>
              <a:t>可以方便地在</a:t>
            </a:r>
            <a:r>
              <a:rPr lang="en-US" altLang="zh-CN" sz="2400" b="1" dirty="0" err="1">
                <a:solidFill>
                  <a:srgbClr val="2D2D8A"/>
                </a:solidFill>
                <a:latin typeface="Adobe 黑体 Std R" charset="-122"/>
                <a:ea typeface="Adobe 黑体 Std R" charset="-122"/>
              </a:rPr>
              <a:t>PubMed</a:t>
            </a:r>
            <a:r>
              <a:rPr lang="zh-CN" altLang="en-US" sz="2400" b="1" dirty="0">
                <a:solidFill>
                  <a:srgbClr val="2D2D8A"/>
                </a:solidFill>
                <a:latin typeface="Adobe 黑体 Std R" charset="-122"/>
                <a:ea typeface="Adobe 黑体 Std R" charset="-122"/>
              </a:rPr>
              <a:t>检索结果中看到是否被推荐</a:t>
            </a:r>
            <a:endParaRPr lang="zh-TW" altLang="en-US" sz="2400" b="1" dirty="0">
              <a:solidFill>
                <a:srgbClr val="2D2D8A"/>
              </a:solidFill>
              <a:latin typeface="Adobe 黑体 Std R" charset="-122"/>
              <a:ea typeface="Adobe 黑体 Std R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40152" y="620688"/>
            <a:ext cx="30963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Adobe 仿宋 Std R"/>
              </a:rPr>
              <a:t>良好的兼容性</a:t>
            </a:r>
            <a:endParaRPr lang="zh-CN" altLang="en-US" sz="3200" b="1" dirty="0">
              <a:latin typeface="Adobe 仿宋 Std R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412776"/>
            <a:ext cx="8748464" cy="459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7"/>
          <p:cNvSpPr>
            <a:spLocks/>
          </p:cNvSpPr>
          <p:nvPr/>
        </p:nvSpPr>
        <p:spPr bwMode="auto">
          <a:xfrm>
            <a:off x="3275856" y="3645024"/>
            <a:ext cx="3341687" cy="1146175"/>
          </a:xfrm>
          <a:prstGeom prst="borderCallout2">
            <a:avLst>
              <a:gd name="adj1" fmla="val 43459"/>
              <a:gd name="adj2" fmla="val 101606"/>
              <a:gd name="adj3" fmla="val 43459"/>
              <a:gd name="adj4" fmla="val 121931"/>
              <a:gd name="adj5" fmla="val -71329"/>
              <a:gd name="adj6" fmla="val 139713"/>
            </a:avLst>
          </a:prstGeom>
          <a:solidFill>
            <a:schemeClr val="bg1"/>
          </a:solidFill>
          <a:ln w="25400">
            <a:solidFill>
              <a:srgbClr val="F79646"/>
            </a:solidFill>
            <a:miter lim="800000"/>
            <a:headEnd/>
            <a:tailEnd type="oval" w="med" len="med"/>
          </a:ln>
        </p:spPr>
        <p:txBody>
          <a:bodyPr/>
          <a:lstStyle/>
          <a:p>
            <a:pPr>
              <a:spcBef>
                <a:spcPct val="50000"/>
              </a:spcBef>
            </a:pPr>
            <a:r>
              <a:rPr lang="zh-CN" altLang="en-US" sz="2400" b="1" dirty="0">
                <a:solidFill>
                  <a:srgbClr val="2D2D8A"/>
                </a:solidFill>
                <a:latin typeface="Adobe 黑体 Std R" charset="-122"/>
                <a:ea typeface="Adobe 黑体 Std R" charset="-122"/>
              </a:rPr>
              <a:t>可以方便</a:t>
            </a:r>
            <a:r>
              <a:rPr lang="zh-CN" altLang="en-US" sz="2400" b="1" dirty="0" smtClean="0">
                <a:solidFill>
                  <a:srgbClr val="2D2D8A"/>
                </a:solidFill>
                <a:latin typeface="Adobe 黑体 Std R" charset="-122"/>
                <a:ea typeface="Adobe 黑体 Std R" charset="-122"/>
              </a:rPr>
              <a:t>地看到</a:t>
            </a:r>
            <a:r>
              <a:rPr lang="en-US" altLang="zh-CN" sz="2400" b="1" dirty="0" smtClean="0">
                <a:solidFill>
                  <a:srgbClr val="2D2D8A"/>
                </a:solidFill>
                <a:latin typeface="Adobe 黑体 Std R" charset="-122"/>
                <a:ea typeface="Adobe 黑体 Std R" charset="-122"/>
              </a:rPr>
              <a:t>F1000</a:t>
            </a:r>
            <a:r>
              <a:rPr lang="zh-CN" altLang="en-US" sz="2400" b="1" dirty="0" smtClean="0">
                <a:solidFill>
                  <a:srgbClr val="2D2D8A"/>
                </a:solidFill>
                <a:latin typeface="Adobe 黑体 Std R" charset="-122"/>
                <a:ea typeface="Adobe 黑体 Std R" charset="-122"/>
              </a:rPr>
              <a:t>专家的评论</a:t>
            </a:r>
            <a:endParaRPr lang="zh-TW" altLang="en-US" sz="2400" b="1" dirty="0">
              <a:solidFill>
                <a:srgbClr val="2D2D8A"/>
              </a:solidFill>
              <a:latin typeface="Adobe 黑体 Std R" charset="-122"/>
              <a:ea typeface="Adobe 黑体 Std R" charset="-122"/>
            </a:endParaRPr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7740352" y="2348880"/>
            <a:ext cx="1008062" cy="576064"/>
          </a:xfrm>
          <a:prstGeom prst="rect">
            <a:avLst/>
          </a:prstGeom>
          <a:noFill/>
          <a:ln w="38100"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endParaRPr lang="zh-TW" altLang="zh-TW" b="1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80262" y="1124744"/>
            <a:ext cx="2963738" cy="401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2123728" y="5013176"/>
            <a:ext cx="1547664" cy="360040"/>
          </a:xfrm>
          <a:prstGeom prst="rect">
            <a:avLst/>
          </a:prstGeom>
          <a:noFill/>
          <a:ln w="38100">
            <a:solidFill>
              <a:schemeClr val="tx1"/>
            </a:solidFill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endParaRPr lang="zh-TW" altLang="zh-TW" b="1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0" y="836712"/>
            <a:ext cx="1547664" cy="360040"/>
          </a:xfrm>
          <a:prstGeom prst="rect">
            <a:avLst/>
          </a:prstGeom>
          <a:noFill/>
          <a:ln w="38100">
            <a:solidFill>
              <a:schemeClr val="tx1"/>
            </a:solidFill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endParaRPr lang="zh-TW" altLang="zh-TW" b="1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68760"/>
            <a:ext cx="7848872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AutoShape 7"/>
          <p:cNvSpPr>
            <a:spLocks/>
          </p:cNvSpPr>
          <p:nvPr/>
        </p:nvSpPr>
        <p:spPr bwMode="auto">
          <a:xfrm>
            <a:off x="3851920" y="1916832"/>
            <a:ext cx="3024336" cy="576064"/>
          </a:xfrm>
          <a:prstGeom prst="borderCallout2">
            <a:avLst>
              <a:gd name="adj1" fmla="val 49369"/>
              <a:gd name="adj2" fmla="val -415"/>
              <a:gd name="adj3" fmla="val 295156"/>
              <a:gd name="adj4" fmla="val -23336"/>
              <a:gd name="adj5" fmla="val 336248"/>
              <a:gd name="adj6" fmla="val -59651"/>
            </a:avLst>
          </a:prstGeom>
          <a:solidFill>
            <a:schemeClr val="bg1"/>
          </a:solidFill>
          <a:ln w="25400">
            <a:solidFill>
              <a:srgbClr val="F79646"/>
            </a:solidFill>
            <a:miter lim="800000"/>
            <a:headEnd/>
            <a:tailEnd type="oval" w="med" len="med"/>
          </a:ln>
        </p:spPr>
        <p:txBody>
          <a:bodyPr/>
          <a:lstStyle/>
          <a:p>
            <a:pPr>
              <a:spcBef>
                <a:spcPct val="50000"/>
              </a:spcBef>
            </a:pPr>
            <a:r>
              <a:rPr lang="zh-CN" altLang="en-US" sz="2400" b="1" dirty="0" smtClean="0">
                <a:solidFill>
                  <a:srgbClr val="2D2D8A"/>
                </a:solidFill>
                <a:latin typeface="Adobe 黑体 Std R" charset="-122"/>
                <a:ea typeface="Adobe 黑体 Std R" charset="-122"/>
              </a:rPr>
              <a:t>可以定制专家的评论</a:t>
            </a:r>
            <a:endParaRPr lang="zh-TW" altLang="en-US" sz="2400" b="1" dirty="0">
              <a:solidFill>
                <a:srgbClr val="2D2D8A"/>
              </a:solidFill>
              <a:latin typeface="Adobe 黑体 Std R" charset="-122"/>
              <a:ea typeface="Adobe 黑体 Std R" charset="-122"/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1115616" y="3645024"/>
            <a:ext cx="864046" cy="360040"/>
          </a:xfrm>
          <a:prstGeom prst="rect">
            <a:avLst/>
          </a:prstGeom>
          <a:noFill/>
          <a:ln w="38100"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endParaRPr lang="zh-TW" altLang="zh-TW" b="1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36096" y="620688"/>
            <a:ext cx="360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Adobe 仿宋 Std R"/>
              </a:rPr>
              <a:t>跟踪行业领军人物</a:t>
            </a:r>
            <a:endParaRPr lang="zh-CN" altLang="en-US" sz="3200" b="1" dirty="0">
              <a:latin typeface="Adobe 仿宋 Std R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496" y="5013176"/>
            <a:ext cx="7344816" cy="9917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268760"/>
            <a:ext cx="8712968" cy="5373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7"/>
          <p:cNvSpPr>
            <a:spLocks/>
          </p:cNvSpPr>
          <p:nvPr/>
        </p:nvSpPr>
        <p:spPr bwMode="auto">
          <a:xfrm>
            <a:off x="3275856" y="1412776"/>
            <a:ext cx="4536504" cy="792088"/>
          </a:xfrm>
          <a:prstGeom prst="borderCallout2">
            <a:avLst>
              <a:gd name="adj1" fmla="val 49369"/>
              <a:gd name="adj2" fmla="val -415"/>
              <a:gd name="adj3" fmla="val 290346"/>
              <a:gd name="adj4" fmla="val -10894"/>
              <a:gd name="adj5" fmla="val 334288"/>
              <a:gd name="adj6" fmla="val -37006"/>
            </a:avLst>
          </a:prstGeom>
          <a:solidFill>
            <a:schemeClr val="bg1"/>
          </a:solidFill>
          <a:ln w="25400">
            <a:solidFill>
              <a:srgbClr val="F79646"/>
            </a:solidFill>
            <a:miter lim="800000"/>
            <a:headEnd/>
            <a:tailEnd type="oval" w="med" len="med"/>
          </a:ln>
        </p:spPr>
        <p:txBody>
          <a:bodyPr/>
          <a:lstStyle/>
          <a:p>
            <a:pPr>
              <a:spcBef>
                <a:spcPct val="50000"/>
              </a:spcBef>
            </a:pPr>
            <a:r>
              <a:rPr lang="zh-CN" altLang="en-US" sz="2400" b="1" dirty="0" smtClean="0">
                <a:solidFill>
                  <a:srgbClr val="2D2D8A"/>
                </a:solidFill>
                <a:latin typeface="Adobe 黑体 Std R" charset="-122"/>
                <a:ea typeface="Adobe 黑体 Std R" charset="-122"/>
              </a:rPr>
              <a:t>按照学科查找感兴趣的专家并定制专家的评论</a:t>
            </a:r>
            <a:endParaRPr lang="zh-TW" altLang="en-US" sz="2400" b="1" dirty="0">
              <a:solidFill>
                <a:srgbClr val="2D2D8A"/>
              </a:solidFill>
              <a:latin typeface="Adobe 黑体 Std R" charset="-122"/>
              <a:ea typeface="Adobe 黑体 Std R" charset="-122"/>
            </a:endParaRP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720" y="4509120"/>
            <a:ext cx="6696744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3491880" y="6021288"/>
            <a:ext cx="792088" cy="432048"/>
          </a:xfrm>
          <a:prstGeom prst="rect">
            <a:avLst/>
          </a:prstGeom>
          <a:noFill/>
          <a:ln w="38100"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endParaRPr lang="zh-TW" altLang="zh-TW" b="1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3851920" y="692696"/>
            <a:ext cx="792088" cy="432048"/>
          </a:xfrm>
          <a:prstGeom prst="rect">
            <a:avLst/>
          </a:prstGeom>
          <a:noFill/>
          <a:ln w="38100">
            <a:solidFill>
              <a:schemeClr val="tx1"/>
            </a:solidFill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endParaRPr lang="zh-TW" altLang="zh-TW" b="1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4869159"/>
            <a:ext cx="5762625" cy="19888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412776"/>
            <a:ext cx="6624736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827584" y="4293096"/>
            <a:ext cx="2304256" cy="360040"/>
          </a:xfrm>
          <a:prstGeom prst="rect">
            <a:avLst/>
          </a:prstGeom>
          <a:noFill/>
          <a:ln w="38100"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endParaRPr lang="zh-TW" altLang="zh-TW" b="1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6" name="AutoShape 7"/>
          <p:cNvSpPr>
            <a:spLocks/>
          </p:cNvSpPr>
          <p:nvPr/>
        </p:nvSpPr>
        <p:spPr bwMode="auto">
          <a:xfrm>
            <a:off x="5796136" y="4653136"/>
            <a:ext cx="2376264" cy="864096"/>
          </a:xfrm>
          <a:prstGeom prst="borderCallout2">
            <a:avLst>
              <a:gd name="adj1" fmla="val 49369"/>
              <a:gd name="adj2" fmla="val -415"/>
              <a:gd name="adj3" fmla="val -11858"/>
              <a:gd name="adj4" fmla="val -60969"/>
              <a:gd name="adj5" fmla="val -12572"/>
              <a:gd name="adj6" fmla="val -108923"/>
            </a:avLst>
          </a:prstGeom>
          <a:solidFill>
            <a:schemeClr val="bg1"/>
          </a:solidFill>
          <a:ln w="25400">
            <a:solidFill>
              <a:srgbClr val="F79646"/>
            </a:solidFill>
            <a:miter lim="800000"/>
            <a:headEnd/>
            <a:tailEnd type="oval" w="med" len="med"/>
          </a:ln>
        </p:spPr>
        <p:txBody>
          <a:bodyPr/>
          <a:lstStyle/>
          <a:p>
            <a:pPr>
              <a:spcBef>
                <a:spcPct val="50000"/>
              </a:spcBef>
            </a:pPr>
            <a:r>
              <a:rPr lang="zh-CN" altLang="en-US" sz="2400" b="1" dirty="0" smtClean="0">
                <a:solidFill>
                  <a:srgbClr val="2D2D8A"/>
                </a:solidFill>
                <a:latin typeface="Adobe 黑体 Std R" charset="-122"/>
                <a:ea typeface="Adobe 黑体 Std R" charset="-122"/>
              </a:rPr>
              <a:t>专家的意见标签化</a:t>
            </a:r>
            <a:endParaRPr lang="zh-TW" altLang="en-US" sz="2400" b="1" dirty="0">
              <a:solidFill>
                <a:srgbClr val="2D2D8A"/>
              </a:solidFill>
              <a:latin typeface="Adobe 黑体 Std R" charset="-122"/>
              <a:ea typeface="Adobe 黑体 Std R" charset="-122"/>
            </a:endParaRPr>
          </a:p>
        </p:txBody>
      </p:sp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88224" y="1412776"/>
            <a:ext cx="2339752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左大括号 8"/>
          <p:cNvSpPr/>
          <p:nvPr/>
        </p:nvSpPr>
        <p:spPr>
          <a:xfrm>
            <a:off x="1403648" y="4941168"/>
            <a:ext cx="216024" cy="180020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extBox 6"/>
          <p:cNvSpPr txBox="1">
            <a:spLocks noChangeArrowheads="1"/>
          </p:cNvSpPr>
          <p:nvPr/>
        </p:nvSpPr>
        <p:spPr bwMode="auto">
          <a:xfrm>
            <a:off x="827584" y="5229200"/>
            <a:ext cx="467544" cy="1200329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b="1" dirty="0" smtClean="0">
                <a:solidFill>
                  <a:schemeClr val="accent1">
                    <a:lumMod val="75000"/>
                  </a:schemeClr>
                </a:solidFill>
              </a:rPr>
              <a:t>标签总类</a:t>
            </a:r>
            <a:endParaRPr lang="zh-CN" alt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364088" y="620688"/>
            <a:ext cx="360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Adobe 仿宋 Std R"/>
              </a:rPr>
              <a:t>分级与标签化管理</a:t>
            </a:r>
            <a:endParaRPr lang="zh-CN" altLang="en-US" sz="3200" b="1" dirty="0">
              <a:latin typeface="Adobe 仿宋 Std R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44208" y="1268760"/>
            <a:ext cx="2699792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ctangle 7"/>
          <p:cNvSpPr>
            <a:spLocks noChangeArrowheads="1"/>
          </p:cNvSpPr>
          <p:nvPr/>
        </p:nvSpPr>
        <p:spPr bwMode="auto">
          <a:xfrm>
            <a:off x="7812360" y="3140968"/>
            <a:ext cx="1152128" cy="720080"/>
          </a:xfrm>
          <a:prstGeom prst="rect">
            <a:avLst/>
          </a:prstGeom>
          <a:noFill/>
          <a:ln w="38100"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endParaRPr lang="zh-TW" altLang="zh-TW" b="1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196752"/>
            <a:ext cx="6840760" cy="544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直接连接符 6"/>
          <p:cNvCxnSpPr/>
          <p:nvPr/>
        </p:nvCxnSpPr>
        <p:spPr>
          <a:xfrm>
            <a:off x="251520" y="4797152"/>
            <a:ext cx="64087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251520" y="4941168"/>
            <a:ext cx="64087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251520" y="5229200"/>
            <a:ext cx="64087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251520" y="5085184"/>
            <a:ext cx="64087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AutoShape 7"/>
          <p:cNvSpPr>
            <a:spLocks/>
          </p:cNvSpPr>
          <p:nvPr/>
        </p:nvSpPr>
        <p:spPr bwMode="auto">
          <a:xfrm>
            <a:off x="6444208" y="5373216"/>
            <a:ext cx="2376264" cy="576064"/>
          </a:xfrm>
          <a:prstGeom prst="borderCallout2">
            <a:avLst>
              <a:gd name="adj1" fmla="val 49369"/>
              <a:gd name="adj2" fmla="val -415"/>
              <a:gd name="adj3" fmla="val -11858"/>
              <a:gd name="adj4" fmla="val -60969"/>
              <a:gd name="adj5" fmla="val -12572"/>
              <a:gd name="adj6" fmla="val -108923"/>
            </a:avLst>
          </a:prstGeom>
          <a:solidFill>
            <a:schemeClr val="bg1"/>
          </a:solidFill>
          <a:ln w="25400">
            <a:solidFill>
              <a:srgbClr val="F79646"/>
            </a:solidFill>
            <a:miter lim="800000"/>
            <a:headEnd/>
            <a:tailEnd type="oval" w="med" len="med"/>
          </a:ln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altLang="zh-CN" sz="2400" b="1" dirty="0" smtClean="0">
                <a:solidFill>
                  <a:srgbClr val="2D2D8A"/>
                </a:solidFill>
                <a:latin typeface="Adobe 黑体 Std R" charset="-122"/>
                <a:ea typeface="Adobe 黑体 Std R" charset="-122"/>
              </a:rPr>
              <a:t>Controversial</a:t>
            </a:r>
            <a:endParaRPr lang="zh-TW" altLang="en-US" sz="2400" b="1" dirty="0">
              <a:solidFill>
                <a:srgbClr val="2D2D8A"/>
              </a:solidFill>
              <a:latin typeface="Adobe 黑体 Std R" charset="-122"/>
              <a:ea typeface="Adobe 黑体 Std R" charset="-122"/>
            </a:endParaRPr>
          </a:p>
        </p:txBody>
      </p:sp>
      <p:sp>
        <p:nvSpPr>
          <p:cNvPr id="12" name="AutoShape 7"/>
          <p:cNvSpPr>
            <a:spLocks/>
          </p:cNvSpPr>
          <p:nvPr/>
        </p:nvSpPr>
        <p:spPr bwMode="auto">
          <a:xfrm>
            <a:off x="7740352" y="1700808"/>
            <a:ext cx="864096" cy="432048"/>
          </a:xfrm>
          <a:prstGeom prst="borderCallout2">
            <a:avLst>
              <a:gd name="adj1" fmla="val 49369"/>
              <a:gd name="adj2" fmla="val -415"/>
              <a:gd name="adj3" fmla="val 46932"/>
              <a:gd name="adj4" fmla="val -102414"/>
              <a:gd name="adj5" fmla="val -8653"/>
              <a:gd name="adj6" fmla="val -105656"/>
            </a:avLst>
          </a:prstGeom>
          <a:solidFill>
            <a:schemeClr val="bg1"/>
          </a:solidFill>
          <a:ln w="25400">
            <a:solidFill>
              <a:srgbClr val="F79646"/>
            </a:solidFill>
            <a:miter lim="800000"/>
            <a:headEnd/>
            <a:tailEnd type="oval" w="med" len="med"/>
          </a:ln>
        </p:spPr>
        <p:txBody>
          <a:bodyPr/>
          <a:lstStyle/>
          <a:p>
            <a:pPr>
              <a:spcBef>
                <a:spcPct val="50000"/>
              </a:spcBef>
            </a:pPr>
            <a:r>
              <a:rPr lang="zh-CN" altLang="en-US" sz="2400" b="1" dirty="0" smtClean="0">
                <a:solidFill>
                  <a:srgbClr val="2D2D8A"/>
                </a:solidFill>
                <a:latin typeface="Adobe 黑体 Std R" charset="-122"/>
                <a:ea typeface="Adobe 黑体 Std R" charset="-122"/>
              </a:rPr>
              <a:t>分级</a:t>
            </a:r>
            <a:endParaRPr lang="zh-TW" altLang="en-US" sz="2400" b="1" dirty="0">
              <a:solidFill>
                <a:srgbClr val="2D2D8A"/>
              </a:solidFill>
              <a:latin typeface="Adobe 黑体 Std R" charset="-122"/>
              <a:ea typeface="Adobe 黑体 Std R" charset="-122"/>
            </a:endParaRPr>
          </a:p>
        </p:txBody>
      </p:sp>
      <p:sp>
        <p:nvSpPr>
          <p:cNvPr id="13" name="Rectangle 7"/>
          <p:cNvSpPr>
            <a:spLocks noChangeArrowheads="1"/>
          </p:cNvSpPr>
          <p:nvPr/>
        </p:nvSpPr>
        <p:spPr bwMode="auto">
          <a:xfrm>
            <a:off x="6084168" y="1268760"/>
            <a:ext cx="864096" cy="360040"/>
          </a:xfrm>
          <a:prstGeom prst="rect">
            <a:avLst/>
          </a:prstGeom>
          <a:noFill/>
          <a:ln w="38100"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endParaRPr lang="zh-TW" altLang="zh-TW" b="1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17773"/>
            <a:ext cx="8784976" cy="6740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2267744" y="5013176"/>
            <a:ext cx="3960440" cy="360040"/>
          </a:xfrm>
          <a:prstGeom prst="rect">
            <a:avLst/>
          </a:prstGeom>
          <a:noFill/>
          <a:ln w="38100"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endParaRPr lang="zh-TW" altLang="zh-TW" b="1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196752"/>
            <a:ext cx="6438900" cy="126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1988840"/>
            <a:ext cx="6086475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03648" y="2708920"/>
            <a:ext cx="6096000" cy="154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5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91680" y="3645024"/>
            <a:ext cx="5981700" cy="18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23728" y="4437112"/>
            <a:ext cx="6019800" cy="168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1475656" y="2780928"/>
            <a:ext cx="4104456" cy="360040"/>
          </a:xfrm>
          <a:prstGeom prst="rect">
            <a:avLst/>
          </a:prstGeom>
          <a:noFill/>
          <a:ln w="38100"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endParaRPr lang="zh-TW" altLang="zh-TW" b="1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1115616" y="2060848"/>
            <a:ext cx="3960440" cy="360040"/>
          </a:xfrm>
          <a:prstGeom prst="rect">
            <a:avLst/>
          </a:prstGeom>
          <a:noFill/>
          <a:ln w="38100"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endParaRPr lang="zh-TW" altLang="zh-TW" b="1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1691680" y="3645024"/>
            <a:ext cx="4536504" cy="360040"/>
          </a:xfrm>
          <a:prstGeom prst="rect">
            <a:avLst/>
          </a:prstGeom>
          <a:noFill/>
          <a:ln w="38100"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endParaRPr lang="zh-TW" altLang="zh-TW" b="1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2" name="Rectangle 7"/>
          <p:cNvSpPr>
            <a:spLocks noChangeArrowheads="1"/>
          </p:cNvSpPr>
          <p:nvPr/>
        </p:nvSpPr>
        <p:spPr bwMode="auto">
          <a:xfrm>
            <a:off x="2123728" y="4365104"/>
            <a:ext cx="4680520" cy="360040"/>
          </a:xfrm>
          <a:prstGeom prst="rect">
            <a:avLst/>
          </a:prstGeom>
          <a:noFill/>
          <a:ln w="38100"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endParaRPr lang="zh-TW" altLang="zh-TW" b="1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427984" y="620688"/>
            <a:ext cx="45365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Adobe 仿宋 Std R"/>
              </a:rPr>
              <a:t>来自多学科专家的评论</a:t>
            </a:r>
            <a:endParaRPr lang="zh-CN" altLang="en-US" sz="3200" b="1" dirty="0">
              <a:latin typeface="Adobe 仿宋 Std R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484784"/>
            <a:ext cx="6381750" cy="97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2204864"/>
            <a:ext cx="619125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79712" y="3717032"/>
            <a:ext cx="6019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83768" y="4509120"/>
            <a:ext cx="6057900" cy="145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5580112" y="620688"/>
            <a:ext cx="33123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Adobe 仿宋 Std R"/>
              </a:rPr>
              <a:t>开放的交流平台</a:t>
            </a:r>
            <a:endParaRPr lang="zh-CN" altLang="en-US" sz="3200" b="1" dirty="0">
              <a:latin typeface="Adobe 仿宋 Std R"/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7596336" y="4437112"/>
            <a:ext cx="1224136" cy="360040"/>
          </a:xfrm>
          <a:prstGeom prst="rect">
            <a:avLst/>
          </a:prstGeom>
          <a:noFill/>
          <a:ln w="38100"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endParaRPr lang="zh-TW" altLang="zh-TW" b="1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1475656" y="2204864"/>
            <a:ext cx="2808312" cy="432048"/>
          </a:xfrm>
          <a:prstGeom prst="rect">
            <a:avLst/>
          </a:prstGeom>
          <a:noFill/>
          <a:ln w="38100"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endParaRPr lang="zh-TW" altLang="zh-TW" b="1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268760"/>
            <a:ext cx="6264696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10325" y="1196752"/>
            <a:ext cx="2733675" cy="307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179512" y="3068960"/>
            <a:ext cx="1800200" cy="432048"/>
          </a:xfrm>
          <a:prstGeom prst="rect">
            <a:avLst/>
          </a:prstGeom>
          <a:noFill/>
          <a:ln w="38100"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endParaRPr lang="zh-TW" altLang="zh-TW" b="1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cxnSp>
        <p:nvCxnSpPr>
          <p:cNvPr id="9" name="直接箭头连接符 8"/>
          <p:cNvCxnSpPr/>
          <p:nvPr/>
        </p:nvCxnSpPr>
        <p:spPr>
          <a:xfrm flipV="1">
            <a:off x="5868144" y="1412776"/>
            <a:ext cx="648072" cy="7200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箭头连接符 11"/>
          <p:cNvCxnSpPr/>
          <p:nvPr/>
        </p:nvCxnSpPr>
        <p:spPr>
          <a:xfrm flipV="1">
            <a:off x="5724128" y="2780928"/>
            <a:ext cx="792088" cy="9361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>
            <a:off x="5148064" y="2132856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b="1" dirty="0" smtClean="0">
                <a:solidFill>
                  <a:srgbClr val="2D2D8A"/>
                </a:solidFill>
                <a:latin typeface="Adobe 黑体 Std R" charset="-122"/>
                <a:ea typeface="Adobe 黑体 Std R" charset="-122"/>
              </a:rPr>
              <a:t>全文链接</a:t>
            </a:r>
            <a:endParaRPr lang="zh-TW" altLang="en-US" b="1" dirty="0">
              <a:solidFill>
                <a:srgbClr val="2D2D8A"/>
              </a:solidFill>
              <a:latin typeface="Adobe 黑体 Std R" charset="-122"/>
              <a:ea typeface="Adobe 黑体 Std R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211960" y="3573016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b="1" dirty="0" smtClean="0">
                <a:solidFill>
                  <a:srgbClr val="2D2D8A"/>
                </a:solidFill>
                <a:latin typeface="Adobe 黑体 Std R" charset="-122"/>
                <a:ea typeface="Adobe 黑体 Std R" charset="-122"/>
              </a:rPr>
              <a:t>相关文章链接</a:t>
            </a:r>
            <a:endParaRPr lang="zh-TW" altLang="en-US" b="1" dirty="0">
              <a:solidFill>
                <a:srgbClr val="2D2D8A"/>
              </a:solidFill>
              <a:latin typeface="Adobe 黑体 Std R" charset="-122"/>
              <a:ea typeface="Adobe 黑体 Std R" charset="-122"/>
            </a:endParaRPr>
          </a:p>
        </p:txBody>
      </p:sp>
      <p:cxnSp>
        <p:nvCxnSpPr>
          <p:cNvPr id="25" name="直接箭头连接符 24"/>
          <p:cNvCxnSpPr>
            <a:stCxn id="17" idx="1"/>
          </p:cNvCxnSpPr>
          <p:nvPr/>
        </p:nvCxnSpPr>
        <p:spPr>
          <a:xfrm flipH="1" flipV="1">
            <a:off x="3995936" y="3501008"/>
            <a:ext cx="216024" cy="25667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7"/>
          <p:cNvSpPr>
            <a:spLocks noChangeArrowheads="1"/>
          </p:cNvSpPr>
          <p:nvPr/>
        </p:nvSpPr>
        <p:spPr bwMode="auto">
          <a:xfrm>
            <a:off x="4860032" y="3068960"/>
            <a:ext cx="1512168" cy="432048"/>
          </a:xfrm>
          <a:prstGeom prst="rect">
            <a:avLst/>
          </a:prstGeom>
          <a:noFill/>
          <a:ln w="38100"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endParaRPr lang="zh-TW" altLang="zh-TW" b="1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422821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556792"/>
            <a:ext cx="7200800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直接连接符 5"/>
          <p:cNvCxnSpPr/>
          <p:nvPr/>
        </p:nvCxnSpPr>
        <p:spPr>
          <a:xfrm>
            <a:off x="3131840" y="3861048"/>
            <a:ext cx="41044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683568" y="4005064"/>
            <a:ext cx="66247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683568" y="4221088"/>
            <a:ext cx="676875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755576" y="4365104"/>
            <a:ext cx="633670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611560" y="4581128"/>
            <a:ext cx="64807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683568" y="4725144"/>
            <a:ext cx="20882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7"/>
          <p:cNvSpPr>
            <a:spLocks noChangeArrowheads="1"/>
          </p:cNvSpPr>
          <p:nvPr/>
        </p:nvSpPr>
        <p:spPr bwMode="auto">
          <a:xfrm>
            <a:off x="1259632" y="2276872"/>
            <a:ext cx="1296144" cy="288032"/>
          </a:xfrm>
          <a:prstGeom prst="rect">
            <a:avLst/>
          </a:prstGeom>
          <a:noFill/>
          <a:ln w="38100"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endParaRPr lang="zh-TW" altLang="zh-TW" b="1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331640" y="3212976"/>
            <a:ext cx="60486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000" b="1" dirty="0" smtClean="0">
                <a:latin typeface="+mj-ea"/>
                <a:ea typeface="+mj-ea"/>
                <a:cs typeface="Arial Unicode MS" pitchFamily="34" charset="-122"/>
              </a:rPr>
              <a:t>发现科学热点及重要文献</a:t>
            </a:r>
            <a:endParaRPr lang="zh-CN" altLang="en-US" sz="4000" b="1" dirty="0">
              <a:latin typeface="+mj-ea"/>
              <a:ea typeface="+mj-ea"/>
              <a:cs typeface="Arial Unicode MS" pitchFamily="34" charset="-122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8640"/>
            <a:ext cx="8784976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268760"/>
            <a:ext cx="1466850" cy="4509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47664" y="1268760"/>
            <a:ext cx="7344816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179512" y="1268760"/>
            <a:ext cx="1296144" cy="4536504"/>
          </a:xfrm>
          <a:prstGeom prst="rect">
            <a:avLst/>
          </a:prstGeom>
          <a:noFill/>
          <a:ln w="38100"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endParaRPr lang="zh-TW" altLang="zh-TW" b="1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76056" y="1340768"/>
            <a:ext cx="38884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Adobe 仿宋 Std R"/>
              </a:rPr>
              <a:t>定期更新的同行报告</a:t>
            </a:r>
            <a:endParaRPr lang="zh-CN" altLang="en-US" sz="3200" b="1" dirty="0">
              <a:latin typeface="Adobe 仿宋 Std R"/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3059832" y="2276872"/>
            <a:ext cx="5832648" cy="2215991"/>
          </a:xfrm>
          <a:prstGeom prst="rect">
            <a:avLst/>
          </a:prstGeom>
          <a:solidFill>
            <a:schemeClr val="bg1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rgbClr val="FF0000"/>
                </a:solidFill>
                <a:latin typeface="宋体" pitchFamily="2" charset="-122"/>
              </a:rPr>
              <a:t>F1000 </a:t>
            </a:r>
            <a:r>
              <a:rPr lang="en-US" altLang="zh-CN" sz="2000" b="1" dirty="0" smtClean="0">
                <a:solidFill>
                  <a:srgbClr val="FF0000"/>
                </a:solidFill>
                <a:latin typeface="宋体" pitchFamily="2" charset="-122"/>
              </a:rPr>
              <a:t>Report</a:t>
            </a:r>
            <a:endParaRPr lang="en-US" altLang="zh-CN" sz="2000" b="1" dirty="0">
              <a:solidFill>
                <a:srgbClr val="FF0000"/>
              </a:solidFill>
              <a:latin typeface="宋体" pitchFamily="2" charset="-122"/>
            </a:endParaRPr>
          </a:p>
          <a:p>
            <a:r>
              <a:rPr lang="zh-CN" altLang="en-US" sz="2000" b="1" dirty="0">
                <a:solidFill>
                  <a:srgbClr val="FF0000"/>
                </a:solidFill>
                <a:latin typeface="宋体" pitchFamily="2" charset="-122"/>
              </a:rPr>
              <a:t>为生物、医学领域不同的主题提供独到的同行见解</a:t>
            </a:r>
          </a:p>
          <a:p>
            <a:r>
              <a:rPr lang="zh-CN" altLang="en-US" sz="2000" b="1" dirty="0">
                <a:solidFill>
                  <a:srgbClr val="FF0000"/>
                </a:solidFill>
                <a:latin typeface="宋体" pitchFamily="2" charset="-122"/>
              </a:rPr>
              <a:t>由被提名的专家根据各个子学科内近期的重要研究、发现进行梳理、探讨未来研究方向并给以简短的评论</a:t>
            </a:r>
          </a:p>
          <a:p>
            <a:r>
              <a:rPr lang="zh-CN" altLang="en-US" sz="2000" b="1" dirty="0" smtClean="0">
                <a:solidFill>
                  <a:srgbClr val="FF0000"/>
                </a:solidFill>
                <a:latin typeface="宋体" pitchFamily="2" charset="-122"/>
              </a:rPr>
              <a:t>注册</a:t>
            </a:r>
            <a:r>
              <a:rPr lang="zh-CN" altLang="en-US" sz="2000" b="1" dirty="0">
                <a:solidFill>
                  <a:srgbClr val="FF0000"/>
                </a:solidFill>
                <a:latin typeface="宋体" pitchFamily="2" charset="-122"/>
              </a:rPr>
              <a:t>与非注册用户都可以查看全文</a:t>
            </a:r>
          </a:p>
          <a:p>
            <a:endParaRPr lang="zh-CN" altLang="en-US" dirty="0"/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179512" y="6237312"/>
            <a:ext cx="1331640" cy="369332"/>
          </a:xfrm>
          <a:prstGeom prst="rect">
            <a:avLst/>
          </a:prstGeom>
          <a:solidFill>
            <a:schemeClr val="bg1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dirty="0" smtClean="0"/>
              <a:t>按学科查找</a:t>
            </a:r>
            <a:endParaRPr lang="zh-CN" altLang="en-US" dirty="0"/>
          </a:p>
        </p:txBody>
      </p:sp>
      <p:sp>
        <p:nvSpPr>
          <p:cNvPr id="17" name="下箭头 16"/>
          <p:cNvSpPr/>
          <p:nvPr/>
        </p:nvSpPr>
        <p:spPr>
          <a:xfrm>
            <a:off x="755576" y="5877272"/>
            <a:ext cx="45719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2483768" y="836712"/>
            <a:ext cx="1296144" cy="432048"/>
          </a:xfrm>
          <a:prstGeom prst="rect">
            <a:avLst/>
          </a:prstGeom>
          <a:noFill/>
          <a:ln w="38100">
            <a:solidFill>
              <a:schemeClr val="tx1"/>
            </a:solidFill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endParaRPr lang="zh-TW" altLang="zh-TW" b="1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8640"/>
            <a:ext cx="8840383" cy="6264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179512" y="2564904"/>
            <a:ext cx="1116632" cy="216024"/>
          </a:xfrm>
          <a:prstGeom prst="rect">
            <a:avLst/>
          </a:prstGeom>
          <a:noFill/>
          <a:ln w="38100"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endParaRPr lang="zh-TW" altLang="zh-TW" b="1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2483768" y="1052736"/>
            <a:ext cx="1152128" cy="216024"/>
          </a:xfrm>
          <a:prstGeom prst="rect">
            <a:avLst/>
          </a:prstGeom>
          <a:noFill/>
          <a:ln w="38100">
            <a:solidFill>
              <a:schemeClr val="tx1"/>
            </a:solidFill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endParaRPr lang="zh-TW" altLang="zh-TW" b="1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0"/>
            <a:ext cx="8784977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052736"/>
            <a:ext cx="8120385" cy="5688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3059832" y="2276872"/>
            <a:ext cx="5832648" cy="1323439"/>
          </a:xfrm>
          <a:prstGeom prst="rect">
            <a:avLst/>
          </a:prstGeom>
          <a:solidFill>
            <a:schemeClr val="bg1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rgbClr val="FF0000"/>
                </a:solidFill>
                <a:latin typeface="宋体" pitchFamily="2" charset="-122"/>
              </a:rPr>
              <a:t>F1000 </a:t>
            </a:r>
            <a:r>
              <a:rPr lang="en-US" altLang="zh-CN" sz="2000" b="1" dirty="0" smtClean="0">
                <a:solidFill>
                  <a:srgbClr val="FF0000"/>
                </a:solidFill>
                <a:latin typeface="宋体" pitchFamily="2" charset="-122"/>
              </a:rPr>
              <a:t>Ranking</a:t>
            </a:r>
            <a:endParaRPr lang="en-US" altLang="zh-CN" sz="2000" b="1" dirty="0">
              <a:solidFill>
                <a:srgbClr val="FF0000"/>
              </a:solidFill>
              <a:latin typeface="宋体" pitchFamily="2" charset="-122"/>
            </a:endParaRPr>
          </a:p>
          <a:p>
            <a:r>
              <a:rPr lang="en-US" altLang="zh-CN" sz="2000" b="1" dirty="0" smtClean="0">
                <a:solidFill>
                  <a:srgbClr val="FF0000"/>
                </a:solidFill>
                <a:latin typeface="宋体" pitchFamily="2" charset="-122"/>
              </a:rPr>
              <a:t>Current Most Viewed Ranking</a:t>
            </a:r>
            <a:r>
              <a:rPr lang="zh-CN" altLang="en-US" sz="2000" b="1" dirty="0" smtClean="0">
                <a:solidFill>
                  <a:srgbClr val="FF0000"/>
                </a:solidFill>
                <a:latin typeface="宋体" pitchFamily="2" charset="-122"/>
              </a:rPr>
              <a:t>对</a:t>
            </a:r>
            <a:r>
              <a:rPr lang="en-US" altLang="zh-CN" sz="2000" b="1" dirty="0" smtClean="0">
                <a:solidFill>
                  <a:srgbClr val="FF0000"/>
                </a:solidFill>
                <a:latin typeface="宋体" pitchFamily="2" charset="-122"/>
              </a:rPr>
              <a:t>14</a:t>
            </a:r>
            <a:r>
              <a:rPr lang="zh-CN" altLang="en-US" sz="2000" b="1" dirty="0" smtClean="0">
                <a:solidFill>
                  <a:srgbClr val="FF0000"/>
                </a:solidFill>
                <a:latin typeface="宋体" pitchFamily="2" charset="-122"/>
              </a:rPr>
              <a:t>天内所有被推荐文章的浏览量进行排名，高排名暗示着文章的高关注度</a:t>
            </a:r>
            <a:endParaRPr lang="zh-CN" altLang="en-US" sz="2000" b="1" dirty="0">
              <a:solidFill>
                <a:srgbClr val="FF0000"/>
              </a:solidFill>
              <a:latin typeface="宋体" pitchFamily="2" charset="-122"/>
            </a:endParaRP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179512" y="1772816"/>
            <a:ext cx="1296144" cy="216024"/>
          </a:xfrm>
          <a:prstGeom prst="rect">
            <a:avLst/>
          </a:prstGeom>
          <a:noFill/>
          <a:ln w="38100"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endParaRPr lang="zh-TW" altLang="zh-TW" b="1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619672" y="836712"/>
            <a:ext cx="864096" cy="216024"/>
          </a:xfrm>
          <a:prstGeom prst="rect">
            <a:avLst/>
          </a:prstGeom>
          <a:noFill/>
          <a:ln w="38100">
            <a:solidFill>
              <a:schemeClr val="tx1"/>
            </a:solidFill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endParaRPr lang="zh-TW" altLang="zh-TW" b="1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788024" y="1124744"/>
            <a:ext cx="4176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Adobe 仿宋 Std R"/>
              </a:rPr>
              <a:t>列出每个领域的热门文章</a:t>
            </a:r>
            <a:endParaRPr lang="zh-CN" altLang="en-US" sz="2800" b="1" dirty="0">
              <a:latin typeface="Adobe 仿宋 Std R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96752"/>
            <a:ext cx="9144000" cy="5661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4355976" y="692696"/>
            <a:ext cx="4608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Adobe 仿宋 Std R"/>
              </a:rPr>
              <a:t>通过分级及时发现重要文章</a:t>
            </a:r>
            <a:endParaRPr lang="zh-CN" altLang="en-US" sz="2800" b="1" dirty="0">
              <a:latin typeface="Adobe 仿宋 Std R"/>
            </a:endParaRPr>
          </a:p>
        </p:txBody>
      </p:sp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9752" y="2492896"/>
            <a:ext cx="2232248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2339752" y="2492896"/>
            <a:ext cx="2232248" cy="792088"/>
          </a:xfrm>
          <a:prstGeom prst="rect">
            <a:avLst/>
          </a:prstGeom>
          <a:noFill/>
          <a:ln w="38100"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endParaRPr lang="zh-TW" altLang="zh-TW" b="1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196752"/>
            <a:ext cx="8784976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矩形 4"/>
          <p:cNvSpPr/>
          <p:nvPr/>
        </p:nvSpPr>
        <p:spPr>
          <a:xfrm>
            <a:off x="179512" y="1988841"/>
            <a:ext cx="4896544" cy="36004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96752"/>
            <a:ext cx="9144000" cy="44694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83768" y="2768550"/>
            <a:ext cx="6210300" cy="408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1259632" y="3789040"/>
            <a:ext cx="6913563" cy="2554288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000" b="1" dirty="0">
                <a:solidFill>
                  <a:srgbClr val="FF0000"/>
                </a:solidFill>
                <a:latin typeface="宋体" pitchFamily="2" charset="-122"/>
              </a:rPr>
              <a:t>posters</a:t>
            </a:r>
          </a:p>
          <a:p>
            <a:r>
              <a:rPr lang="zh-CN" altLang="en-US" sz="2000" b="1" dirty="0">
                <a:solidFill>
                  <a:srgbClr val="FF0000"/>
                </a:solidFill>
                <a:latin typeface="宋体" pitchFamily="2" charset="-122"/>
              </a:rPr>
              <a:t>参会的</a:t>
            </a:r>
            <a:r>
              <a:rPr lang="en-US" altLang="zh-CN" sz="2000" b="1" dirty="0">
                <a:solidFill>
                  <a:srgbClr val="FF0000"/>
                </a:solidFill>
                <a:latin typeface="宋体" pitchFamily="2" charset="-122"/>
              </a:rPr>
              <a:t>poster</a:t>
            </a:r>
            <a:r>
              <a:rPr lang="zh-CN" altLang="en-US" sz="2000" b="1" dirty="0">
                <a:solidFill>
                  <a:srgbClr val="FF0000"/>
                </a:solidFill>
                <a:latin typeface="宋体" pitchFamily="2" charset="-122"/>
              </a:rPr>
              <a:t>可以在此发表</a:t>
            </a:r>
            <a:endParaRPr lang="en-US" altLang="zh-CN" sz="2000" b="1" dirty="0">
              <a:solidFill>
                <a:srgbClr val="FF0000"/>
              </a:solidFill>
              <a:latin typeface="宋体" pitchFamily="2" charset="-122"/>
            </a:endParaRPr>
          </a:p>
          <a:p>
            <a:r>
              <a:rPr lang="zh-CN" altLang="en-US" sz="2000" b="1" dirty="0">
                <a:solidFill>
                  <a:srgbClr val="FF0000"/>
                </a:solidFill>
                <a:latin typeface="宋体" pitchFamily="2" charset="-122"/>
              </a:rPr>
              <a:t>包含研究目的、理论假设、主要结论、目前研究状态、创新点等信息</a:t>
            </a:r>
            <a:endParaRPr lang="en-US" altLang="zh-CN" sz="2000" b="1" dirty="0">
              <a:solidFill>
                <a:srgbClr val="FF0000"/>
              </a:solidFill>
              <a:latin typeface="宋体" pitchFamily="2" charset="-122"/>
            </a:endParaRPr>
          </a:p>
          <a:p>
            <a:endParaRPr lang="zh-CN" altLang="en-US" sz="2000" b="1" dirty="0">
              <a:solidFill>
                <a:srgbClr val="FF0000"/>
              </a:solidFill>
              <a:latin typeface="宋体" pitchFamily="2" charset="-122"/>
            </a:endParaRPr>
          </a:p>
          <a:p>
            <a:r>
              <a:rPr lang="zh-CN" altLang="en-US" sz="2000" b="1" dirty="0">
                <a:solidFill>
                  <a:srgbClr val="FF0000"/>
                </a:solidFill>
                <a:latin typeface="宋体" pitchFamily="2" charset="-122"/>
              </a:rPr>
              <a:t>即使无法参会，也可了解相关领域的最新前沿研究</a:t>
            </a:r>
            <a:endParaRPr lang="en-US" altLang="zh-CN" sz="2000" b="1" dirty="0">
              <a:solidFill>
                <a:srgbClr val="FF0000"/>
              </a:solidFill>
              <a:latin typeface="宋体" pitchFamily="2" charset="-122"/>
            </a:endParaRPr>
          </a:p>
          <a:p>
            <a:r>
              <a:rPr lang="zh-CN" altLang="en-US" sz="2000" b="1" dirty="0">
                <a:solidFill>
                  <a:srgbClr val="FF0000"/>
                </a:solidFill>
                <a:latin typeface="宋体" pitchFamily="2" charset="-122"/>
              </a:rPr>
              <a:t>及时了解同行进展，避免相同领域不同机构之间重复研究</a:t>
            </a:r>
          </a:p>
          <a:p>
            <a:endParaRPr lang="zh-CN" altLang="en-US" sz="2000" b="1" dirty="0">
              <a:solidFill>
                <a:srgbClr val="CC00FF"/>
              </a:solidFill>
              <a:latin typeface="方正硬笔楷书简体" pitchFamily="65" charset="-122"/>
              <a:ea typeface="方正硬笔楷书简体" pitchFamily="65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51520" y="2204864"/>
            <a:ext cx="8568952" cy="3483768"/>
          </a:xfrm>
          <a:solidFill>
            <a:srgbClr val="FFFFFF"/>
          </a:solidFill>
        </p:spPr>
        <p:txBody>
          <a:bodyPr>
            <a:normAutofit/>
          </a:bodyPr>
          <a:lstStyle/>
          <a:p>
            <a:pPr>
              <a:buClr>
                <a:srgbClr val="2D2D8A"/>
              </a:buClr>
              <a:buNone/>
            </a:pPr>
            <a:r>
              <a:rPr kumimoji="0" lang="en-US" altLang="zh-TW" dirty="0" smtClean="0">
                <a:latin typeface="Times New Roman" pitchFamily="18" charset="0"/>
                <a:ea typeface="DFKai-SB" pitchFamily="65" charset="-120"/>
              </a:rPr>
              <a:t>Martin Raff </a:t>
            </a:r>
            <a:r>
              <a:rPr kumimoji="0" lang="en-US" altLang="zh-TW" sz="2000" dirty="0" smtClean="0">
                <a:latin typeface="Times New Roman" pitchFamily="18" charset="0"/>
                <a:ea typeface="DFKai-SB" pitchFamily="65" charset="-120"/>
              </a:rPr>
              <a:t>(Department of Biology, University College London)</a:t>
            </a:r>
            <a:r>
              <a:rPr kumimoji="0" lang="en-US" altLang="zh-TW" dirty="0" smtClean="0">
                <a:latin typeface="Times New Roman" pitchFamily="18" charset="0"/>
                <a:ea typeface="DFKai-SB" pitchFamily="65" charset="-120"/>
              </a:rPr>
              <a:t> </a:t>
            </a:r>
            <a:r>
              <a:rPr kumimoji="0" lang="zh-CN" altLang="en-US" dirty="0" smtClean="0">
                <a:latin typeface="Adobe 楷体 Std R" charset="-122"/>
                <a:ea typeface="Adobe 楷体 Std R" charset="-122"/>
              </a:rPr>
              <a:t>认为以下原因</a:t>
            </a:r>
            <a:r>
              <a:rPr kumimoji="0" lang="en-US" altLang="zh-TW" dirty="0" smtClean="0">
                <a:latin typeface="Adobe 楷体 Std R" charset="-122"/>
                <a:ea typeface="Adobe 楷体 Std R" charset="-122"/>
              </a:rPr>
              <a:t>:</a:t>
            </a:r>
          </a:p>
          <a:p>
            <a:pPr lvl="1" eaLnBrk="1" hangingPunct="1">
              <a:buClr>
                <a:srgbClr val="6B6BCF"/>
              </a:buClr>
              <a:buSzPct val="70000"/>
              <a:buFont typeface="Wingdings" pitchFamily="2" charset="2"/>
              <a:buChar char="u"/>
            </a:pPr>
            <a:r>
              <a:rPr kumimoji="0" lang="zh-CN" altLang="en-US" dirty="0" smtClean="0">
                <a:latin typeface="Adobe 楷体 Std R" charset="-122"/>
                <a:ea typeface="Adobe 楷体 Std R" charset="-122"/>
              </a:rPr>
              <a:t>帮助我找出所有重要的关键文章。</a:t>
            </a:r>
            <a:endParaRPr kumimoji="0" lang="en-US" altLang="zh-TW" dirty="0" smtClean="0">
              <a:latin typeface="Adobe 楷体 Std R" charset="-122"/>
              <a:ea typeface="Adobe 楷体 Std R" charset="-122"/>
            </a:endParaRPr>
          </a:p>
          <a:p>
            <a:pPr lvl="1" eaLnBrk="1" hangingPunct="1">
              <a:buClr>
                <a:srgbClr val="6B6BCF"/>
              </a:buClr>
              <a:buSzPct val="70000"/>
              <a:buFont typeface="Wingdings" pitchFamily="2" charset="2"/>
              <a:buChar char="u"/>
            </a:pPr>
            <a:r>
              <a:rPr kumimoji="0" lang="zh-CN" altLang="en-US" dirty="0" smtClean="0">
                <a:latin typeface="Adobe 楷体 Std R" charset="-122"/>
                <a:ea typeface="Adobe 楷体 Std R" charset="-122"/>
              </a:rPr>
              <a:t>节省我节选阅读重要文献的时间。</a:t>
            </a:r>
            <a:endParaRPr kumimoji="0" lang="en-US" altLang="zh-TW" dirty="0" smtClean="0">
              <a:latin typeface="Adobe 楷体 Std R" charset="-122"/>
              <a:ea typeface="Adobe 楷体 Std R" charset="-122"/>
            </a:endParaRPr>
          </a:p>
          <a:p>
            <a:pPr lvl="1" eaLnBrk="1" hangingPunct="1">
              <a:buClr>
                <a:srgbClr val="6B6BCF"/>
              </a:buClr>
              <a:buSzPct val="70000"/>
              <a:buFont typeface="Wingdings" pitchFamily="2" charset="2"/>
              <a:buChar char="u"/>
            </a:pPr>
            <a:r>
              <a:rPr kumimoji="0" lang="zh-CN" altLang="en-US" dirty="0" smtClean="0">
                <a:latin typeface="Adobe 楷体 Std R" charset="-122"/>
                <a:ea typeface="Adobe 楷体 Std R" charset="-122"/>
              </a:rPr>
              <a:t>经过两次以上的同行评审更能</a:t>
            </a:r>
            <a:r>
              <a:rPr kumimoji="0" lang="zh-CN" altLang="en-US" dirty="0" smtClean="0">
                <a:latin typeface="Adobe 楷体 Std R" charset="-122"/>
                <a:ea typeface="Adobe 楷体 Std R" charset="-122"/>
              </a:rPr>
              <a:t>确认文章</a:t>
            </a:r>
            <a:r>
              <a:rPr kumimoji="0" lang="zh-CN" altLang="en-US" dirty="0" smtClean="0">
                <a:latin typeface="Adobe 楷体 Std R" charset="-122"/>
                <a:ea typeface="Adobe 楷体 Std R" charset="-122"/>
              </a:rPr>
              <a:t>的重要性及可读性。</a:t>
            </a:r>
            <a:endParaRPr kumimoji="0" lang="zh-TW" altLang="en-US" dirty="0" smtClean="0">
              <a:latin typeface="Adobe 楷体 Std R" charset="-122"/>
              <a:ea typeface="Adobe 楷体 Std R" charset="-122"/>
            </a:endParaRPr>
          </a:p>
        </p:txBody>
      </p:sp>
      <p:sp>
        <p:nvSpPr>
          <p:cNvPr id="23555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1115616" y="1340768"/>
            <a:ext cx="6300192" cy="936104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en-GB" altLang="zh-TW" b="1" dirty="0"/>
              <a:t>Why</a:t>
            </a:r>
            <a:r>
              <a:rPr lang="zh-TW" altLang="en-GB" b="1" dirty="0"/>
              <a:t> </a:t>
            </a:r>
            <a:r>
              <a:rPr lang="en-GB" altLang="zh-TW" b="1" dirty="0"/>
              <a:t>is F1000?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755576" y="3244334"/>
            <a:ext cx="74888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zh-CN" altLang="en-US" sz="3600" b="1" dirty="0" smtClean="0"/>
              <a:t>中国学术论文入选</a:t>
            </a:r>
            <a:r>
              <a:rPr kumimoji="1" lang="en-US" altLang="zh-CN" sz="3600" b="1" dirty="0" smtClean="0"/>
              <a:t>F1000</a:t>
            </a:r>
            <a:r>
              <a:rPr kumimoji="1" lang="zh-CN" altLang="en-US" sz="3600" b="1" dirty="0" smtClean="0"/>
              <a:t>的论文情况</a:t>
            </a:r>
            <a:endParaRPr kumimoji="1" lang="zh-CN" altLang="en-US" sz="3600" b="1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268760"/>
            <a:ext cx="6984775" cy="5373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矩形 4"/>
          <p:cNvSpPr/>
          <p:nvPr/>
        </p:nvSpPr>
        <p:spPr>
          <a:xfrm>
            <a:off x="5580112" y="5013176"/>
            <a:ext cx="3419872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dirty="0" smtClean="0"/>
              <a:t>统计数字为各大学被</a:t>
            </a:r>
            <a:r>
              <a:rPr lang="en-US" altLang="zh-CN" sz="1100" dirty="0" smtClean="0"/>
              <a:t>F1000</a:t>
            </a:r>
            <a:r>
              <a:rPr lang="zh-CN" altLang="en-US" sz="1100" dirty="0" smtClean="0"/>
              <a:t>推荐总文章数。总排名上，北京大学在被</a:t>
            </a:r>
            <a:r>
              <a:rPr lang="en-US" altLang="zh-CN" sz="1100" dirty="0" smtClean="0"/>
              <a:t>F1000</a:t>
            </a:r>
            <a:r>
              <a:rPr lang="zh-CN" altLang="en-US" sz="1100" dirty="0" smtClean="0"/>
              <a:t>收录的总文章数上第一，而复旦大学在</a:t>
            </a:r>
            <a:r>
              <a:rPr lang="en-US" altLang="zh-CN" sz="1100" dirty="0" smtClean="0"/>
              <a:t>F1000</a:t>
            </a:r>
            <a:r>
              <a:rPr lang="zh-CN" altLang="en-US" sz="1100" dirty="0" smtClean="0"/>
              <a:t>星级</a:t>
            </a:r>
            <a:r>
              <a:rPr lang="en-US" altLang="zh-CN" sz="1100" dirty="0" smtClean="0"/>
              <a:t>&gt;1</a:t>
            </a:r>
            <a:r>
              <a:rPr lang="zh-CN" altLang="en-US" sz="1100" dirty="0" smtClean="0"/>
              <a:t>的文章数中略胜一筹。 </a:t>
            </a:r>
            <a:endParaRPr lang="en-US" altLang="zh-CN" sz="1100" dirty="0" smtClean="0"/>
          </a:p>
          <a:p>
            <a:r>
              <a:rPr lang="en-US" altLang="zh-CN" sz="1100" dirty="0" smtClean="0"/>
              <a:t>F1000</a:t>
            </a:r>
            <a:r>
              <a:rPr lang="zh-CN" altLang="en-US" sz="1100" dirty="0" smtClean="0"/>
              <a:t>星级计算方法： 例如：一位专家推荐某篇文章为</a:t>
            </a:r>
            <a:r>
              <a:rPr lang="en-US" altLang="zh-CN" sz="1100" dirty="0" smtClean="0"/>
              <a:t>1</a:t>
            </a:r>
            <a:r>
              <a:rPr lang="zh-CN" altLang="en-US" sz="1100" dirty="0" smtClean="0"/>
              <a:t>颗星，另一位专家推 荐此文章为</a:t>
            </a:r>
            <a:r>
              <a:rPr lang="en-US" altLang="zh-CN" sz="1100" dirty="0" smtClean="0"/>
              <a:t>2</a:t>
            </a:r>
            <a:r>
              <a:rPr lang="zh-CN" altLang="en-US" sz="1100" dirty="0" smtClean="0"/>
              <a:t>颗星，则此文章的</a:t>
            </a:r>
            <a:r>
              <a:rPr lang="en-US" altLang="zh-CN" sz="1100" dirty="0" smtClean="0"/>
              <a:t>F1000</a:t>
            </a:r>
            <a:r>
              <a:rPr lang="zh-CN" altLang="en-US" sz="1100" dirty="0" smtClean="0"/>
              <a:t>星级为</a:t>
            </a:r>
            <a:r>
              <a:rPr lang="en-US" altLang="zh-CN" sz="1100" dirty="0" smtClean="0"/>
              <a:t>3</a:t>
            </a:r>
            <a:r>
              <a:rPr lang="zh-CN" altLang="en-US" sz="1100" dirty="0" smtClean="0"/>
              <a:t>，依次累 加，此文章的平均星级为总星级／推荐人数为</a:t>
            </a:r>
            <a:r>
              <a:rPr lang="en-US" altLang="zh-CN" sz="1100" dirty="0" smtClean="0"/>
              <a:t>1.5</a:t>
            </a:r>
            <a:r>
              <a:rPr lang="zh-CN" altLang="en-US" sz="1100" dirty="0" smtClean="0"/>
              <a:t>。 </a:t>
            </a:r>
            <a:endParaRPr lang="zh-CN" altLang="en-US" sz="1100" dirty="0"/>
          </a:p>
        </p:txBody>
      </p:sp>
      <p:sp>
        <p:nvSpPr>
          <p:cNvPr id="6" name="TextBox 5"/>
          <p:cNvSpPr txBox="1"/>
          <p:nvPr/>
        </p:nvSpPr>
        <p:spPr>
          <a:xfrm>
            <a:off x="4823520" y="692696"/>
            <a:ext cx="43204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Adobe 仿宋 Std R"/>
              </a:rPr>
              <a:t>各高校被</a:t>
            </a:r>
            <a:r>
              <a:rPr lang="en-US" altLang="zh-CN" sz="2800" b="1" dirty="0" smtClean="0">
                <a:latin typeface="Adobe 仿宋 Std R"/>
              </a:rPr>
              <a:t>F1000</a:t>
            </a:r>
            <a:r>
              <a:rPr lang="zh-CN" altLang="en-US" sz="2800" b="1" dirty="0" smtClean="0">
                <a:latin typeface="Adobe 仿宋 Std R"/>
              </a:rPr>
              <a:t>推荐情况</a:t>
            </a:r>
            <a:endParaRPr lang="zh-CN" altLang="en-US" sz="2800" b="1" dirty="0">
              <a:latin typeface="Adobe 仿宋 Std R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0" y="692696"/>
            <a:ext cx="457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Adobe 仿宋 Std R"/>
              </a:rPr>
              <a:t>各研究所被</a:t>
            </a:r>
            <a:r>
              <a:rPr lang="en-US" altLang="zh-CN" sz="2800" b="1" dirty="0" smtClean="0">
                <a:latin typeface="Adobe 仿宋 Std R"/>
              </a:rPr>
              <a:t>F1000</a:t>
            </a:r>
            <a:r>
              <a:rPr lang="zh-CN" altLang="en-US" sz="2800" b="1" dirty="0" smtClean="0">
                <a:latin typeface="Adobe 仿宋 Std R"/>
              </a:rPr>
              <a:t>推荐情况</a:t>
            </a:r>
            <a:endParaRPr lang="zh-CN" altLang="en-US" sz="2800" b="1" dirty="0">
              <a:latin typeface="Adobe 仿宋 Std R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7" y="1340769"/>
            <a:ext cx="7992888" cy="5256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572000" y="692696"/>
            <a:ext cx="457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Adobe 仿宋 Std R"/>
              </a:rPr>
              <a:t>国外高校被</a:t>
            </a:r>
            <a:r>
              <a:rPr lang="en-US" altLang="zh-CN" sz="2800" b="1" dirty="0" smtClean="0">
                <a:latin typeface="Adobe 仿宋 Std R"/>
              </a:rPr>
              <a:t>F1000</a:t>
            </a:r>
            <a:r>
              <a:rPr lang="zh-CN" altLang="en-US" sz="2800" b="1" dirty="0" smtClean="0">
                <a:latin typeface="Adobe 仿宋 Std R"/>
              </a:rPr>
              <a:t>推荐情况</a:t>
            </a:r>
            <a:endParaRPr lang="zh-CN" altLang="en-US" sz="2800" b="1" dirty="0">
              <a:latin typeface="Adobe 仿宋 Std R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340768"/>
            <a:ext cx="5544616" cy="5517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7544" y="2132856"/>
            <a:ext cx="8229600" cy="388843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zh-CN" altLang="en-US" sz="2600" dirty="0" smtClean="0"/>
              <a:t>关于成为</a:t>
            </a:r>
            <a:r>
              <a:rPr lang="en-US" altLang="zh-CN" sz="2600" dirty="0" smtClean="0"/>
              <a:t>F1000</a:t>
            </a:r>
            <a:r>
              <a:rPr lang="zh-CN" altLang="en-US" sz="2600" dirty="0" smtClean="0"/>
              <a:t>专家成员的要求：</a:t>
            </a:r>
            <a:endParaRPr lang="en-US" altLang="zh-CN" sz="2600" dirty="0" smtClean="0"/>
          </a:p>
          <a:p>
            <a:r>
              <a:rPr lang="en-US" altLang="zh-CN" sz="2600" dirty="0" smtClean="0"/>
              <a:t>that the number of Faculty Members be proportionally representative of the number of articles published within that fields</a:t>
            </a:r>
          </a:p>
          <a:p>
            <a:r>
              <a:rPr lang="en-US" altLang="zh-CN" sz="2600" dirty="0" smtClean="0"/>
              <a:t>that the selected Faculty Members be well respected by their peers and perceived as being fair-minded.</a:t>
            </a:r>
          </a:p>
          <a:p>
            <a:r>
              <a:rPr lang="en-US" altLang="zh-CN" sz="2600" dirty="0" smtClean="0"/>
              <a:t>that there be good representation across all nationalities and a good mix of older and younger scientists.</a:t>
            </a:r>
          </a:p>
          <a:p>
            <a:endParaRPr lang="zh-CN" altLang="en-US" dirty="0"/>
          </a:p>
        </p:txBody>
      </p:sp>
      <p:sp>
        <p:nvSpPr>
          <p:cNvPr id="2" name="文本框 1"/>
          <p:cNvSpPr txBox="1"/>
          <p:nvPr/>
        </p:nvSpPr>
        <p:spPr>
          <a:xfrm>
            <a:off x="1619672" y="1268760"/>
            <a:ext cx="608371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+mj-ea"/>
              </a:rPr>
              <a:t>如何参与</a:t>
            </a:r>
            <a:r>
              <a:rPr lang="en-US" altLang="zh-CN" sz="4000" b="1" dirty="0">
                <a:latin typeface="+mj-ea"/>
              </a:rPr>
              <a:t>F1000</a:t>
            </a:r>
            <a:r>
              <a:rPr lang="zh-CN" altLang="en-US" sz="4000" b="1" dirty="0">
                <a:latin typeface="+mj-ea"/>
              </a:rPr>
              <a:t>的学术交流</a:t>
            </a:r>
            <a:endParaRPr kumimoji="1" lang="zh-CN" altLang="en-US" sz="40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7544" y="2708920"/>
            <a:ext cx="8229600" cy="182879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zh-CN" altLang="en-US" dirty="0" smtClean="0"/>
              <a:t>                                   </a:t>
            </a:r>
            <a:r>
              <a:rPr lang="zh-CN" altLang="en-US" sz="4400" dirty="0" smtClean="0"/>
              <a:t>谢谢！</a:t>
            </a:r>
            <a:endParaRPr lang="en-US" altLang="zh-CN" sz="4400" dirty="0" smtClean="0"/>
          </a:p>
          <a:p>
            <a:pPr>
              <a:buNone/>
            </a:pPr>
            <a:r>
              <a:rPr lang="zh-CN" altLang="en-US" sz="4400" dirty="0" smtClean="0"/>
              <a:t>                  欢迎批评指正！</a:t>
            </a:r>
            <a:endParaRPr lang="zh-CN" alt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3439</TotalTime>
  <Words>735</Words>
  <Application>Microsoft Office PowerPoint</Application>
  <PresentationFormat>全屏显示(4:3)</PresentationFormat>
  <Paragraphs>80</Paragraphs>
  <Slides>35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35</vt:i4>
      </vt:variant>
    </vt:vector>
  </HeadingPairs>
  <TitlesOfParts>
    <vt:vector size="36" baseType="lpstr">
      <vt:lpstr>Office 主题</vt:lpstr>
      <vt:lpstr>从海量文献中获取优质信息 Faculty of 1000讲座</vt:lpstr>
      <vt:lpstr>幻灯片 2</vt:lpstr>
      <vt:lpstr>背景介绍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  <vt:lpstr>幻灯片 26</vt:lpstr>
      <vt:lpstr>幻灯片 27</vt:lpstr>
      <vt:lpstr>幻灯片 28</vt:lpstr>
      <vt:lpstr>Why is F1000?</vt:lpstr>
      <vt:lpstr>幻灯片 30</vt:lpstr>
      <vt:lpstr>幻灯片 31</vt:lpstr>
      <vt:lpstr>幻灯片 32</vt:lpstr>
      <vt:lpstr>幻灯片 33</vt:lpstr>
      <vt:lpstr>幻灯片 34</vt:lpstr>
      <vt:lpstr>幻灯片 35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Tomy</dc:creator>
  <cp:lastModifiedBy>Tomy</cp:lastModifiedBy>
  <cp:revision>168</cp:revision>
  <dcterms:created xsi:type="dcterms:W3CDTF">2013-04-01T06:43:22Z</dcterms:created>
  <dcterms:modified xsi:type="dcterms:W3CDTF">2013-04-08T22:59:13Z</dcterms:modified>
</cp:coreProperties>
</file>