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7" r:id="rId2"/>
    <p:sldId id="270" r:id="rId3"/>
    <p:sldId id="269" r:id="rId4"/>
    <p:sldId id="272" r:id="rId5"/>
    <p:sldId id="262" r:id="rId6"/>
    <p:sldId id="265" r:id="rId7"/>
    <p:sldId id="267" r:id="rId8"/>
    <p:sldId id="263" r:id="rId9"/>
    <p:sldId id="285" r:id="rId10"/>
    <p:sldId id="284" r:id="rId11"/>
    <p:sldId id="279" r:id="rId12"/>
    <p:sldId id="278" r:id="rId13"/>
    <p:sldId id="276" r:id="rId14"/>
    <p:sldId id="282" r:id="rId15"/>
    <p:sldId id="281" r:id="rId16"/>
    <p:sldId id="280" r:id="rId17"/>
    <p:sldId id="286" r:id="rId18"/>
    <p:sldId id="268" r:id="rId19"/>
    <p:sldId id="274" r:id="rId20"/>
    <p:sldId id="275" r:id="rId21"/>
    <p:sldId id="264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70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9CA701D-2E5B-4FF4-BFE6-3FC6FB6F68FD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7E442538-A81C-4801-B7E5-6CC83FE434BB}">
      <dgm:prSet phldrT="[Text]" custT="1"/>
      <dgm:spPr/>
      <dgm:t>
        <a:bodyPr/>
        <a:lstStyle/>
        <a:p>
          <a:r>
            <a:rPr lang="zh-CN" altLang="en-US" sz="1000" dirty="0" smtClean="0"/>
            <a:t>成立</a:t>
          </a:r>
          <a:endParaRPr lang="en-US" sz="1000" dirty="0"/>
        </a:p>
      </dgm:t>
    </dgm:pt>
    <dgm:pt modelId="{79F2A64F-C459-48C4-BA91-011FEA2948AF}" type="parTrans" cxnId="{86306AE0-9228-4A84-92E5-70E1B34605A6}">
      <dgm:prSet/>
      <dgm:spPr/>
      <dgm:t>
        <a:bodyPr/>
        <a:lstStyle/>
        <a:p>
          <a:endParaRPr lang="en-US"/>
        </a:p>
      </dgm:t>
    </dgm:pt>
    <dgm:pt modelId="{CB3BD6BA-6988-4E0F-9CE4-AD15B38BB2BA}" type="sibTrans" cxnId="{86306AE0-9228-4A84-92E5-70E1B34605A6}">
      <dgm:prSet/>
      <dgm:spPr/>
      <dgm:t>
        <a:bodyPr/>
        <a:lstStyle/>
        <a:p>
          <a:endParaRPr lang="en-US"/>
        </a:p>
      </dgm:t>
    </dgm:pt>
    <dgm:pt modelId="{09644EB5-15C7-4570-AAD5-246AD5D6C764}">
      <dgm:prSet phldrT="[Text]" custT="1"/>
      <dgm:spPr/>
      <dgm:t>
        <a:bodyPr/>
        <a:lstStyle/>
        <a:p>
          <a:r>
            <a:rPr lang="zh-CN" altLang="en-US" sz="1000" dirty="0" smtClean="0"/>
            <a:t>放射医学丛书</a:t>
          </a:r>
          <a:endParaRPr lang="en-US" sz="1000" dirty="0"/>
        </a:p>
      </dgm:t>
    </dgm:pt>
    <dgm:pt modelId="{936DD009-D9C7-43D2-B125-FD7FD7B6EDC4}" type="parTrans" cxnId="{5E319605-A8E0-4AB5-8C18-8D10482CF753}">
      <dgm:prSet/>
      <dgm:spPr/>
      <dgm:t>
        <a:bodyPr/>
        <a:lstStyle/>
        <a:p>
          <a:endParaRPr lang="en-US"/>
        </a:p>
      </dgm:t>
    </dgm:pt>
    <dgm:pt modelId="{CA7B99E8-A392-4C59-8B24-4AA8880F7813}" type="sibTrans" cxnId="{5E319605-A8E0-4AB5-8C18-8D10482CF753}">
      <dgm:prSet/>
      <dgm:spPr/>
      <dgm:t>
        <a:bodyPr/>
        <a:lstStyle/>
        <a:p>
          <a:endParaRPr lang="en-US"/>
        </a:p>
      </dgm:t>
    </dgm:pt>
    <dgm:pt modelId="{1554BA57-E46B-455A-9F8A-3E0AD00EA58E}">
      <dgm:prSet phldrT="[Text]" custT="1"/>
      <dgm:spPr/>
      <dgm:t>
        <a:bodyPr/>
        <a:lstStyle/>
        <a:p>
          <a:r>
            <a:rPr lang="zh-CN" altLang="en-US" sz="1000" dirty="0" smtClean="0"/>
            <a:t>诊断图片</a:t>
          </a:r>
          <a:endParaRPr lang="en-US" sz="1000" dirty="0"/>
        </a:p>
      </dgm:t>
    </dgm:pt>
    <dgm:pt modelId="{1F5AEC03-5285-45B1-98E9-5FBD6059E102}" type="parTrans" cxnId="{AEDDCD8E-5AC4-49CA-83A8-97D8899C908E}">
      <dgm:prSet/>
      <dgm:spPr/>
      <dgm:t>
        <a:bodyPr/>
        <a:lstStyle/>
        <a:p>
          <a:endParaRPr lang="en-US"/>
        </a:p>
      </dgm:t>
    </dgm:pt>
    <dgm:pt modelId="{96BDD073-1AF8-482D-9869-76A04661D86F}" type="sibTrans" cxnId="{AEDDCD8E-5AC4-49CA-83A8-97D8899C908E}">
      <dgm:prSet/>
      <dgm:spPr/>
      <dgm:t>
        <a:bodyPr/>
        <a:lstStyle/>
        <a:p>
          <a:endParaRPr lang="en-US"/>
        </a:p>
      </dgm:t>
    </dgm:pt>
    <dgm:pt modelId="{E4394803-E290-4EED-885B-A8D12C70371D}">
      <dgm:prSet phldrT="[Text]" custT="1"/>
      <dgm:spPr/>
      <dgm:t>
        <a:bodyPr/>
        <a:lstStyle/>
        <a:p>
          <a:r>
            <a:rPr lang="en-US" sz="1000" dirty="0" err="1" smtClean="0"/>
            <a:t>STATdx</a:t>
          </a:r>
          <a:r>
            <a:rPr lang="en-US" sz="1000" dirty="0" smtClean="0"/>
            <a:t> </a:t>
          </a:r>
          <a:r>
            <a:rPr lang="zh-CN" altLang="en-US" sz="1000" dirty="0" smtClean="0"/>
            <a:t>发行</a:t>
          </a:r>
          <a:endParaRPr lang="en-US" sz="1000" dirty="0"/>
        </a:p>
      </dgm:t>
    </dgm:pt>
    <dgm:pt modelId="{46C6AC85-2E72-4C2E-AE78-28194DC81560}" type="parTrans" cxnId="{DD6D146B-995B-4396-B6E6-75B0671DE279}">
      <dgm:prSet/>
      <dgm:spPr/>
      <dgm:t>
        <a:bodyPr/>
        <a:lstStyle/>
        <a:p>
          <a:endParaRPr lang="en-US"/>
        </a:p>
      </dgm:t>
    </dgm:pt>
    <dgm:pt modelId="{C9FBA56A-24E7-46BB-986D-77FC5CC634E7}" type="sibTrans" cxnId="{DD6D146B-995B-4396-B6E6-75B0671DE279}">
      <dgm:prSet/>
      <dgm:spPr/>
      <dgm:t>
        <a:bodyPr/>
        <a:lstStyle/>
        <a:p>
          <a:endParaRPr lang="en-US"/>
        </a:p>
      </dgm:t>
    </dgm:pt>
    <dgm:pt modelId="{342E8DCE-0EAB-457F-9E4A-32F5421A3C8D}">
      <dgm:prSet phldrT="[Text]" custT="1"/>
      <dgm:spPr/>
      <dgm:t>
        <a:bodyPr/>
        <a:lstStyle/>
        <a:p>
          <a:r>
            <a:rPr lang="zh-CN" altLang="en-US" sz="1000" dirty="0" smtClean="0"/>
            <a:t>电子书发行</a:t>
          </a:r>
          <a:endParaRPr lang="en-US" sz="1000" dirty="0"/>
        </a:p>
      </dgm:t>
    </dgm:pt>
    <dgm:pt modelId="{6294F108-A464-496C-A094-CB5FA6463FBC}" type="parTrans" cxnId="{04B8C61D-63EB-4AE5-8214-1BCD930E329A}">
      <dgm:prSet/>
      <dgm:spPr/>
      <dgm:t>
        <a:bodyPr/>
        <a:lstStyle/>
        <a:p>
          <a:endParaRPr lang="en-US"/>
        </a:p>
      </dgm:t>
    </dgm:pt>
    <dgm:pt modelId="{C5E87645-6406-4362-BBE9-7A406433584E}" type="sibTrans" cxnId="{04B8C61D-63EB-4AE5-8214-1BCD930E329A}">
      <dgm:prSet/>
      <dgm:spPr/>
      <dgm:t>
        <a:bodyPr/>
        <a:lstStyle/>
        <a:p>
          <a:endParaRPr lang="en-US"/>
        </a:p>
      </dgm:t>
    </dgm:pt>
    <dgm:pt modelId="{05E0B219-36AE-4A0C-8D9F-5649BDCBBAF7}">
      <dgm:prSet phldrT="[Text]" custT="1"/>
      <dgm:spPr/>
      <dgm:t>
        <a:bodyPr/>
        <a:lstStyle/>
        <a:p>
          <a:r>
            <a:rPr lang="en-US" sz="900" dirty="0" err="1" smtClean="0"/>
            <a:t>ImmunoQuery</a:t>
          </a:r>
          <a:r>
            <a:rPr lang="en-US" sz="900" dirty="0" smtClean="0"/>
            <a:t> </a:t>
          </a:r>
          <a:r>
            <a:rPr lang="zh-CN" altLang="en-US" sz="900" dirty="0" smtClean="0"/>
            <a:t>发行</a:t>
          </a:r>
          <a:endParaRPr lang="en-US" sz="900" dirty="0"/>
        </a:p>
      </dgm:t>
    </dgm:pt>
    <dgm:pt modelId="{6EBE0361-6148-4966-A1D1-BD4825372FD0}" type="parTrans" cxnId="{3A308E1D-45BD-4CDC-9E93-AA253DED43CF}">
      <dgm:prSet/>
      <dgm:spPr/>
      <dgm:t>
        <a:bodyPr/>
        <a:lstStyle/>
        <a:p>
          <a:endParaRPr lang="en-US"/>
        </a:p>
      </dgm:t>
    </dgm:pt>
    <dgm:pt modelId="{B2146667-3B3B-4F4F-9D9F-65C0FDF8E82D}" type="sibTrans" cxnId="{3A308E1D-45BD-4CDC-9E93-AA253DED43CF}">
      <dgm:prSet/>
      <dgm:spPr/>
      <dgm:t>
        <a:bodyPr/>
        <a:lstStyle/>
        <a:p>
          <a:endParaRPr lang="en-US"/>
        </a:p>
      </dgm:t>
    </dgm:pt>
    <dgm:pt modelId="{AA28A95F-F412-49A7-B029-A84C0D4CA87F}" type="pres">
      <dgm:prSet presAssocID="{79CA701D-2E5B-4FF4-BFE6-3FC6FB6F68FD}" presName="Name0" presStyleCnt="0">
        <dgm:presLayoutVars>
          <dgm:dir/>
          <dgm:resizeHandles val="exact"/>
        </dgm:presLayoutVars>
      </dgm:prSet>
      <dgm:spPr/>
    </dgm:pt>
    <dgm:pt modelId="{A6C80182-A305-4F8F-85E5-BA03866A0823}" type="pres">
      <dgm:prSet presAssocID="{7E442538-A81C-4801-B7E5-6CC83FE434BB}" presName="parTxOnly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A868FE-310B-46F4-A6D7-74E74B2C906C}" type="pres">
      <dgm:prSet presAssocID="{CB3BD6BA-6988-4E0F-9CE4-AD15B38BB2BA}" presName="parSpace" presStyleCnt="0"/>
      <dgm:spPr/>
    </dgm:pt>
    <dgm:pt modelId="{408B6059-56C4-4140-AA1C-297AB57ABBFE}" type="pres">
      <dgm:prSet presAssocID="{09644EB5-15C7-4570-AAD5-246AD5D6C764}" presName="parTxOnly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A6EFA41-E920-446B-92FE-6C8105E7EC35}" type="pres">
      <dgm:prSet presAssocID="{CA7B99E8-A392-4C59-8B24-4AA8880F7813}" presName="parSpace" presStyleCnt="0"/>
      <dgm:spPr/>
    </dgm:pt>
    <dgm:pt modelId="{E73B39BE-BD6E-41D0-A321-A9015752FFF5}" type="pres">
      <dgm:prSet presAssocID="{1554BA57-E46B-455A-9F8A-3E0AD00EA58E}" presName="parTxOnly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99403D-0ED1-4FE1-A73B-8A7F8D2EE2D6}" type="pres">
      <dgm:prSet presAssocID="{96BDD073-1AF8-482D-9869-76A04661D86F}" presName="parSpace" presStyleCnt="0"/>
      <dgm:spPr/>
    </dgm:pt>
    <dgm:pt modelId="{DECC1019-7079-42BC-B6A9-375E00716E15}" type="pres">
      <dgm:prSet presAssocID="{E4394803-E290-4EED-885B-A8D12C70371D}" presName="parTxOnly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B3D277-CCC0-4332-9238-4B60CE43F01A}" type="pres">
      <dgm:prSet presAssocID="{C9FBA56A-24E7-46BB-986D-77FC5CC634E7}" presName="parSpace" presStyleCnt="0"/>
      <dgm:spPr/>
    </dgm:pt>
    <dgm:pt modelId="{94D7069F-D757-4D64-A57D-83E45646DC21}" type="pres">
      <dgm:prSet presAssocID="{342E8DCE-0EAB-457F-9E4A-32F5421A3C8D}" presName="parTxOnly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50AD4E2-1E2C-4F14-8596-654609C0A228}" type="pres">
      <dgm:prSet presAssocID="{C5E87645-6406-4362-BBE9-7A406433584E}" presName="parSpace" presStyleCnt="0"/>
      <dgm:spPr/>
    </dgm:pt>
    <dgm:pt modelId="{7252BE4F-1E31-4005-A0D0-6B3EFF941F6D}" type="pres">
      <dgm:prSet presAssocID="{05E0B219-36AE-4A0C-8D9F-5649BDCBBAF7}" presName="parTxOnly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A7F5DC2-D787-4169-996F-3CF27050AB1D}" type="presOf" srcId="{E4394803-E290-4EED-885B-A8D12C70371D}" destId="{DECC1019-7079-42BC-B6A9-375E00716E15}" srcOrd="0" destOrd="0" presId="urn:microsoft.com/office/officeart/2005/8/layout/hChevron3"/>
    <dgm:cxn modelId="{5E319605-A8E0-4AB5-8C18-8D10482CF753}" srcId="{79CA701D-2E5B-4FF4-BFE6-3FC6FB6F68FD}" destId="{09644EB5-15C7-4570-AAD5-246AD5D6C764}" srcOrd="1" destOrd="0" parTransId="{936DD009-D9C7-43D2-B125-FD7FD7B6EDC4}" sibTransId="{CA7B99E8-A392-4C59-8B24-4AA8880F7813}"/>
    <dgm:cxn modelId="{DD6D146B-995B-4396-B6E6-75B0671DE279}" srcId="{79CA701D-2E5B-4FF4-BFE6-3FC6FB6F68FD}" destId="{E4394803-E290-4EED-885B-A8D12C70371D}" srcOrd="3" destOrd="0" parTransId="{46C6AC85-2E72-4C2E-AE78-28194DC81560}" sibTransId="{C9FBA56A-24E7-46BB-986D-77FC5CC634E7}"/>
    <dgm:cxn modelId="{0DF5690E-0E42-4F4C-8D1D-B1F5D1C9ADEF}" type="presOf" srcId="{05E0B219-36AE-4A0C-8D9F-5649BDCBBAF7}" destId="{7252BE4F-1E31-4005-A0D0-6B3EFF941F6D}" srcOrd="0" destOrd="0" presId="urn:microsoft.com/office/officeart/2005/8/layout/hChevron3"/>
    <dgm:cxn modelId="{110A173C-63D4-4BC9-9A61-351FF4C0C969}" type="presOf" srcId="{79CA701D-2E5B-4FF4-BFE6-3FC6FB6F68FD}" destId="{AA28A95F-F412-49A7-B029-A84C0D4CA87F}" srcOrd="0" destOrd="0" presId="urn:microsoft.com/office/officeart/2005/8/layout/hChevron3"/>
    <dgm:cxn modelId="{B3E817C7-1454-4FA6-A005-29C99F52CD83}" type="presOf" srcId="{7E442538-A81C-4801-B7E5-6CC83FE434BB}" destId="{A6C80182-A305-4F8F-85E5-BA03866A0823}" srcOrd="0" destOrd="0" presId="urn:microsoft.com/office/officeart/2005/8/layout/hChevron3"/>
    <dgm:cxn modelId="{A565A4E6-32F2-4E9F-8ADD-555EFDFA1D97}" type="presOf" srcId="{1554BA57-E46B-455A-9F8A-3E0AD00EA58E}" destId="{E73B39BE-BD6E-41D0-A321-A9015752FFF5}" srcOrd="0" destOrd="0" presId="urn:microsoft.com/office/officeart/2005/8/layout/hChevron3"/>
    <dgm:cxn modelId="{3A308E1D-45BD-4CDC-9E93-AA253DED43CF}" srcId="{79CA701D-2E5B-4FF4-BFE6-3FC6FB6F68FD}" destId="{05E0B219-36AE-4A0C-8D9F-5649BDCBBAF7}" srcOrd="5" destOrd="0" parTransId="{6EBE0361-6148-4966-A1D1-BD4825372FD0}" sibTransId="{B2146667-3B3B-4F4F-9D9F-65C0FDF8E82D}"/>
    <dgm:cxn modelId="{AEDDCD8E-5AC4-49CA-83A8-97D8899C908E}" srcId="{79CA701D-2E5B-4FF4-BFE6-3FC6FB6F68FD}" destId="{1554BA57-E46B-455A-9F8A-3E0AD00EA58E}" srcOrd="2" destOrd="0" parTransId="{1F5AEC03-5285-45B1-98E9-5FBD6059E102}" sibTransId="{96BDD073-1AF8-482D-9869-76A04661D86F}"/>
    <dgm:cxn modelId="{86306AE0-9228-4A84-92E5-70E1B34605A6}" srcId="{79CA701D-2E5B-4FF4-BFE6-3FC6FB6F68FD}" destId="{7E442538-A81C-4801-B7E5-6CC83FE434BB}" srcOrd="0" destOrd="0" parTransId="{79F2A64F-C459-48C4-BA91-011FEA2948AF}" sibTransId="{CB3BD6BA-6988-4E0F-9CE4-AD15B38BB2BA}"/>
    <dgm:cxn modelId="{528B5305-F81A-40B4-B37D-A8A2E2492198}" type="presOf" srcId="{342E8DCE-0EAB-457F-9E4A-32F5421A3C8D}" destId="{94D7069F-D757-4D64-A57D-83E45646DC21}" srcOrd="0" destOrd="0" presId="urn:microsoft.com/office/officeart/2005/8/layout/hChevron3"/>
    <dgm:cxn modelId="{04B8C61D-63EB-4AE5-8214-1BCD930E329A}" srcId="{79CA701D-2E5B-4FF4-BFE6-3FC6FB6F68FD}" destId="{342E8DCE-0EAB-457F-9E4A-32F5421A3C8D}" srcOrd="4" destOrd="0" parTransId="{6294F108-A464-496C-A094-CB5FA6463FBC}" sibTransId="{C5E87645-6406-4362-BBE9-7A406433584E}"/>
    <dgm:cxn modelId="{325D1E59-C31B-41FA-98AA-E76A7699481B}" type="presOf" srcId="{09644EB5-15C7-4570-AAD5-246AD5D6C764}" destId="{408B6059-56C4-4140-AA1C-297AB57ABBFE}" srcOrd="0" destOrd="0" presId="urn:microsoft.com/office/officeart/2005/8/layout/hChevron3"/>
    <dgm:cxn modelId="{9DCB4E0F-885C-486B-9577-A86D7D8FB692}" type="presParOf" srcId="{AA28A95F-F412-49A7-B029-A84C0D4CA87F}" destId="{A6C80182-A305-4F8F-85E5-BA03866A0823}" srcOrd="0" destOrd="0" presId="urn:microsoft.com/office/officeart/2005/8/layout/hChevron3"/>
    <dgm:cxn modelId="{38F2317B-49C6-43EC-A6D6-3DC30FDD85FF}" type="presParOf" srcId="{AA28A95F-F412-49A7-B029-A84C0D4CA87F}" destId="{23A868FE-310B-46F4-A6D7-74E74B2C906C}" srcOrd="1" destOrd="0" presId="urn:microsoft.com/office/officeart/2005/8/layout/hChevron3"/>
    <dgm:cxn modelId="{22FDB47A-CD3B-441C-B21A-E3A313DC2DF0}" type="presParOf" srcId="{AA28A95F-F412-49A7-B029-A84C0D4CA87F}" destId="{408B6059-56C4-4140-AA1C-297AB57ABBFE}" srcOrd="2" destOrd="0" presId="urn:microsoft.com/office/officeart/2005/8/layout/hChevron3"/>
    <dgm:cxn modelId="{AB997F97-6966-443E-8202-365D2C530ECF}" type="presParOf" srcId="{AA28A95F-F412-49A7-B029-A84C0D4CA87F}" destId="{CA6EFA41-E920-446B-92FE-6C8105E7EC35}" srcOrd="3" destOrd="0" presId="urn:microsoft.com/office/officeart/2005/8/layout/hChevron3"/>
    <dgm:cxn modelId="{22AD1D4C-2208-423D-8B4B-8FDD2837BFBF}" type="presParOf" srcId="{AA28A95F-F412-49A7-B029-A84C0D4CA87F}" destId="{E73B39BE-BD6E-41D0-A321-A9015752FFF5}" srcOrd="4" destOrd="0" presId="urn:microsoft.com/office/officeart/2005/8/layout/hChevron3"/>
    <dgm:cxn modelId="{4F99E3FF-EBCB-43F0-9B09-AE22AC1E017B}" type="presParOf" srcId="{AA28A95F-F412-49A7-B029-A84C0D4CA87F}" destId="{5899403D-0ED1-4FE1-A73B-8A7F8D2EE2D6}" srcOrd="5" destOrd="0" presId="urn:microsoft.com/office/officeart/2005/8/layout/hChevron3"/>
    <dgm:cxn modelId="{1ABFCD6E-5844-45EA-8586-331AB5A6B6D0}" type="presParOf" srcId="{AA28A95F-F412-49A7-B029-A84C0D4CA87F}" destId="{DECC1019-7079-42BC-B6A9-375E00716E15}" srcOrd="6" destOrd="0" presId="urn:microsoft.com/office/officeart/2005/8/layout/hChevron3"/>
    <dgm:cxn modelId="{31B40896-6265-4DD9-B1D8-54964EE368CB}" type="presParOf" srcId="{AA28A95F-F412-49A7-B029-A84C0D4CA87F}" destId="{74B3D277-CCC0-4332-9238-4B60CE43F01A}" srcOrd="7" destOrd="0" presId="urn:microsoft.com/office/officeart/2005/8/layout/hChevron3"/>
    <dgm:cxn modelId="{1161C1D1-3C6E-4FAD-8742-A87F9DBFE149}" type="presParOf" srcId="{AA28A95F-F412-49A7-B029-A84C0D4CA87F}" destId="{94D7069F-D757-4D64-A57D-83E45646DC21}" srcOrd="8" destOrd="0" presId="urn:microsoft.com/office/officeart/2005/8/layout/hChevron3"/>
    <dgm:cxn modelId="{A9256C8E-B6E2-45CD-AC3B-2C3FE41140A9}" type="presParOf" srcId="{AA28A95F-F412-49A7-B029-A84C0D4CA87F}" destId="{B50AD4E2-1E2C-4F14-8596-654609C0A228}" srcOrd="9" destOrd="0" presId="urn:microsoft.com/office/officeart/2005/8/layout/hChevron3"/>
    <dgm:cxn modelId="{136E486B-E828-4A98-BAE4-E4C0DAD84338}" type="presParOf" srcId="{AA28A95F-F412-49A7-B029-A84C0D4CA87F}" destId="{7252BE4F-1E31-4005-A0D0-6B3EFF941F6D}" srcOrd="1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9CA701D-2E5B-4FF4-BFE6-3FC6FB6F68FD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7E442538-A81C-4801-B7E5-6CC83FE434BB}">
      <dgm:prSet phldrT="[Text]" custT="1"/>
      <dgm:spPr/>
      <dgm:t>
        <a:bodyPr/>
        <a:lstStyle/>
        <a:p>
          <a:r>
            <a:rPr lang="en-US" sz="1000" dirty="0" smtClean="0"/>
            <a:t>ACRES</a:t>
          </a:r>
          <a:r>
            <a:rPr lang="zh-CN" altLang="en-US" sz="1000" dirty="0" smtClean="0"/>
            <a:t>专利大奖</a:t>
          </a:r>
          <a:endParaRPr lang="en-US" sz="1000" dirty="0"/>
        </a:p>
      </dgm:t>
    </dgm:pt>
    <dgm:pt modelId="{79F2A64F-C459-48C4-BA91-011FEA2948AF}" type="parTrans" cxnId="{86306AE0-9228-4A84-92E5-70E1B34605A6}">
      <dgm:prSet/>
      <dgm:spPr/>
      <dgm:t>
        <a:bodyPr/>
        <a:lstStyle/>
        <a:p>
          <a:endParaRPr lang="en-US"/>
        </a:p>
      </dgm:t>
    </dgm:pt>
    <dgm:pt modelId="{CB3BD6BA-6988-4E0F-9CE4-AD15B38BB2BA}" type="sibTrans" cxnId="{86306AE0-9228-4A84-92E5-70E1B34605A6}">
      <dgm:prSet/>
      <dgm:spPr/>
      <dgm:t>
        <a:bodyPr/>
        <a:lstStyle/>
        <a:p>
          <a:endParaRPr lang="en-US"/>
        </a:p>
      </dgm:t>
    </dgm:pt>
    <dgm:pt modelId="{09644EB5-15C7-4570-AAD5-246AD5D6C764}">
      <dgm:prSet phldrT="[Text]" custT="1"/>
      <dgm:spPr/>
      <dgm:t>
        <a:bodyPr/>
        <a:lstStyle/>
        <a:p>
          <a:r>
            <a:rPr lang="en-US" sz="1000" dirty="0" smtClean="0"/>
            <a:t>Amirsys Publishing </a:t>
          </a:r>
          <a:r>
            <a:rPr lang="zh-CN" altLang="en-US" sz="1000" dirty="0" smtClean="0"/>
            <a:t>成立</a:t>
          </a:r>
          <a:endParaRPr lang="en-US" sz="1000" dirty="0"/>
        </a:p>
      </dgm:t>
    </dgm:pt>
    <dgm:pt modelId="{936DD009-D9C7-43D2-B125-FD7FD7B6EDC4}" type="parTrans" cxnId="{5E319605-A8E0-4AB5-8C18-8D10482CF753}">
      <dgm:prSet/>
      <dgm:spPr/>
      <dgm:t>
        <a:bodyPr/>
        <a:lstStyle/>
        <a:p>
          <a:endParaRPr lang="en-US"/>
        </a:p>
      </dgm:t>
    </dgm:pt>
    <dgm:pt modelId="{CA7B99E8-A392-4C59-8B24-4AA8880F7813}" type="sibTrans" cxnId="{5E319605-A8E0-4AB5-8C18-8D10482CF753}">
      <dgm:prSet/>
      <dgm:spPr/>
      <dgm:t>
        <a:bodyPr/>
        <a:lstStyle/>
        <a:p>
          <a:endParaRPr lang="en-US"/>
        </a:p>
      </dgm:t>
    </dgm:pt>
    <dgm:pt modelId="{1554BA57-E46B-455A-9F8A-3E0AD00EA58E}">
      <dgm:prSet phldrT="[Text]" custT="1"/>
      <dgm:spPr/>
      <dgm:t>
        <a:bodyPr/>
        <a:lstStyle/>
        <a:p>
          <a:r>
            <a:rPr lang="en-US" sz="1000" dirty="0" err="1" smtClean="0"/>
            <a:t>RADPrimer</a:t>
          </a:r>
          <a:r>
            <a:rPr lang="en-US" sz="1000" dirty="0" smtClean="0"/>
            <a:t> </a:t>
          </a:r>
          <a:r>
            <a:rPr lang="zh-CN" altLang="en-US" sz="1000" dirty="0" smtClean="0"/>
            <a:t>发行</a:t>
          </a:r>
          <a:endParaRPr lang="en-US" sz="1000" dirty="0"/>
        </a:p>
      </dgm:t>
    </dgm:pt>
    <dgm:pt modelId="{1F5AEC03-5285-45B1-98E9-5FBD6059E102}" type="parTrans" cxnId="{AEDDCD8E-5AC4-49CA-83A8-97D8899C908E}">
      <dgm:prSet/>
      <dgm:spPr/>
      <dgm:t>
        <a:bodyPr/>
        <a:lstStyle/>
        <a:p>
          <a:endParaRPr lang="en-US"/>
        </a:p>
      </dgm:t>
    </dgm:pt>
    <dgm:pt modelId="{96BDD073-1AF8-482D-9869-76A04661D86F}" type="sibTrans" cxnId="{AEDDCD8E-5AC4-49CA-83A8-97D8899C908E}">
      <dgm:prSet/>
      <dgm:spPr/>
      <dgm:t>
        <a:bodyPr/>
        <a:lstStyle/>
        <a:p>
          <a:endParaRPr lang="en-US"/>
        </a:p>
      </dgm:t>
    </dgm:pt>
    <dgm:pt modelId="{E4394803-E290-4EED-885B-A8D12C70371D}">
      <dgm:prSet phldrT="[Text]" custT="1"/>
      <dgm:spPr/>
      <dgm:t>
        <a:bodyPr/>
        <a:lstStyle/>
        <a:p>
          <a:r>
            <a:rPr lang="en-US" sz="1000" dirty="0" err="1" smtClean="0"/>
            <a:t>AnatomyOne</a:t>
          </a:r>
          <a:r>
            <a:rPr lang="en-US" sz="1000" dirty="0" smtClean="0"/>
            <a:t> </a:t>
          </a:r>
          <a:r>
            <a:rPr lang="zh-CN" altLang="en-US" sz="1000" dirty="0" smtClean="0"/>
            <a:t>发行</a:t>
          </a:r>
          <a:endParaRPr lang="en-US" sz="1000" dirty="0"/>
        </a:p>
      </dgm:t>
    </dgm:pt>
    <dgm:pt modelId="{46C6AC85-2E72-4C2E-AE78-28194DC81560}" type="parTrans" cxnId="{DD6D146B-995B-4396-B6E6-75B0671DE279}">
      <dgm:prSet/>
      <dgm:spPr/>
      <dgm:t>
        <a:bodyPr/>
        <a:lstStyle/>
        <a:p>
          <a:endParaRPr lang="en-US"/>
        </a:p>
      </dgm:t>
    </dgm:pt>
    <dgm:pt modelId="{C9FBA56A-24E7-46BB-986D-77FC5CC634E7}" type="sibTrans" cxnId="{DD6D146B-995B-4396-B6E6-75B0671DE279}">
      <dgm:prSet/>
      <dgm:spPr/>
      <dgm:t>
        <a:bodyPr/>
        <a:lstStyle/>
        <a:p>
          <a:endParaRPr lang="en-US"/>
        </a:p>
      </dgm:t>
    </dgm:pt>
    <dgm:pt modelId="{342E8DCE-0EAB-457F-9E4A-32F5421A3C8D}">
      <dgm:prSet phldrT="[Text]" custT="1"/>
      <dgm:spPr/>
      <dgm:t>
        <a:bodyPr/>
        <a:lstStyle/>
        <a:p>
          <a:r>
            <a:rPr lang="en-US" sz="1000" dirty="0" smtClean="0"/>
            <a:t>Osborn’s Brain </a:t>
          </a:r>
          <a:r>
            <a:rPr lang="zh-CN" altLang="en-US" sz="1000" dirty="0" smtClean="0"/>
            <a:t>出版</a:t>
          </a:r>
          <a:endParaRPr lang="en-US" sz="1000" dirty="0"/>
        </a:p>
      </dgm:t>
    </dgm:pt>
    <dgm:pt modelId="{6294F108-A464-496C-A094-CB5FA6463FBC}" type="parTrans" cxnId="{04B8C61D-63EB-4AE5-8214-1BCD930E329A}">
      <dgm:prSet/>
      <dgm:spPr/>
      <dgm:t>
        <a:bodyPr/>
        <a:lstStyle/>
        <a:p>
          <a:endParaRPr lang="en-US"/>
        </a:p>
      </dgm:t>
    </dgm:pt>
    <dgm:pt modelId="{C5E87645-6406-4362-BBE9-7A406433584E}" type="sibTrans" cxnId="{04B8C61D-63EB-4AE5-8214-1BCD930E329A}">
      <dgm:prSet/>
      <dgm:spPr/>
      <dgm:t>
        <a:bodyPr/>
        <a:lstStyle/>
        <a:p>
          <a:endParaRPr lang="en-US"/>
        </a:p>
      </dgm:t>
    </dgm:pt>
    <dgm:pt modelId="{05E0B219-36AE-4A0C-8D9F-5649BDCBBAF7}">
      <dgm:prSet phldrT="[Text]" custT="1"/>
      <dgm:spPr/>
      <dgm:t>
        <a:bodyPr/>
        <a:lstStyle/>
        <a:p>
          <a:r>
            <a:rPr lang="en-US" sz="900" dirty="0" smtClean="0"/>
            <a:t>Reference Centers </a:t>
          </a:r>
          <a:r>
            <a:rPr lang="zh-CN" altLang="en-US" sz="900" dirty="0" smtClean="0"/>
            <a:t>发行</a:t>
          </a:r>
          <a:endParaRPr lang="en-US" sz="900" dirty="0"/>
        </a:p>
      </dgm:t>
    </dgm:pt>
    <dgm:pt modelId="{6EBE0361-6148-4966-A1D1-BD4825372FD0}" type="parTrans" cxnId="{3A308E1D-45BD-4CDC-9E93-AA253DED43CF}">
      <dgm:prSet/>
      <dgm:spPr/>
      <dgm:t>
        <a:bodyPr/>
        <a:lstStyle/>
        <a:p>
          <a:endParaRPr lang="en-US"/>
        </a:p>
      </dgm:t>
    </dgm:pt>
    <dgm:pt modelId="{B2146667-3B3B-4F4F-9D9F-65C0FDF8E82D}" type="sibTrans" cxnId="{3A308E1D-45BD-4CDC-9E93-AA253DED43CF}">
      <dgm:prSet/>
      <dgm:spPr/>
      <dgm:t>
        <a:bodyPr/>
        <a:lstStyle/>
        <a:p>
          <a:endParaRPr lang="en-US"/>
        </a:p>
      </dgm:t>
    </dgm:pt>
    <dgm:pt modelId="{AA28A95F-F412-49A7-B029-A84C0D4CA87F}" type="pres">
      <dgm:prSet presAssocID="{79CA701D-2E5B-4FF4-BFE6-3FC6FB6F68FD}" presName="Name0" presStyleCnt="0">
        <dgm:presLayoutVars>
          <dgm:dir/>
          <dgm:resizeHandles val="exact"/>
        </dgm:presLayoutVars>
      </dgm:prSet>
      <dgm:spPr/>
    </dgm:pt>
    <dgm:pt modelId="{A6C80182-A305-4F8F-85E5-BA03866A0823}" type="pres">
      <dgm:prSet presAssocID="{7E442538-A81C-4801-B7E5-6CC83FE434BB}" presName="parTxOnly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A868FE-310B-46F4-A6D7-74E74B2C906C}" type="pres">
      <dgm:prSet presAssocID="{CB3BD6BA-6988-4E0F-9CE4-AD15B38BB2BA}" presName="parSpace" presStyleCnt="0"/>
      <dgm:spPr/>
    </dgm:pt>
    <dgm:pt modelId="{408B6059-56C4-4140-AA1C-297AB57ABBFE}" type="pres">
      <dgm:prSet presAssocID="{09644EB5-15C7-4570-AAD5-246AD5D6C764}" presName="parTxOnly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A6EFA41-E920-446B-92FE-6C8105E7EC35}" type="pres">
      <dgm:prSet presAssocID="{CA7B99E8-A392-4C59-8B24-4AA8880F7813}" presName="parSpace" presStyleCnt="0"/>
      <dgm:spPr/>
    </dgm:pt>
    <dgm:pt modelId="{E73B39BE-BD6E-41D0-A321-A9015752FFF5}" type="pres">
      <dgm:prSet presAssocID="{1554BA57-E46B-455A-9F8A-3E0AD00EA58E}" presName="parTxOnly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99403D-0ED1-4FE1-A73B-8A7F8D2EE2D6}" type="pres">
      <dgm:prSet presAssocID="{96BDD073-1AF8-482D-9869-76A04661D86F}" presName="parSpace" presStyleCnt="0"/>
      <dgm:spPr/>
    </dgm:pt>
    <dgm:pt modelId="{DECC1019-7079-42BC-B6A9-375E00716E15}" type="pres">
      <dgm:prSet presAssocID="{E4394803-E290-4EED-885B-A8D12C70371D}" presName="parTxOnly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B3D277-CCC0-4332-9238-4B60CE43F01A}" type="pres">
      <dgm:prSet presAssocID="{C9FBA56A-24E7-46BB-986D-77FC5CC634E7}" presName="parSpace" presStyleCnt="0"/>
      <dgm:spPr/>
    </dgm:pt>
    <dgm:pt modelId="{94D7069F-D757-4D64-A57D-83E45646DC21}" type="pres">
      <dgm:prSet presAssocID="{342E8DCE-0EAB-457F-9E4A-32F5421A3C8D}" presName="parTxOnly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50AD4E2-1E2C-4F14-8596-654609C0A228}" type="pres">
      <dgm:prSet presAssocID="{C5E87645-6406-4362-BBE9-7A406433584E}" presName="parSpace" presStyleCnt="0"/>
      <dgm:spPr/>
    </dgm:pt>
    <dgm:pt modelId="{7252BE4F-1E31-4005-A0D0-6B3EFF941F6D}" type="pres">
      <dgm:prSet presAssocID="{05E0B219-36AE-4A0C-8D9F-5649BDCBBAF7}" presName="parTxOnly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A308E1D-45BD-4CDC-9E93-AA253DED43CF}" srcId="{79CA701D-2E5B-4FF4-BFE6-3FC6FB6F68FD}" destId="{05E0B219-36AE-4A0C-8D9F-5649BDCBBAF7}" srcOrd="5" destOrd="0" parTransId="{6EBE0361-6148-4966-A1D1-BD4825372FD0}" sibTransId="{B2146667-3B3B-4F4F-9D9F-65C0FDF8E82D}"/>
    <dgm:cxn modelId="{CCBA6813-A9AA-4204-93DD-0B8D9318DC9A}" type="presOf" srcId="{7E442538-A81C-4801-B7E5-6CC83FE434BB}" destId="{A6C80182-A305-4F8F-85E5-BA03866A0823}" srcOrd="0" destOrd="0" presId="urn:microsoft.com/office/officeart/2005/8/layout/hChevron3"/>
    <dgm:cxn modelId="{7F714626-E2E6-4718-9AC1-6E6F86B19462}" type="presOf" srcId="{09644EB5-15C7-4570-AAD5-246AD5D6C764}" destId="{408B6059-56C4-4140-AA1C-297AB57ABBFE}" srcOrd="0" destOrd="0" presId="urn:microsoft.com/office/officeart/2005/8/layout/hChevron3"/>
    <dgm:cxn modelId="{04B8C61D-63EB-4AE5-8214-1BCD930E329A}" srcId="{79CA701D-2E5B-4FF4-BFE6-3FC6FB6F68FD}" destId="{342E8DCE-0EAB-457F-9E4A-32F5421A3C8D}" srcOrd="4" destOrd="0" parTransId="{6294F108-A464-496C-A094-CB5FA6463FBC}" sibTransId="{C5E87645-6406-4362-BBE9-7A406433584E}"/>
    <dgm:cxn modelId="{D1BC11A9-F4F4-4BA5-8333-C4D804286002}" type="presOf" srcId="{1554BA57-E46B-455A-9F8A-3E0AD00EA58E}" destId="{E73B39BE-BD6E-41D0-A321-A9015752FFF5}" srcOrd="0" destOrd="0" presId="urn:microsoft.com/office/officeart/2005/8/layout/hChevron3"/>
    <dgm:cxn modelId="{AEDDCD8E-5AC4-49CA-83A8-97D8899C908E}" srcId="{79CA701D-2E5B-4FF4-BFE6-3FC6FB6F68FD}" destId="{1554BA57-E46B-455A-9F8A-3E0AD00EA58E}" srcOrd="2" destOrd="0" parTransId="{1F5AEC03-5285-45B1-98E9-5FBD6059E102}" sibTransId="{96BDD073-1AF8-482D-9869-76A04661D86F}"/>
    <dgm:cxn modelId="{264146F7-0401-4185-98A7-798D2295D51F}" type="presOf" srcId="{79CA701D-2E5B-4FF4-BFE6-3FC6FB6F68FD}" destId="{AA28A95F-F412-49A7-B029-A84C0D4CA87F}" srcOrd="0" destOrd="0" presId="urn:microsoft.com/office/officeart/2005/8/layout/hChevron3"/>
    <dgm:cxn modelId="{DD6D146B-995B-4396-B6E6-75B0671DE279}" srcId="{79CA701D-2E5B-4FF4-BFE6-3FC6FB6F68FD}" destId="{E4394803-E290-4EED-885B-A8D12C70371D}" srcOrd="3" destOrd="0" parTransId="{46C6AC85-2E72-4C2E-AE78-28194DC81560}" sibTransId="{C9FBA56A-24E7-46BB-986D-77FC5CC634E7}"/>
    <dgm:cxn modelId="{86306AE0-9228-4A84-92E5-70E1B34605A6}" srcId="{79CA701D-2E5B-4FF4-BFE6-3FC6FB6F68FD}" destId="{7E442538-A81C-4801-B7E5-6CC83FE434BB}" srcOrd="0" destOrd="0" parTransId="{79F2A64F-C459-48C4-BA91-011FEA2948AF}" sibTransId="{CB3BD6BA-6988-4E0F-9CE4-AD15B38BB2BA}"/>
    <dgm:cxn modelId="{A2DC56A6-A3F1-42CF-87C6-811FC0CA13E6}" type="presOf" srcId="{342E8DCE-0EAB-457F-9E4A-32F5421A3C8D}" destId="{94D7069F-D757-4D64-A57D-83E45646DC21}" srcOrd="0" destOrd="0" presId="urn:microsoft.com/office/officeart/2005/8/layout/hChevron3"/>
    <dgm:cxn modelId="{4D5BDE6E-CBE6-4478-A4EA-B8A592EA9A4F}" type="presOf" srcId="{05E0B219-36AE-4A0C-8D9F-5649BDCBBAF7}" destId="{7252BE4F-1E31-4005-A0D0-6B3EFF941F6D}" srcOrd="0" destOrd="0" presId="urn:microsoft.com/office/officeart/2005/8/layout/hChevron3"/>
    <dgm:cxn modelId="{5E319605-A8E0-4AB5-8C18-8D10482CF753}" srcId="{79CA701D-2E5B-4FF4-BFE6-3FC6FB6F68FD}" destId="{09644EB5-15C7-4570-AAD5-246AD5D6C764}" srcOrd="1" destOrd="0" parTransId="{936DD009-D9C7-43D2-B125-FD7FD7B6EDC4}" sibTransId="{CA7B99E8-A392-4C59-8B24-4AA8880F7813}"/>
    <dgm:cxn modelId="{5EFF057E-0821-4019-BECB-209E509C7977}" type="presOf" srcId="{E4394803-E290-4EED-885B-A8D12C70371D}" destId="{DECC1019-7079-42BC-B6A9-375E00716E15}" srcOrd="0" destOrd="0" presId="urn:microsoft.com/office/officeart/2005/8/layout/hChevron3"/>
    <dgm:cxn modelId="{0ACF3AB5-46A6-44E8-AE5B-2E46247EE7B3}" type="presParOf" srcId="{AA28A95F-F412-49A7-B029-A84C0D4CA87F}" destId="{A6C80182-A305-4F8F-85E5-BA03866A0823}" srcOrd="0" destOrd="0" presId="urn:microsoft.com/office/officeart/2005/8/layout/hChevron3"/>
    <dgm:cxn modelId="{D21BAC96-63D8-448F-A60C-86B4C770CC69}" type="presParOf" srcId="{AA28A95F-F412-49A7-B029-A84C0D4CA87F}" destId="{23A868FE-310B-46F4-A6D7-74E74B2C906C}" srcOrd="1" destOrd="0" presId="urn:microsoft.com/office/officeart/2005/8/layout/hChevron3"/>
    <dgm:cxn modelId="{EA9A28FB-1414-4B0F-B402-0A7A7F7979C2}" type="presParOf" srcId="{AA28A95F-F412-49A7-B029-A84C0D4CA87F}" destId="{408B6059-56C4-4140-AA1C-297AB57ABBFE}" srcOrd="2" destOrd="0" presId="urn:microsoft.com/office/officeart/2005/8/layout/hChevron3"/>
    <dgm:cxn modelId="{13E90E2D-0994-45D4-8ACB-E9434656A099}" type="presParOf" srcId="{AA28A95F-F412-49A7-B029-A84C0D4CA87F}" destId="{CA6EFA41-E920-446B-92FE-6C8105E7EC35}" srcOrd="3" destOrd="0" presId="urn:microsoft.com/office/officeart/2005/8/layout/hChevron3"/>
    <dgm:cxn modelId="{ED0D4491-1852-464C-B5DC-B3107CB071F5}" type="presParOf" srcId="{AA28A95F-F412-49A7-B029-A84C0D4CA87F}" destId="{E73B39BE-BD6E-41D0-A321-A9015752FFF5}" srcOrd="4" destOrd="0" presId="urn:microsoft.com/office/officeart/2005/8/layout/hChevron3"/>
    <dgm:cxn modelId="{EF7314E2-ECE8-42C1-B378-B0B0B2A3DD88}" type="presParOf" srcId="{AA28A95F-F412-49A7-B029-A84C0D4CA87F}" destId="{5899403D-0ED1-4FE1-A73B-8A7F8D2EE2D6}" srcOrd="5" destOrd="0" presId="urn:microsoft.com/office/officeart/2005/8/layout/hChevron3"/>
    <dgm:cxn modelId="{675C24F0-88D2-4345-BA45-40C1DC255902}" type="presParOf" srcId="{AA28A95F-F412-49A7-B029-A84C0D4CA87F}" destId="{DECC1019-7079-42BC-B6A9-375E00716E15}" srcOrd="6" destOrd="0" presId="urn:microsoft.com/office/officeart/2005/8/layout/hChevron3"/>
    <dgm:cxn modelId="{F1C4639C-98A9-40C9-A3FF-DCFA8805F3F5}" type="presParOf" srcId="{AA28A95F-F412-49A7-B029-A84C0D4CA87F}" destId="{74B3D277-CCC0-4332-9238-4B60CE43F01A}" srcOrd="7" destOrd="0" presId="urn:microsoft.com/office/officeart/2005/8/layout/hChevron3"/>
    <dgm:cxn modelId="{75654962-183F-4C52-9B45-5CFB246D92DD}" type="presParOf" srcId="{AA28A95F-F412-49A7-B029-A84C0D4CA87F}" destId="{94D7069F-D757-4D64-A57D-83E45646DC21}" srcOrd="8" destOrd="0" presId="urn:microsoft.com/office/officeart/2005/8/layout/hChevron3"/>
    <dgm:cxn modelId="{F6019287-9862-4EFD-8DF5-D8FC4EE0F775}" type="presParOf" srcId="{AA28A95F-F412-49A7-B029-A84C0D4CA87F}" destId="{B50AD4E2-1E2C-4F14-8596-654609C0A228}" srcOrd="9" destOrd="0" presId="urn:microsoft.com/office/officeart/2005/8/layout/hChevron3"/>
    <dgm:cxn modelId="{863C8A73-1FD5-4D11-8381-F785296A7D20}" type="presParOf" srcId="{AA28A95F-F412-49A7-B029-A84C0D4CA87F}" destId="{7252BE4F-1E31-4005-A0D0-6B3EFF941F6D}" srcOrd="1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C80182-A305-4F8F-85E5-BA03866A0823}">
      <dsp:nvSpPr>
        <dsp:cNvPr id="0" name=""/>
        <dsp:cNvSpPr/>
      </dsp:nvSpPr>
      <dsp:spPr>
        <a:xfrm>
          <a:off x="835" y="469310"/>
          <a:ext cx="1368215" cy="54728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13335" bIns="2667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000" kern="1200" dirty="0" smtClean="0"/>
            <a:t>成立</a:t>
          </a:r>
          <a:endParaRPr lang="en-US" sz="1000" kern="1200" dirty="0"/>
        </a:p>
      </dsp:txBody>
      <dsp:txXfrm>
        <a:off x="835" y="469310"/>
        <a:ext cx="1231394" cy="547286"/>
      </dsp:txXfrm>
    </dsp:sp>
    <dsp:sp modelId="{408B6059-56C4-4140-AA1C-297AB57ABBFE}">
      <dsp:nvSpPr>
        <dsp:cNvPr id="0" name=""/>
        <dsp:cNvSpPr/>
      </dsp:nvSpPr>
      <dsp:spPr>
        <a:xfrm>
          <a:off x="1095408" y="469310"/>
          <a:ext cx="1368215" cy="54728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000" kern="1200" dirty="0" smtClean="0"/>
            <a:t>放射医学丛书</a:t>
          </a:r>
          <a:endParaRPr lang="en-US" sz="1000" kern="1200" dirty="0"/>
        </a:p>
      </dsp:txBody>
      <dsp:txXfrm>
        <a:off x="1369051" y="469310"/>
        <a:ext cx="820929" cy="547286"/>
      </dsp:txXfrm>
    </dsp:sp>
    <dsp:sp modelId="{E73B39BE-BD6E-41D0-A321-A9015752FFF5}">
      <dsp:nvSpPr>
        <dsp:cNvPr id="0" name=""/>
        <dsp:cNvSpPr/>
      </dsp:nvSpPr>
      <dsp:spPr>
        <a:xfrm>
          <a:off x="2189980" y="469310"/>
          <a:ext cx="1368215" cy="54728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000" kern="1200" dirty="0" smtClean="0"/>
            <a:t>诊断图片</a:t>
          </a:r>
          <a:endParaRPr lang="en-US" sz="1000" kern="1200" dirty="0"/>
        </a:p>
      </dsp:txBody>
      <dsp:txXfrm>
        <a:off x="2463623" y="469310"/>
        <a:ext cx="820929" cy="547286"/>
      </dsp:txXfrm>
    </dsp:sp>
    <dsp:sp modelId="{DECC1019-7079-42BC-B6A9-375E00716E15}">
      <dsp:nvSpPr>
        <dsp:cNvPr id="0" name=""/>
        <dsp:cNvSpPr/>
      </dsp:nvSpPr>
      <dsp:spPr>
        <a:xfrm>
          <a:off x="3284553" y="469310"/>
          <a:ext cx="1368215" cy="54728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err="1" smtClean="0"/>
            <a:t>STATdx</a:t>
          </a:r>
          <a:r>
            <a:rPr lang="en-US" sz="1000" kern="1200" dirty="0" smtClean="0"/>
            <a:t> </a:t>
          </a:r>
          <a:r>
            <a:rPr lang="zh-CN" altLang="en-US" sz="1000" kern="1200" dirty="0" smtClean="0"/>
            <a:t>发行</a:t>
          </a:r>
          <a:endParaRPr lang="en-US" sz="1000" kern="1200" dirty="0"/>
        </a:p>
      </dsp:txBody>
      <dsp:txXfrm>
        <a:off x="3558196" y="469310"/>
        <a:ext cx="820929" cy="547286"/>
      </dsp:txXfrm>
    </dsp:sp>
    <dsp:sp modelId="{94D7069F-D757-4D64-A57D-83E45646DC21}">
      <dsp:nvSpPr>
        <dsp:cNvPr id="0" name=""/>
        <dsp:cNvSpPr/>
      </dsp:nvSpPr>
      <dsp:spPr>
        <a:xfrm>
          <a:off x="4379126" y="469310"/>
          <a:ext cx="1368215" cy="54728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000" kern="1200" dirty="0" smtClean="0"/>
            <a:t>电子书发行</a:t>
          </a:r>
          <a:endParaRPr lang="en-US" sz="1000" kern="1200" dirty="0"/>
        </a:p>
      </dsp:txBody>
      <dsp:txXfrm>
        <a:off x="4652769" y="469310"/>
        <a:ext cx="820929" cy="547286"/>
      </dsp:txXfrm>
    </dsp:sp>
    <dsp:sp modelId="{7252BE4F-1E31-4005-A0D0-6B3EFF941F6D}">
      <dsp:nvSpPr>
        <dsp:cNvPr id="0" name=""/>
        <dsp:cNvSpPr/>
      </dsp:nvSpPr>
      <dsp:spPr>
        <a:xfrm>
          <a:off x="5473698" y="469310"/>
          <a:ext cx="1368215" cy="54728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24003" rIns="12002" bIns="24003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err="1" smtClean="0"/>
            <a:t>ImmunoQuery</a:t>
          </a:r>
          <a:r>
            <a:rPr lang="en-US" sz="900" kern="1200" dirty="0" smtClean="0"/>
            <a:t> </a:t>
          </a:r>
          <a:r>
            <a:rPr lang="zh-CN" altLang="en-US" sz="900" kern="1200" dirty="0" smtClean="0"/>
            <a:t>发行</a:t>
          </a:r>
          <a:endParaRPr lang="en-US" sz="900" kern="1200" dirty="0"/>
        </a:p>
      </dsp:txBody>
      <dsp:txXfrm>
        <a:off x="5747341" y="469310"/>
        <a:ext cx="820929" cy="54728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C80182-A305-4F8F-85E5-BA03866A0823}">
      <dsp:nvSpPr>
        <dsp:cNvPr id="0" name=""/>
        <dsp:cNvSpPr/>
      </dsp:nvSpPr>
      <dsp:spPr>
        <a:xfrm>
          <a:off x="835" y="640877"/>
          <a:ext cx="1368215" cy="54728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13335" bIns="2667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ACRES</a:t>
          </a:r>
          <a:r>
            <a:rPr lang="zh-CN" altLang="en-US" sz="1000" kern="1200" dirty="0" smtClean="0"/>
            <a:t>专利大奖</a:t>
          </a:r>
          <a:endParaRPr lang="en-US" sz="1000" kern="1200" dirty="0"/>
        </a:p>
      </dsp:txBody>
      <dsp:txXfrm>
        <a:off x="835" y="640877"/>
        <a:ext cx="1231394" cy="547286"/>
      </dsp:txXfrm>
    </dsp:sp>
    <dsp:sp modelId="{408B6059-56C4-4140-AA1C-297AB57ABBFE}">
      <dsp:nvSpPr>
        <dsp:cNvPr id="0" name=""/>
        <dsp:cNvSpPr/>
      </dsp:nvSpPr>
      <dsp:spPr>
        <a:xfrm>
          <a:off x="1095408" y="640877"/>
          <a:ext cx="1368215" cy="54728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Amirsys Publishing </a:t>
          </a:r>
          <a:r>
            <a:rPr lang="zh-CN" altLang="en-US" sz="1000" kern="1200" dirty="0" smtClean="0"/>
            <a:t>成立</a:t>
          </a:r>
          <a:endParaRPr lang="en-US" sz="1000" kern="1200" dirty="0"/>
        </a:p>
      </dsp:txBody>
      <dsp:txXfrm>
        <a:off x="1369051" y="640877"/>
        <a:ext cx="820929" cy="547286"/>
      </dsp:txXfrm>
    </dsp:sp>
    <dsp:sp modelId="{E73B39BE-BD6E-41D0-A321-A9015752FFF5}">
      <dsp:nvSpPr>
        <dsp:cNvPr id="0" name=""/>
        <dsp:cNvSpPr/>
      </dsp:nvSpPr>
      <dsp:spPr>
        <a:xfrm>
          <a:off x="2189980" y="640877"/>
          <a:ext cx="1368215" cy="54728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err="1" smtClean="0"/>
            <a:t>RADPrimer</a:t>
          </a:r>
          <a:r>
            <a:rPr lang="en-US" sz="1000" kern="1200" dirty="0" smtClean="0"/>
            <a:t> </a:t>
          </a:r>
          <a:r>
            <a:rPr lang="zh-CN" altLang="en-US" sz="1000" kern="1200" dirty="0" smtClean="0"/>
            <a:t>发行</a:t>
          </a:r>
          <a:endParaRPr lang="en-US" sz="1000" kern="1200" dirty="0"/>
        </a:p>
      </dsp:txBody>
      <dsp:txXfrm>
        <a:off x="2463623" y="640877"/>
        <a:ext cx="820929" cy="547286"/>
      </dsp:txXfrm>
    </dsp:sp>
    <dsp:sp modelId="{DECC1019-7079-42BC-B6A9-375E00716E15}">
      <dsp:nvSpPr>
        <dsp:cNvPr id="0" name=""/>
        <dsp:cNvSpPr/>
      </dsp:nvSpPr>
      <dsp:spPr>
        <a:xfrm>
          <a:off x="3284553" y="640877"/>
          <a:ext cx="1368215" cy="54728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err="1" smtClean="0"/>
            <a:t>AnatomyOne</a:t>
          </a:r>
          <a:r>
            <a:rPr lang="en-US" sz="1000" kern="1200" dirty="0" smtClean="0"/>
            <a:t> </a:t>
          </a:r>
          <a:r>
            <a:rPr lang="zh-CN" altLang="en-US" sz="1000" kern="1200" dirty="0" smtClean="0"/>
            <a:t>发行</a:t>
          </a:r>
          <a:endParaRPr lang="en-US" sz="1000" kern="1200" dirty="0"/>
        </a:p>
      </dsp:txBody>
      <dsp:txXfrm>
        <a:off x="3558196" y="640877"/>
        <a:ext cx="820929" cy="547286"/>
      </dsp:txXfrm>
    </dsp:sp>
    <dsp:sp modelId="{94D7069F-D757-4D64-A57D-83E45646DC21}">
      <dsp:nvSpPr>
        <dsp:cNvPr id="0" name=""/>
        <dsp:cNvSpPr/>
      </dsp:nvSpPr>
      <dsp:spPr>
        <a:xfrm>
          <a:off x="4379126" y="640877"/>
          <a:ext cx="1368215" cy="54728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Osborn’s Brain </a:t>
          </a:r>
          <a:r>
            <a:rPr lang="zh-CN" altLang="en-US" sz="1000" kern="1200" dirty="0" smtClean="0"/>
            <a:t>出版</a:t>
          </a:r>
          <a:endParaRPr lang="en-US" sz="1000" kern="1200" dirty="0"/>
        </a:p>
      </dsp:txBody>
      <dsp:txXfrm>
        <a:off x="4652769" y="640877"/>
        <a:ext cx="820929" cy="547286"/>
      </dsp:txXfrm>
    </dsp:sp>
    <dsp:sp modelId="{7252BE4F-1E31-4005-A0D0-6B3EFF941F6D}">
      <dsp:nvSpPr>
        <dsp:cNvPr id="0" name=""/>
        <dsp:cNvSpPr/>
      </dsp:nvSpPr>
      <dsp:spPr>
        <a:xfrm>
          <a:off x="5473698" y="640877"/>
          <a:ext cx="1368215" cy="54728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24003" rIns="12002" bIns="24003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Reference Centers </a:t>
          </a:r>
          <a:r>
            <a:rPr lang="zh-CN" altLang="en-US" sz="900" kern="1200" dirty="0" smtClean="0"/>
            <a:t>发行</a:t>
          </a:r>
          <a:endParaRPr lang="en-US" sz="900" kern="1200" dirty="0"/>
        </a:p>
      </dsp:txBody>
      <dsp:txXfrm>
        <a:off x="5747341" y="640877"/>
        <a:ext cx="820929" cy="5472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A030FA-0137-4237-9235-86B10C81B252}" type="datetimeFigureOut">
              <a:rPr lang="en-US" smtClean="0"/>
              <a:pPr/>
              <a:t>9/11/2013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A79C8E-E4AB-4D3E-B766-4CAFEA5688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296802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 is the Executive</a:t>
            </a:r>
            <a:r>
              <a:rPr lang="en-US" baseline="0" dirty="0" smtClean="0"/>
              <a:t> Management slide, with an elevator pitch for our company.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A79C8E-E4AB-4D3E-B766-4CAFEA56886E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All of our products rest on the</a:t>
            </a:r>
            <a:r>
              <a:rPr lang="en-US" baseline="0" dirty="0" smtClean="0"/>
              <a:t> superior content our authoring teams create. </a:t>
            </a:r>
          </a:p>
          <a:p>
            <a:pPr>
              <a:buFont typeface="Arial" charset="0"/>
              <a:buNone/>
            </a:pPr>
            <a:endParaRPr lang="en-US" baseline="0" dirty="0" smtClean="0"/>
          </a:p>
          <a:p>
            <a:pPr>
              <a:buFont typeface="Arial" charset="0"/>
              <a:buNone/>
            </a:pPr>
            <a:r>
              <a:rPr lang="en-US" dirty="0" smtClean="0"/>
              <a:t>Our team of renowned authors are specialists in their fields. Each of our 300 authors draws on a lifetime of experience and personal resources to create superior, specialized content for each diagnosis and anatomy topic.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A79C8E-E4AB-4D3E-B766-4CAFEA56886E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i="1" dirty="0" smtClean="0"/>
              <a:t>Speaking</a:t>
            </a:r>
            <a:r>
              <a:rPr lang="en-US" i="1" baseline="0" dirty="0" smtClean="0"/>
              <a:t> points from slide 5 of the previous presentation.</a:t>
            </a:r>
          </a:p>
          <a:p>
            <a:endParaRPr lang="en-US" baseline="0" dirty="0" smtClean="0"/>
          </a:p>
          <a:p>
            <a:r>
              <a:rPr lang="en-US" sz="2000" dirty="0" smtClean="0"/>
              <a:t>Founding Goals: </a:t>
            </a:r>
          </a:p>
          <a:p>
            <a:pPr lvl="1"/>
            <a:r>
              <a:rPr lang="en-US" sz="1800" dirty="0" smtClean="0"/>
              <a:t>Create online, high-impact, concise, POC CDS for diagnosticians to improve the quality of patient care</a:t>
            </a:r>
          </a:p>
          <a:p>
            <a:pPr lvl="1"/>
            <a:r>
              <a:rPr lang="en-US" sz="1800" dirty="0" smtClean="0"/>
              <a:t>Develop new technology to improve the  teaching of resident trainees</a:t>
            </a:r>
          </a:p>
          <a:p>
            <a:r>
              <a:rPr lang="en-US" sz="2000" dirty="0" smtClean="0"/>
              <a:t>Radiology origins</a:t>
            </a:r>
          </a:p>
          <a:p>
            <a:r>
              <a:rPr lang="en-US" sz="2000" dirty="0" smtClean="0"/>
              <a:t>Produced </a:t>
            </a:r>
            <a:r>
              <a:rPr lang="en-US" sz="2000" b="1" i="1" dirty="0" smtClean="0"/>
              <a:t>books</a:t>
            </a:r>
            <a:r>
              <a:rPr lang="en-US" sz="2000" dirty="0" smtClean="0"/>
              <a:t> to pay for </a:t>
            </a:r>
            <a:r>
              <a:rPr lang="en-US" sz="2000" b="1" i="1" dirty="0" smtClean="0"/>
              <a:t>tech R&amp;D – </a:t>
            </a:r>
            <a:r>
              <a:rPr lang="en-US" sz="2000" dirty="0" smtClean="0"/>
              <a:t>books became </a:t>
            </a:r>
            <a:r>
              <a:rPr lang="en-US" sz="2000" b="1" dirty="0" smtClean="0"/>
              <a:t>best-sellers</a:t>
            </a:r>
            <a:endParaRPr lang="en-US" sz="2000" dirty="0" smtClean="0"/>
          </a:p>
          <a:p>
            <a:r>
              <a:rPr lang="en-US" sz="2000" dirty="0" smtClean="0"/>
              <a:t>Added </a:t>
            </a:r>
            <a:r>
              <a:rPr lang="en-US" sz="2000" b="1" dirty="0" smtClean="0"/>
              <a:t>Pathology</a:t>
            </a:r>
            <a:r>
              <a:rPr lang="en-US" sz="2000" dirty="0" smtClean="0"/>
              <a:t>: key adjunct to radiology in hospital-based diagnostics</a:t>
            </a:r>
          </a:p>
          <a:p>
            <a:r>
              <a:rPr lang="en-US" sz="2000" dirty="0" smtClean="0"/>
              <a:t>Added </a:t>
            </a:r>
            <a:r>
              <a:rPr lang="en-US" sz="2000" b="1" dirty="0" smtClean="0"/>
              <a:t>Anatomy</a:t>
            </a:r>
            <a:r>
              <a:rPr lang="en-US" sz="2000" dirty="0" smtClean="0"/>
              <a:t>: last of the </a:t>
            </a:r>
            <a:r>
              <a:rPr lang="en-US" sz="2000" b="1" dirty="0" smtClean="0"/>
              <a:t>Three Pillars of Diagnostic Medicine</a:t>
            </a:r>
          </a:p>
          <a:p>
            <a:r>
              <a:rPr lang="en-US" sz="2000" dirty="0" smtClean="0"/>
              <a:t>Professionals     Residents/Trainees    Medical and other Students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A79C8E-E4AB-4D3E-B766-4CAFEA56886E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i="1" dirty="0" smtClean="0"/>
              <a:t>This is the “Quick Summary” from slide</a:t>
            </a:r>
            <a:r>
              <a:rPr lang="en-US" i="1" baseline="0" dirty="0" smtClean="0"/>
              <a:t> 3 of </a:t>
            </a:r>
            <a:r>
              <a:rPr lang="en-US" i="1" dirty="0" smtClean="0"/>
              <a:t>the previous presentation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A79C8E-E4AB-4D3E-B766-4CAFEA56886E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800" i="1" dirty="0" smtClean="0"/>
              <a:t>Cross Reference this </a:t>
            </a:r>
            <a:r>
              <a:rPr lang="en-US" sz="800" i="1" baseline="0" dirty="0" smtClean="0"/>
              <a:t>slide 12 in the previous presentation</a:t>
            </a:r>
          </a:p>
          <a:p>
            <a:endParaRPr lang="en-US" baseline="0" dirty="0" smtClean="0"/>
          </a:p>
          <a:p>
            <a:r>
              <a:rPr lang="en-US" baseline="0" dirty="0" smtClean="0"/>
              <a:t>Amirsys is the Authority in Radiology, Pathology, and Anatomy</a:t>
            </a:r>
          </a:p>
          <a:p>
            <a:endParaRPr lang="en-US" baseline="0" dirty="0" smtClean="0"/>
          </a:p>
          <a:p>
            <a:r>
              <a:rPr lang="en-US" baseline="0" dirty="0" smtClean="0"/>
              <a:t>Personal Specialty Books and </a:t>
            </a:r>
            <a:r>
              <a:rPr lang="en-US" baseline="0" dirty="0" err="1" smtClean="0"/>
              <a:t>Ebooks</a:t>
            </a:r>
            <a:endParaRPr lang="en-US" baseline="0" dirty="0" smtClean="0"/>
          </a:p>
          <a:p>
            <a:r>
              <a:rPr lang="en-US" baseline="0" dirty="0" smtClean="0"/>
              <a:t>	71 titles available in print and online</a:t>
            </a:r>
            <a:endParaRPr lang="en-US" dirty="0" smtClean="0"/>
          </a:p>
          <a:p>
            <a:r>
              <a:rPr lang="en-US" dirty="0" smtClean="0"/>
              <a:t>Online Clinical Decision Support – Point of Care</a:t>
            </a:r>
          </a:p>
          <a:p>
            <a:pPr lvl="1"/>
            <a:r>
              <a:rPr lang="en-US" dirty="0" smtClean="0"/>
              <a:t>STATdx</a:t>
            </a:r>
            <a:r>
              <a:rPr lang="en-US" sz="2000" dirty="0" smtClean="0"/>
              <a:t>®</a:t>
            </a:r>
            <a:r>
              <a:rPr lang="en-US" dirty="0" smtClean="0"/>
              <a:t>: Radiology</a:t>
            </a:r>
          </a:p>
          <a:p>
            <a:pPr lvl="1"/>
            <a:r>
              <a:rPr lang="en-US" dirty="0" err="1" smtClean="0"/>
              <a:t>ImmunoQuery</a:t>
            </a:r>
            <a:r>
              <a:rPr lang="en-US" sz="2000" dirty="0" smtClean="0"/>
              <a:t>®</a:t>
            </a:r>
            <a:r>
              <a:rPr lang="en-US" dirty="0" smtClean="0"/>
              <a:t>: Pathology</a:t>
            </a:r>
          </a:p>
          <a:p>
            <a:pPr lvl="1"/>
            <a:r>
              <a:rPr lang="en-US" dirty="0" smtClean="0"/>
              <a:t>Amirsys Reference Centers</a:t>
            </a:r>
            <a:r>
              <a:rPr lang="en-US" sz="2000" dirty="0" smtClean="0"/>
              <a:t>™</a:t>
            </a:r>
            <a:r>
              <a:rPr lang="en-US" dirty="0" smtClean="0"/>
              <a:t>: Imaging, Pathology, Anatomy</a:t>
            </a:r>
          </a:p>
          <a:p>
            <a:r>
              <a:rPr lang="en-US" dirty="0" smtClean="0"/>
              <a:t>Online Education/Learning Systems</a:t>
            </a:r>
          </a:p>
          <a:p>
            <a:pPr lvl="1"/>
            <a:r>
              <a:rPr lang="en-US" dirty="0" smtClean="0"/>
              <a:t>AnatomyOne</a:t>
            </a:r>
            <a:r>
              <a:rPr lang="en-US" sz="2000" dirty="0" smtClean="0"/>
              <a:t>®</a:t>
            </a:r>
            <a:r>
              <a:rPr lang="en-US" dirty="0" smtClean="0"/>
              <a:t>: Anatomy</a:t>
            </a:r>
          </a:p>
          <a:p>
            <a:pPr lvl="1"/>
            <a:r>
              <a:rPr lang="en-US" dirty="0" err="1" smtClean="0"/>
              <a:t>RADPrimer</a:t>
            </a:r>
            <a:r>
              <a:rPr lang="en-US" sz="2000" dirty="0" smtClean="0"/>
              <a:t>®</a:t>
            </a:r>
            <a:r>
              <a:rPr lang="en-US" dirty="0" smtClean="0"/>
              <a:t>: Radiology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A79C8E-E4AB-4D3E-B766-4CAFEA56886E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Again, emphasize radiology,</a:t>
            </a:r>
            <a:r>
              <a:rPr lang="en-US" baseline="0" dirty="0" smtClean="0"/>
              <a:t> pathology, and anatomy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A79C8E-E4AB-4D3E-B766-4CAFEA56886E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First</a:t>
            </a:r>
            <a:r>
              <a:rPr lang="en-US" baseline="0" dirty="0" smtClean="0"/>
              <a:t> in our product offerings are our personal products—our books and </a:t>
            </a:r>
            <a:r>
              <a:rPr lang="en-US" baseline="0" dirty="0" err="1" smtClean="0"/>
              <a:t>ebooks</a:t>
            </a:r>
            <a:r>
              <a:rPr lang="en-US" baseline="0" dirty="0" smtClean="0"/>
              <a:t>. </a:t>
            </a:r>
            <a:r>
              <a:rPr lang="en-US" dirty="0" smtClean="0"/>
              <a:t>Amirsys</a:t>
            </a:r>
            <a:r>
              <a:rPr lang="en-US" baseline="0" dirty="0" smtClean="0"/>
              <a:t> book titles are LWW’s best-selling radiology and pathology books.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A79C8E-E4AB-4D3E-B766-4CAFEA56886E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Our digital products are focused on helping medical professionals, residents,</a:t>
            </a:r>
            <a:r>
              <a:rPr lang="en-US" baseline="0" dirty="0" smtClean="0"/>
              <a:t> and students get it right, right now.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A79C8E-E4AB-4D3E-B766-4CAFEA56886E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i="1" dirty="0" smtClean="0"/>
              <a:t>I’ve weeded</a:t>
            </a:r>
            <a:r>
              <a:rPr lang="en-US" i="1" baseline="0" dirty="0" smtClean="0"/>
              <a:t> a bit of what was here for STATdx so that we don’t overwhelm the Ovid folks with details about a product they won’t be selling.</a:t>
            </a:r>
          </a:p>
          <a:p>
            <a:endParaRPr lang="en-US" baseline="0" dirty="0" smtClean="0"/>
          </a:p>
          <a:p>
            <a:r>
              <a:rPr lang="en-US" baseline="0" dirty="0" smtClean="0"/>
              <a:t>STATdx was our first digital product:</a:t>
            </a:r>
          </a:p>
          <a:p>
            <a:endParaRPr lang="en-US" baseline="0" dirty="0" smtClean="0"/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3000" dirty="0" smtClean="0">
                <a:ea typeface="+mn-ea"/>
                <a:cs typeface="+mn-cs"/>
              </a:rPr>
              <a:t>Radiologists have more volume, less time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3000" dirty="0" smtClean="0">
                <a:ea typeface="+mn-ea"/>
                <a:cs typeface="+mn-cs"/>
              </a:rPr>
              <a:t>Increase speed and accuracy of diagnostic process</a:t>
            </a:r>
          </a:p>
          <a:p>
            <a:pPr>
              <a:buFont typeface="Arial" pitchFamily="34" charset="0"/>
              <a:buChar char="•"/>
            </a:pPr>
            <a:r>
              <a:rPr lang="en-US" sz="3000" dirty="0" smtClean="0"/>
              <a:t>Online, comprehensive diagnostic system</a:t>
            </a:r>
          </a:p>
          <a:p>
            <a:pPr>
              <a:buFont typeface="Arial" pitchFamily="34" charset="0"/>
              <a:buChar char="•"/>
            </a:pPr>
            <a:r>
              <a:rPr lang="en-US" sz="3000" dirty="0" smtClean="0"/>
              <a:t>Annual subscriptions</a:t>
            </a:r>
          </a:p>
          <a:p>
            <a:pPr>
              <a:buFont typeface="Arial" pitchFamily="34" charset="0"/>
              <a:buChar char="•"/>
            </a:pPr>
            <a:r>
              <a:rPr lang="en-US" sz="3000" dirty="0" smtClean="0"/>
              <a:t>Individual radiologists, groups, hospital departments</a:t>
            </a:r>
          </a:p>
          <a:p>
            <a:pPr>
              <a:buFont typeface="Arial" pitchFamily="34" charset="0"/>
              <a:buChar char="•"/>
            </a:pPr>
            <a:r>
              <a:rPr lang="en-US" sz="3000" dirty="0" smtClean="0"/>
              <a:t>Launched in 2005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33,000+ users (subscription)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Approx. 1,800 accounts (61% in U.S) (Approx. 7 accts buy each day)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50+ countries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500,000+ radiologic images and color illustrations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72,000+ topics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4,500+ diagnoses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9,600+ imaging anatomy images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23,000+ pages of original text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A79C8E-E4AB-4D3E-B766-4CAFEA56886E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Sales</a:t>
            </a:r>
            <a:r>
              <a:rPr lang="en-US" baseline="0" dirty="0" smtClean="0"/>
              <a:t> have steadily increased since 2006. This story is true of our other products, as well.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A79C8E-E4AB-4D3E-B766-4CAFEA56886E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Let’s talk about how a radiologist might use STATdx.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A79C8E-E4AB-4D3E-B766-4CAFEA56886E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ImmunoQuery</a:t>
            </a:r>
            <a:r>
              <a:rPr lang="en-US" dirty="0" smtClean="0"/>
              <a:t> is another of our well-known</a:t>
            </a:r>
            <a:r>
              <a:rPr lang="en-US" baseline="0" dirty="0" smtClean="0"/>
              <a:t> online decision support products.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A79C8E-E4AB-4D3E-B766-4CAFEA56886E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6,500+ users (subscription)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1,266,000 </a:t>
            </a:r>
            <a:r>
              <a:rPr lang="en-US" dirty="0" err="1" smtClean="0"/>
              <a:t>immunostain</a:t>
            </a:r>
            <a:r>
              <a:rPr lang="en-US" dirty="0" smtClean="0"/>
              <a:t> patient cases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54,000 unique antibody results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4,900 peer-reviewed references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3,000 diagnoses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2,500 unique antibody clones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A79C8E-E4AB-4D3E-B766-4CAFEA56886E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Amirsys</a:t>
            </a:r>
            <a:r>
              <a:rPr lang="en-US" baseline="0" dirty="0" smtClean="0"/>
              <a:t> Reference Centers are our newest product line. We are already seeing tremendous success in sales for these products.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A79C8E-E4AB-4D3E-B766-4CAFEA56886E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We’ve included a quick guide to help you understand</a:t>
            </a:r>
            <a:r>
              <a:rPr lang="en-US" baseline="0" dirty="0" smtClean="0"/>
              <a:t> the differences between the users of each product.</a:t>
            </a:r>
          </a:p>
          <a:p>
            <a:endParaRPr lang="en-US" baseline="0" dirty="0" smtClean="0"/>
          </a:p>
          <a:p>
            <a:r>
              <a:rPr lang="en-US" baseline="0" dirty="0" smtClean="0"/>
              <a:t>Let’s take </a:t>
            </a:r>
            <a:r>
              <a:rPr lang="en-US" baseline="0" smtClean="0"/>
              <a:t>a a</a:t>
            </a:r>
            <a:r>
              <a:rPr lang="en-US" baseline="0" dirty="0" smtClean="0"/>
              <a:t> closer look so that you can understand the differences between the Reference Centers and our other products.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A79C8E-E4AB-4D3E-B766-4CAFEA56886E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7E282-4FFC-4344-8492-8E35ABEBABE0}" type="datetimeFigureOut">
              <a:rPr lang="en-US" smtClean="0"/>
              <a:pPr/>
              <a:t>9/11/2013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3B659-E19D-4ECE-9320-BC80BB40AB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7E282-4FFC-4344-8492-8E35ABEBABE0}" type="datetimeFigureOut">
              <a:rPr lang="en-US" smtClean="0"/>
              <a:pPr/>
              <a:t>9/11/2013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3B659-E19D-4ECE-9320-BC80BB40AB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7E282-4FFC-4344-8492-8E35ABEBABE0}" type="datetimeFigureOut">
              <a:rPr lang="en-US" smtClean="0"/>
              <a:pPr/>
              <a:t>9/11/2013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3B659-E19D-4ECE-9320-BC80BB40AB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7E282-4FFC-4344-8492-8E35ABEBABE0}" type="datetimeFigureOut">
              <a:rPr lang="en-US" smtClean="0"/>
              <a:pPr/>
              <a:t>9/11/2013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3B659-E19D-4ECE-9320-BC80BB40AB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7E282-4FFC-4344-8492-8E35ABEBABE0}" type="datetimeFigureOut">
              <a:rPr lang="en-US" smtClean="0"/>
              <a:pPr/>
              <a:t>9/11/2013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3B659-E19D-4ECE-9320-BC80BB40AB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7E282-4FFC-4344-8492-8E35ABEBABE0}" type="datetimeFigureOut">
              <a:rPr lang="en-US" smtClean="0"/>
              <a:pPr/>
              <a:t>9/11/2013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3B659-E19D-4ECE-9320-BC80BB40AB5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 descr="amirsysIRC_header_ppt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29" y="0"/>
            <a:ext cx="9144000" cy="990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04800" y="147052"/>
            <a:ext cx="682172" cy="69114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7E282-4FFC-4344-8492-8E35ABEBABE0}" type="datetimeFigureOut">
              <a:rPr lang="en-US" smtClean="0"/>
              <a:pPr/>
              <a:t>9/11/2013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3B659-E19D-4ECE-9320-BC80BB40AB5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Picture 4" descr="amirsysIRC_header_ppt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29" y="0"/>
            <a:ext cx="9144000" cy="990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04800" y="147052"/>
            <a:ext cx="682172" cy="6911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7E282-4FFC-4344-8492-8E35ABEBABE0}" type="datetimeFigureOut">
              <a:rPr lang="en-US" smtClean="0"/>
              <a:pPr/>
              <a:t>9/11/2013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3B659-E19D-4ECE-9320-BC80BB40AB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7E282-4FFC-4344-8492-8E35ABEBABE0}" type="datetimeFigureOut">
              <a:rPr lang="en-US" smtClean="0"/>
              <a:pPr/>
              <a:t>9/11/2013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3B659-E19D-4ECE-9320-BC80BB40AB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7E282-4FFC-4344-8492-8E35ABEBABE0}" type="datetimeFigureOut">
              <a:rPr lang="en-US" smtClean="0"/>
              <a:pPr/>
              <a:t>9/11/2013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3B659-E19D-4ECE-9320-BC80BB40AB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7E282-4FFC-4344-8492-8E35ABEBABE0}" type="datetimeFigureOut">
              <a:rPr lang="en-US" smtClean="0"/>
              <a:pPr/>
              <a:t>9/11/2013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3B659-E19D-4ECE-9320-BC80BB40AB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mirsysIRC_header_ppt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29" y="0"/>
            <a:ext cx="9144000" cy="990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04800" y="147052"/>
            <a:ext cx="682172" cy="69114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mirsysIRC_header_ppt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29" y="0"/>
            <a:ext cx="9144000" cy="990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04800" y="147052"/>
            <a:ext cx="682172" cy="6911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87E282-4FFC-4344-8492-8E35ABEBABE0}" type="datetimeFigureOut">
              <a:rPr lang="en-US" smtClean="0"/>
              <a:pPr/>
              <a:t>9/11/2013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43B659-E19D-4ECE-9320-BC80BB40AB5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3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image" Target="../media/image7.png"/><Relationship Id="rId18" Type="http://schemas.microsoft.com/office/2007/relationships/diagramDrawing" Target="../diagrams/drawing1.xml"/><Relationship Id="rId3" Type="http://schemas.openxmlformats.org/officeDocument/2006/relationships/diagramData" Target="../diagrams/data1.xml"/><Relationship Id="rId7" Type="http://schemas.openxmlformats.org/officeDocument/2006/relationships/diagramData" Target="../diagrams/data2.xml"/><Relationship Id="rId12" Type="http://schemas.openxmlformats.org/officeDocument/2006/relationships/image" Target="../media/image6.jpeg"/><Relationship Id="rId1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5.jpeg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9.jpeg"/><Relationship Id="rId10" Type="http://schemas.openxmlformats.org/officeDocument/2006/relationships/diagramColors" Target="../diagrams/colors2.xml"/><Relationship Id="rId19" Type="http://schemas.microsoft.com/office/2007/relationships/diagramDrawing" Target="../diagrams/drawing2.xml"/><Relationship Id="rId4" Type="http://schemas.openxmlformats.org/officeDocument/2006/relationships/diagramLayout" Target="../diagrams/layout1.xml"/><Relationship Id="rId9" Type="http://schemas.openxmlformats.org/officeDocument/2006/relationships/diagramQuickStyle" Target="../diagrams/quickStyle2.xml"/><Relationship Id="rId1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mirsysIRC_cover1_pp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86379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53000"/>
            <a:ext cx="9144000" cy="1905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066800" y="304800"/>
            <a:ext cx="6858000" cy="496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32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Meet Amirsys</a:t>
            </a:r>
            <a:endParaRPr lang="en-US" sz="3200" dirty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4495800" y="838200"/>
            <a:ext cx="4114800" cy="44196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endParaRPr lang="en-US" sz="20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33400" y="1981200"/>
            <a:ext cx="2895600" cy="14478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sz="28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Amirsys</a:t>
            </a:r>
            <a:r>
              <a:rPr lang="zh-CN" altLang="en-US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是谁</a:t>
            </a:r>
            <a:r>
              <a:rPr lang="en-US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?</a:t>
            </a:r>
          </a:p>
          <a:p>
            <a:pPr marL="169863" indent="0">
              <a:buNone/>
            </a:pPr>
            <a:r>
              <a:rPr lang="zh-CN" altLang="en-US" sz="2000" dirty="0" smtClean="0"/>
              <a:t>全球顶尖的</a:t>
            </a:r>
            <a:r>
              <a:rPr lang="zh-CN" alt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放射医学</a:t>
            </a:r>
            <a:r>
              <a:rPr lang="zh-CN" altLang="en-US" sz="2000" dirty="0" smtClean="0"/>
              <a:t>，</a:t>
            </a:r>
            <a:r>
              <a:rPr lang="zh-CN" alt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病理学，解剖学</a:t>
            </a:r>
            <a:r>
              <a:rPr lang="zh-CN" altLang="en-US" sz="2000" dirty="0" smtClean="0"/>
              <a:t>的医疗信息提供商。</a:t>
            </a:r>
            <a:endParaRPr lang="en-US" sz="2000" dirty="0" smtClean="0"/>
          </a:p>
        </p:txBody>
      </p:sp>
      <p:sp>
        <p:nvSpPr>
          <p:cNvPr id="5" name="Content Placeholder 5"/>
          <p:cNvSpPr txBox="1">
            <a:spLocks/>
          </p:cNvSpPr>
          <p:nvPr/>
        </p:nvSpPr>
        <p:spPr>
          <a:xfrm>
            <a:off x="304800" y="5029200"/>
            <a:ext cx="4266590" cy="1741488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Amirsys, Inc.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Ric Harnsberger, MD     Co-CEO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Paul Scholtes, JD,MS,MS Co-CEO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Julia Sherman, </a:t>
            </a:r>
            <a:r>
              <a:rPr kumimoji="0" lang="en-US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RPh</a:t>
            </a: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EVP</a:t>
            </a:r>
          </a:p>
        </p:txBody>
      </p:sp>
      <p:sp>
        <p:nvSpPr>
          <p:cNvPr id="6" name="Content Placeholder 7"/>
          <p:cNvSpPr txBox="1">
            <a:spLocks/>
          </p:cNvSpPr>
          <p:nvPr/>
        </p:nvSpPr>
        <p:spPr>
          <a:xfrm>
            <a:off x="5026025" y="5029200"/>
            <a:ext cx="4041775" cy="13716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Amirsys Publishing, Inc.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Anne Osborn, MD     CEO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Paula Woodward, MD President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Picture 8" descr="AmirsysPurpos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62400" y="1524000"/>
            <a:ext cx="5715000" cy="30231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1447800"/>
            <a:ext cx="7848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1066800" y="304800"/>
            <a:ext cx="6858000" cy="486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zh-CN" altLang="en-US" sz="32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您所知道的名字</a:t>
            </a:r>
            <a:r>
              <a:rPr lang="en-US" sz="32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. </a:t>
            </a:r>
            <a:r>
              <a:rPr lang="zh-CN" altLang="en-US" sz="32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您所信赖的内容</a:t>
            </a:r>
            <a:r>
              <a:rPr lang="en-US" sz="32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.®</a:t>
            </a:r>
            <a:endParaRPr lang="en-US" sz="3200" dirty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838200" y="1981200"/>
            <a:ext cx="7086600" cy="44196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 smtClean="0"/>
              <a:t>逾</a:t>
            </a:r>
            <a:r>
              <a:rPr lang="en-US" altLang="zh-CN" dirty="0" smtClean="0"/>
              <a:t>300</a:t>
            </a:r>
            <a:r>
              <a:rPr lang="zh-CN" altLang="en-US" dirty="0" smtClean="0"/>
              <a:t>名放射医学，病理学和解剖学作者。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sz="2400" dirty="0" smtClean="0"/>
          </a:p>
          <a:p>
            <a:r>
              <a:rPr lang="zh-CN" altLang="en-US" dirty="0" smtClean="0"/>
              <a:t>各自领域的学术专家</a:t>
            </a:r>
            <a:endParaRPr lang="en-US" altLang="zh-CN" dirty="0"/>
          </a:p>
          <a:p>
            <a:pPr marL="0" indent="0"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sz="2400" dirty="0" smtClean="0"/>
          </a:p>
          <a:p>
            <a:r>
              <a:rPr lang="zh-CN" altLang="en-US" dirty="0" smtClean="0"/>
              <a:t>终身经验的精华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3316510399"/>
              </p:ext>
            </p:extLst>
          </p:nvPr>
        </p:nvGraphicFramePr>
        <p:xfrm>
          <a:off x="917443" y="1066800"/>
          <a:ext cx="6842750" cy="14859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3" name="Diagram 12"/>
          <p:cNvGraphicFramePr/>
          <p:nvPr>
            <p:extLst>
              <p:ext uri="{D42A27DB-BD31-4B8C-83A1-F6EECF244321}">
                <p14:modId xmlns:p14="http://schemas.microsoft.com/office/powerpoint/2010/main" xmlns="" val="2810980492"/>
              </p:ext>
            </p:extLst>
          </p:nvPr>
        </p:nvGraphicFramePr>
        <p:xfrm>
          <a:off x="891093" y="4572000"/>
          <a:ext cx="6842750" cy="18290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29108" y="2938420"/>
            <a:ext cx="1861463" cy="240558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51527" y="2812010"/>
            <a:ext cx="1449471" cy="233389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51527" y="2822319"/>
            <a:ext cx="2786583" cy="2417616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51527" y="2916351"/>
            <a:ext cx="3166058" cy="2229552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29108" y="2767281"/>
            <a:ext cx="2933190" cy="2055228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16398" y="2742867"/>
            <a:ext cx="3456840" cy="2108768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89020" y="3171801"/>
            <a:ext cx="4462380" cy="109123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6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245985" y="6462970"/>
            <a:ext cx="8212215" cy="381305"/>
          </a:xfrm>
        </p:spPr>
        <p:txBody>
          <a:bodyPr/>
          <a:lstStyle/>
          <a:p>
            <a:pPr algn="l">
              <a:defRPr/>
            </a:pPr>
            <a:r>
              <a:rPr lang="en-US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CONFIDENTIAL 		Copyright 2013 Amirsys, Inc.			           </a:t>
            </a:r>
            <a:fld id="{1939CEEC-7E2E-4A4F-B9E7-C17723A3F3E0}" type="slidenum">
              <a:rPr lang="en-US" smtClean="0">
                <a:solidFill>
                  <a:srgbClr val="000000">
                    <a:lumMod val="85000"/>
                    <a:lumOff val="15000"/>
                  </a:srgbClr>
                </a:solidFill>
              </a:rPr>
              <a:pPr algn="l">
                <a:defRPr/>
              </a:pPr>
              <a:t>4</a:t>
            </a:fld>
            <a:endParaRPr lang="en-US" dirty="0">
              <a:solidFill>
                <a:srgbClr val="000000">
                  <a:lumMod val="85000"/>
                  <a:lumOff val="15000"/>
                </a:srgb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90600" y="22098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2001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2209800" y="22098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2001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3352800" y="22098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2003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4495800" y="22098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2005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5562600" y="22098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2006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6629400" y="22098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2007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990600" y="57912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2009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2133600" y="57912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2009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3352800" y="57912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2010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4419600" y="57912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2012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5562600" y="57912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2012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6629400" y="57912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2013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1066800" y="304800"/>
            <a:ext cx="6858000" cy="496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3200" dirty="0" err="1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Amirsys</a:t>
            </a:r>
            <a:r>
              <a:rPr lang="en-US" sz="32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lang="zh-CN" altLang="en-US" sz="32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历史</a:t>
            </a:r>
            <a:endParaRPr lang="en-US" sz="3200" dirty="0" smtClean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06973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6C80182-A305-4F8F-85E5-BA03866A08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graphicEl>
                                              <a:dgm id="{A6C80182-A305-4F8F-85E5-BA03866A08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graphicEl>
                                              <a:dgm id="{A6C80182-A305-4F8F-85E5-BA03866A08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08B6059-56C4-4140-AA1C-297AB57ABB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graphicEl>
                                              <a:dgm id="{408B6059-56C4-4140-AA1C-297AB57ABB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graphicEl>
                                              <a:dgm id="{408B6059-56C4-4140-AA1C-297AB57ABB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73B39BE-BD6E-41D0-A321-A9015752FF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graphicEl>
                                              <a:dgm id="{E73B39BE-BD6E-41D0-A321-A9015752FF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graphicEl>
                                              <a:dgm id="{E73B39BE-BD6E-41D0-A321-A9015752FF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ECC1019-7079-42BC-B6A9-375E00716E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>
                                            <p:graphicEl>
                                              <a:dgm id="{DECC1019-7079-42BC-B6A9-375E00716E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>
                                            <p:graphicEl>
                                              <a:dgm id="{DECC1019-7079-42BC-B6A9-375E00716E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4D7069F-D757-4D64-A57D-83E45646DC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>
                                            <p:graphicEl>
                                              <a:dgm id="{94D7069F-D757-4D64-A57D-83E45646DC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graphicEl>
                                              <a:dgm id="{94D7069F-D757-4D64-A57D-83E45646DC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252BE4F-1E31-4005-A0D0-6B3EFF941F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>
                                            <p:graphicEl>
                                              <a:dgm id="{7252BE4F-1E31-4005-A0D0-6B3EFF941F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">
                                            <p:graphicEl>
                                              <a:dgm id="{7252BE4F-1E31-4005-A0D0-6B3EFF941F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6C80182-A305-4F8F-85E5-BA03866A08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3">
                                            <p:graphicEl>
                                              <a:dgm id="{A6C80182-A305-4F8F-85E5-BA03866A08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3">
                                            <p:graphicEl>
                                              <a:dgm id="{A6C80182-A305-4F8F-85E5-BA03866A08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408B6059-56C4-4140-AA1C-297AB57ABB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3">
                                            <p:graphicEl>
                                              <a:dgm id="{408B6059-56C4-4140-AA1C-297AB57ABB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3">
                                            <p:graphicEl>
                                              <a:dgm id="{408B6059-56C4-4140-AA1C-297AB57ABB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73B39BE-BD6E-41D0-A321-A9015752FF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3">
                                            <p:graphicEl>
                                              <a:dgm id="{E73B39BE-BD6E-41D0-A321-A9015752FF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3">
                                            <p:graphicEl>
                                              <a:dgm id="{E73B39BE-BD6E-41D0-A321-A9015752FF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DECC1019-7079-42BC-B6A9-375E00716E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3">
                                            <p:graphicEl>
                                              <a:dgm id="{DECC1019-7079-42BC-B6A9-375E00716E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3">
                                            <p:graphicEl>
                                              <a:dgm id="{DECC1019-7079-42BC-B6A9-375E00716E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94D7069F-D757-4D64-A57D-83E45646DC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3">
                                            <p:graphicEl>
                                              <a:dgm id="{94D7069F-D757-4D64-A57D-83E45646DC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3">
                                            <p:graphicEl>
                                              <a:dgm id="{94D7069F-D757-4D64-A57D-83E45646DC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7252BE4F-1E31-4005-A0D0-6B3EFF941F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3">
                                            <p:graphicEl>
                                              <a:dgm id="{7252BE4F-1E31-4005-A0D0-6B3EFF941F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13">
                                            <p:graphicEl>
                                              <a:dgm id="{7252BE4F-1E31-4005-A0D0-6B3EFF941F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Dgm bld="one"/>
        </p:bldSub>
      </p:bldGraphic>
      <p:bldGraphic spid="13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304800"/>
            <a:ext cx="6858000" cy="496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3200" dirty="0" err="1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Amirsys</a:t>
            </a:r>
            <a:r>
              <a:rPr lang="en-US" sz="32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lang="zh-CN" altLang="en-US" sz="32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今日</a:t>
            </a:r>
            <a:endParaRPr lang="en-US" sz="3200" dirty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838200" y="1676400"/>
            <a:ext cx="7086600" cy="44196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 smtClean="0"/>
              <a:t>市场占有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400" dirty="0" smtClean="0"/>
              <a:t>&gt; 99%</a:t>
            </a:r>
            <a:r>
              <a:rPr lang="zh-CN" altLang="en-US" sz="2400" dirty="0" smtClean="0"/>
              <a:t>的美国学术医学中心</a:t>
            </a:r>
            <a:endParaRPr lang="en-US" sz="2400" dirty="0" smtClean="0"/>
          </a:p>
          <a:p>
            <a:r>
              <a:rPr lang="zh-CN" altLang="en-US" dirty="0" smtClean="0"/>
              <a:t>全球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zh-CN" altLang="en-US" sz="2400" dirty="0" smtClean="0"/>
              <a:t>产品在逾</a:t>
            </a:r>
            <a:r>
              <a:rPr lang="en-US" sz="2400" dirty="0" smtClean="0"/>
              <a:t>50</a:t>
            </a:r>
            <a:r>
              <a:rPr lang="zh-CN" altLang="en-US" sz="2400" dirty="0" smtClean="0"/>
              <a:t>个国家每日使用</a:t>
            </a:r>
            <a:endParaRPr lang="en-US" sz="2400" dirty="0"/>
          </a:p>
          <a:p>
            <a:r>
              <a:rPr lang="zh-CN" altLang="en-US" dirty="0" smtClean="0"/>
              <a:t>产品认知度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zh-CN" altLang="en-US" sz="2400" dirty="0" smtClean="0"/>
              <a:t>在线和印本产品被视作放射医学，病理学和解剖学领域的权威</a:t>
            </a:r>
            <a:endParaRPr lang="en-US" altLang="zh-CN" sz="2400" dirty="0" smtClean="0"/>
          </a:p>
          <a:p>
            <a:r>
              <a:rPr lang="zh-CN" altLang="en-US" dirty="0" smtClean="0"/>
              <a:t>成长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zh-CN" altLang="en-US" sz="2400" dirty="0" smtClean="0"/>
              <a:t>在线产品预计</a:t>
            </a:r>
            <a:r>
              <a:rPr lang="en-US" altLang="zh-CN" sz="2400" dirty="0" smtClean="0"/>
              <a:t>34%</a:t>
            </a:r>
            <a:r>
              <a:rPr lang="zh-CN" altLang="en-US" sz="2400" dirty="0" smtClean="0"/>
              <a:t>的销售增长率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066800" y="304800"/>
            <a:ext cx="6858000" cy="496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zh-CN" altLang="en-US" sz="32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产品线</a:t>
            </a:r>
            <a:endParaRPr lang="en-US" sz="3200" dirty="0" smtClean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11" name="Picture 10" descr="Amirsys Product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71600" y="1066800"/>
            <a:ext cx="6199646" cy="579119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133600" y="2971800"/>
            <a:ext cx="2057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放射医学，病理学，解剖学领域的权威</a:t>
            </a:r>
            <a:endParaRPr lang="en-US" sz="2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767"/>
          <a:stretch/>
        </p:blipFill>
        <p:spPr bwMode="auto">
          <a:xfrm>
            <a:off x="1914455" y="1143000"/>
            <a:ext cx="5019745" cy="5521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066800" y="304800"/>
            <a:ext cx="6858000" cy="496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zh-CN" altLang="en-US" sz="32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产品目录</a:t>
            </a:r>
            <a:endParaRPr lang="en-US" sz="3200" dirty="0" smtClean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5029200"/>
            <a:ext cx="9144000" cy="18288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524000"/>
            <a:ext cx="4038600" cy="26670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</a:rPr>
              <a:t>71 </a:t>
            </a:r>
            <a:r>
              <a:rPr lang="zh-CN" altLang="en-US" sz="2400" b="1" dirty="0" smtClean="0">
                <a:solidFill>
                  <a:schemeClr val="accent1">
                    <a:lumMod val="75000"/>
                  </a:schemeClr>
                </a:solidFill>
              </a:rPr>
              <a:t>本获奖书目</a:t>
            </a:r>
            <a:endParaRPr lang="en-US" altLang="zh-CN" sz="24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zh-CN" altLang="en-US" sz="2000" dirty="0" smtClean="0"/>
              <a:t>最畅销的</a:t>
            </a:r>
            <a:endParaRPr lang="en-US" sz="2000" dirty="0" smtClean="0"/>
          </a:p>
          <a:p>
            <a:r>
              <a:rPr lang="zh-CN" altLang="en-US" sz="2000" dirty="0" smtClean="0"/>
              <a:t>由世界知名的放射医学专家和病理学家撰写</a:t>
            </a:r>
            <a:endParaRPr lang="en-US" altLang="zh-CN" sz="2000" dirty="0" smtClean="0"/>
          </a:p>
          <a:p>
            <a:r>
              <a:rPr lang="zh-CN" altLang="en-US" sz="2000" dirty="0" smtClean="0"/>
              <a:t>省时</a:t>
            </a:r>
            <a:r>
              <a:rPr lang="en-US" sz="2000" dirty="0" smtClean="0"/>
              <a:t>, </a:t>
            </a:r>
            <a:r>
              <a:rPr lang="zh-CN" altLang="en-US" sz="2000" dirty="0" smtClean="0"/>
              <a:t>子目录</a:t>
            </a:r>
            <a:endParaRPr lang="en-US" altLang="zh-CN" sz="2000" dirty="0" smtClean="0"/>
          </a:p>
          <a:p>
            <a:r>
              <a:rPr lang="zh-CN" altLang="en-US" sz="2000" dirty="0" smtClean="0"/>
              <a:t>综合性，高质量的放射医学和病理学图片</a:t>
            </a:r>
            <a:endParaRPr lang="en-US" altLang="zh-CN" sz="2000" dirty="0" smtClean="0"/>
          </a:p>
          <a:p>
            <a:r>
              <a:rPr lang="zh-CN" altLang="en-US" sz="2000" dirty="0" smtClean="0"/>
              <a:t>生动的医疗插图</a:t>
            </a:r>
            <a:endParaRPr lang="en-US" sz="20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724400" y="1295400"/>
            <a:ext cx="3886200" cy="3429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vert="horz" lIns="91440" tIns="45720" rIns="91440" bIns="45720" rtlCol="0">
            <a:normAutofit fontScale="92500"/>
          </a:bodyPr>
          <a:lstStyle/>
          <a:p>
            <a:pPr marL="111125" marR="0" lvl="0" indent="-11112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病理学专辑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17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Diagnostic Pathology………………….</a:t>
            </a:r>
            <a:r>
              <a:rPr kumimoji="0" lang="en-US" sz="17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24 Titles</a:t>
            </a:r>
            <a:endParaRPr kumimoji="0" lang="en-US" sz="24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33363" lvl="0" indent="-233363">
              <a:spcBef>
                <a:spcPct val="20000"/>
              </a:spcBef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放射医学专辑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17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Diagnostic</a:t>
            </a:r>
            <a:r>
              <a:rPr kumimoji="0" lang="en-US" sz="1700" b="0" i="1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7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Imaging……………………</a:t>
            </a:r>
            <a:r>
              <a:rPr lang="en-US" sz="1700" b="1" i="1" dirty="0" smtClean="0"/>
              <a:t>18 </a:t>
            </a:r>
            <a:r>
              <a:rPr kumimoji="0" lang="en-US" sz="17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Titles</a:t>
            </a:r>
          </a:p>
          <a:p>
            <a:pPr marL="233363" marR="0" lvl="0" indent="-23336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7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en-US" sz="17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Specialty</a:t>
            </a:r>
            <a:r>
              <a:rPr kumimoji="0" lang="en-US" sz="1700" b="0" i="1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7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Imaging………………………</a:t>
            </a:r>
            <a:r>
              <a:rPr kumimoji="0" lang="en-US" sz="17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15 Titles</a:t>
            </a:r>
          </a:p>
          <a:p>
            <a:pPr marL="233363" marR="0" lvl="0" indent="-23336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7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en-US" sz="170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EXPERTddx</a:t>
            </a:r>
            <a:r>
              <a:rPr kumimoji="0" lang="en-US" sz="17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®…………………………………</a:t>
            </a:r>
            <a:r>
              <a:rPr kumimoji="0" lang="en-US" sz="17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 Titles</a:t>
            </a:r>
          </a:p>
          <a:p>
            <a:pPr marL="233363" marR="0" lvl="0" indent="-23336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7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en-US" sz="17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Diagnostic and</a:t>
            </a:r>
            <a:r>
              <a:rPr kumimoji="0" lang="en-US" sz="1700" b="0" i="1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7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Surgical</a:t>
            </a:r>
            <a:r>
              <a:rPr lang="en-US" sz="1700" i="1" dirty="0" smtClean="0">
                <a:solidFill>
                  <a:srgbClr val="0070C0"/>
                </a:solidFill>
              </a:rPr>
              <a:t>……………….</a:t>
            </a:r>
            <a:r>
              <a:rPr kumimoji="0" lang="en-US" sz="17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 Titles</a:t>
            </a:r>
          </a:p>
          <a:p>
            <a:pPr marL="233363" marR="0" lvl="0" indent="-23336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7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en-US" sz="17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Imaging Anatomy</a:t>
            </a:r>
          </a:p>
          <a:p>
            <a:pPr marL="233363" marR="0" lvl="0" indent="-23336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sz="1700" i="1" dirty="0" smtClean="0">
              <a:solidFill>
                <a:srgbClr val="0070C0"/>
              </a:solidFill>
            </a:endParaRPr>
          </a:p>
          <a:p>
            <a:pPr marL="512763" lvl="0" indent="-233363">
              <a:spcBef>
                <a:spcPct val="20000"/>
              </a:spcBef>
              <a:defRPr/>
            </a:pPr>
            <a:r>
              <a:rPr lang="en-US" sz="1700" i="1" dirty="0" smtClean="0">
                <a:solidFill>
                  <a:srgbClr val="0070C0"/>
                </a:solidFill>
              </a:rPr>
              <a:t>Osborn’s Brain……………..…………..….</a:t>
            </a:r>
            <a:r>
              <a:rPr lang="en-US" sz="1700" b="1" i="1" dirty="0" smtClean="0"/>
              <a:t>1 Title</a:t>
            </a:r>
            <a:endParaRPr lang="en-US" sz="1700" i="1" dirty="0" smtClean="0">
              <a:solidFill>
                <a:srgbClr val="0070C0"/>
              </a:solidFill>
            </a:endParaRPr>
          </a:p>
          <a:p>
            <a:pPr marL="233363" marR="0" lvl="0" indent="-23336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66800" y="76200"/>
            <a:ext cx="7772400" cy="880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32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Amirsys Publishing’s </a:t>
            </a:r>
            <a:br>
              <a:rPr lang="en-US" sz="3200" dirty="0">
                <a:solidFill>
                  <a:schemeClr val="tx2">
                    <a:lumMod val="40000"/>
                    <a:lumOff val="60000"/>
                  </a:schemeClr>
                </a:solidFill>
              </a:rPr>
            </a:br>
            <a:r>
              <a:rPr lang="zh-CN" altLang="en-US" sz="32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获奖的纸本书和电子书集合</a:t>
            </a:r>
            <a:endParaRPr lang="en-US" sz="3200" dirty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35619" y="5220698"/>
            <a:ext cx="1179781" cy="1473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7" descr="CAP_3D_web"/>
          <p:cNvPicPr>
            <a:picLocks noChangeAspect="1" noChangeArrowheads="1"/>
          </p:cNvPicPr>
          <p:nvPr/>
        </p:nvPicPr>
        <p:blipFill>
          <a:blip r:embed="rId4" cstate="print">
            <a:lum contrast="18000"/>
          </a:blip>
          <a:srcRect/>
          <a:stretch>
            <a:fillRect/>
          </a:stretch>
        </p:blipFill>
        <p:spPr bwMode="auto">
          <a:xfrm>
            <a:off x="3248614" y="5181600"/>
            <a:ext cx="1162006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1" descr="3D ExpDDx MSK"/>
          <p:cNvPicPr>
            <a:picLocks noChangeAspect="1" noChangeArrowheads="1"/>
          </p:cNvPicPr>
          <p:nvPr/>
        </p:nvPicPr>
        <p:blipFill>
          <a:blip r:embed="rId5" cstate="print">
            <a:lum contrast="18000"/>
          </a:blip>
          <a:srcRect/>
          <a:stretch>
            <a:fillRect/>
          </a:stretch>
        </p:blipFill>
        <p:spPr bwMode="auto">
          <a:xfrm>
            <a:off x="4721028" y="5181600"/>
            <a:ext cx="1209040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11462" y="5181600"/>
            <a:ext cx="1210592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9" descr="3D Cover PETCT"/>
          <p:cNvPicPr>
            <a:picLocks noChangeAspect="1" noChangeArrowheads="1"/>
          </p:cNvPicPr>
          <p:nvPr/>
        </p:nvPicPr>
        <p:blipFill>
          <a:blip r:embed="rId7" cstate="print">
            <a:lum contrast="12000"/>
          </a:blip>
          <a:srcRect/>
          <a:stretch>
            <a:fillRect/>
          </a:stretch>
        </p:blipFill>
        <p:spPr bwMode="auto">
          <a:xfrm>
            <a:off x="6238498" y="5181600"/>
            <a:ext cx="1209040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4" descr="http://www.amirsyspublishing.com/wp-content/uploads/2011/11/bluebook_250x312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7520" y="5181600"/>
            <a:ext cx="1210977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35430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304799"/>
            <a:ext cx="6858000" cy="496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3200" dirty="0" err="1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Amirsys</a:t>
            </a:r>
            <a:r>
              <a:rPr lang="en-US" sz="32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lang="zh-CN" altLang="en-US" sz="32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电子产品</a:t>
            </a:r>
            <a:endParaRPr lang="en-US" sz="3200" dirty="0" smtClean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1371600"/>
            <a:ext cx="7543800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 smtClean="0"/>
          </a:p>
          <a:p>
            <a:endParaRPr lang="en-US" dirty="0" smtClean="0"/>
          </a:p>
          <a:p>
            <a:pPr algn="ctr"/>
            <a:r>
              <a:rPr lang="en-US" sz="4400" b="1" dirty="0" smtClean="0"/>
              <a:t>Get it right. </a:t>
            </a:r>
            <a:r>
              <a:rPr lang="zh-CN" altLang="en-US" sz="4400" b="1" dirty="0" smtClean="0"/>
              <a:t>现在</a:t>
            </a:r>
            <a:r>
              <a:rPr lang="en-US" sz="4400" b="1" dirty="0" smtClean="0"/>
              <a:t>.</a:t>
            </a:r>
          </a:p>
          <a:p>
            <a:endParaRPr lang="en-US" sz="2400" dirty="0" smtClean="0"/>
          </a:p>
          <a:p>
            <a:r>
              <a:rPr lang="en-US" altLang="zh-CN" sz="2400" dirty="0" smtClean="0"/>
              <a:t>	</a:t>
            </a:r>
            <a:r>
              <a:rPr lang="zh-CN" altLang="en-US" sz="2400" dirty="0" smtClean="0"/>
              <a:t>无论是医师做诊断，医疗专业人员帮助病患，住院医师学习测试，或是医科学生刚刚开始，我们所有的用户都需要获取正确的答案，就在现在。</a:t>
            </a:r>
            <a:endParaRPr lang="en-US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304800"/>
            <a:ext cx="6858000" cy="496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3200" dirty="0" err="1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STATdx</a:t>
            </a:r>
            <a:r>
              <a:rPr lang="en-US" sz="32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lang="zh-CN" altLang="en-US" sz="32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概览</a:t>
            </a:r>
            <a:endParaRPr lang="en-US" sz="3200" dirty="0" smtClean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200" y="1600200"/>
            <a:ext cx="7696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4950" indent="-234950">
              <a:buFont typeface="Arial" pitchFamily="34" charset="0"/>
              <a:buChar char="•"/>
            </a:pPr>
            <a:r>
              <a:rPr lang="zh-CN" altLang="en-US" sz="2800" dirty="0" smtClean="0"/>
              <a:t>转为放射医学专家提供的在线的决策支持</a:t>
            </a:r>
            <a:endParaRPr lang="en-US" altLang="zh-CN" sz="2800" dirty="0" smtClean="0"/>
          </a:p>
          <a:p>
            <a:pPr marL="234950" indent="-234950">
              <a:buFont typeface="Arial" pitchFamily="34" charset="0"/>
              <a:buChar char="•"/>
            </a:pPr>
            <a:r>
              <a:rPr lang="zh-CN" altLang="en-US" sz="2800" dirty="0" smtClean="0"/>
              <a:t>在复杂的图片案列中增加速度，精确性和信心</a:t>
            </a:r>
            <a:endParaRPr lang="en-US" altLang="zh-CN" sz="2800" dirty="0" smtClean="0"/>
          </a:p>
          <a:p>
            <a:pPr marL="234950" indent="-234950">
              <a:buFont typeface="Arial" pitchFamily="34" charset="0"/>
              <a:buChar char="•"/>
            </a:pPr>
            <a:r>
              <a:rPr lang="zh-CN" altLang="en-US" sz="2800" dirty="0" smtClean="0"/>
              <a:t>综合覆盖每一个医学学科</a:t>
            </a:r>
            <a:endParaRPr lang="en-US" sz="2800" dirty="0"/>
          </a:p>
          <a:p>
            <a:pPr marL="234950" indent="-234950">
              <a:buFont typeface="Arial" pitchFamily="34" charset="0"/>
              <a:buChar char="•"/>
            </a:pPr>
            <a:r>
              <a:rPr lang="en-US" sz="2800" dirty="0" smtClean="0"/>
              <a:t>Comprehensive coverage for every specialty</a:t>
            </a:r>
          </a:p>
          <a:p>
            <a:pPr marL="234950" indent="-234950">
              <a:buFont typeface="Arial" pitchFamily="34" charset="0"/>
              <a:buChar char="•"/>
            </a:pPr>
            <a:r>
              <a:rPr lang="zh-CN" altLang="en-US" sz="2800" dirty="0" smtClean="0"/>
              <a:t>在全球逾</a:t>
            </a:r>
            <a:r>
              <a:rPr lang="en-US" altLang="zh-CN" sz="2800" dirty="0" smtClean="0"/>
              <a:t>50</a:t>
            </a:r>
            <a:r>
              <a:rPr lang="zh-CN" altLang="en-US" sz="2800" dirty="0" smtClean="0"/>
              <a:t>个国家使用</a:t>
            </a:r>
            <a:endParaRPr lang="en-US" altLang="zh-CN" sz="2800" dirty="0" smtClean="0"/>
          </a:p>
          <a:p>
            <a:pPr marL="234950" indent="-234950">
              <a:buFont typeface="Arial" pitchFamily="34" charset="0"/>
              <a:buChar char="•"/>
            </a:pPr>
            <a:r>
              <a:rPr lang="en-US" sz="2800" dirty="0" smtClean="0"/>
              <a:t>2005</a:t>
            </a:r>
            <a:r>
              <a:rPr lang="zh-CN" altLang="en-US" sz="2800" dirty="0" smtClean="0"/>
              <a:t>年起发行</a:t>
            </a:r>
            <a:endParaRPr lang="en-US" sz="2800" dirty="0" smtClean="0"/>
          </a:p>
        </p:txBody>
      </p:sp>
      <p:pic>
        <p:nvPicPr>
          <p:cNvPr id="8" name="Picture 7" descr="STATdx-larg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8000" y="5638800"/>
            <a:ext cx="2895600" cy="9063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1524000"/>
            <a:ext cx="7884872" cy="3773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245985" y="6462970"/>
            <a:ext cx="8212215" cy="381305"/>
          </a:xfrm>
        </p:spPr>
        <p:txBody>
          <a:bodyPr/>
          <a:lstStyle/>
          <a:p>
            <a:pPr algn="l">
              <a:defRPr/>
            </a:pPr>
            <a:r>
              <a:rPr lang="en-US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CONFIDENTIAL 		Copyright 2013 Amirsys, Inc.	          	                   </a:t>
            </a:r>
            <a:fld id="{1939CEEC-7E2E-4A4F-B9E7-C17723A3F3E0}" type="slidenum">
              <a:rPr lang="en-US" smtClean="0">
                <a:solidFill>
                  <a:srgbClr val="000000">
                    <a:lumMod val="85000"/>
                    <a:lumOff val="15000"/>
                  </a:srgbClr>
                </a:solidFill>
              </a:rPr>
              <a:pPr algn="l">
                <a:defRPr/>
              </a:pPr>
              <a:t>11</a:t>
            </a:fld>
            <a:endParaRPr lang="en-US" dirty="0">
              <a:solidFill>
                <a:srgbClr val="000000">
                  <a:lumMod val="85000"/>
                  <a:lumOff val="15000"/>
                </a:srgb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66800" y="304800"/>
            <a:ext cx="6858000" cy="496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zh-CN" altLang="en-US" sz="32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强而持续的增长</a:t>
            </a:r>
            <a:endParaRPr lang="en-US" sz="3200" dirty="0" smtClean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14408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51216" y="1"/>
            <a:ext cx="9195215" cy="6882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245985" y="6462970"/>
            <a:ext cx="8212215" cy="381305"/>
          </a:xfrm>
        </p:spPr>
        <p:txBody>
          <a:bodyPr/>
          <a:lstStyle/>
          <a:p>
            <a:pPr algn="l">
              <a:defRPr/>
            </a:pPr>
            <a:r>
              <a:rPr lang="en-US" dirty="0" smtClean="0">
                <a:solidFill>
                  <a:srgbClr val="000000">
                    <a:lumMod val="85000"/>
                    <a:lumOff val="15000"/>
                  </a:srgbClr>
                </a:solidFill>
              </a:rPr>
              <a:t>CONFIDENTIAL 		Copyright 2013 Amirsys, Inc.	          	                   </a:t>
            </a:r>
            <a:fld id="{1939CEEC-7E2E-4A4F-B9E7-C17723A3F3E0}" type="slidenum">
              <a:rPr lang="en-US" smtClean="0">
                <a:solidFill>
                  <a:srgbClr val="000000">
                    <a:lumMod val="85000"/>
                    <a:lumOff val="15000"/>
                  </a:srgbClr>
                </a:solidFill>
              </a:rPr>
              <a:pPr algn="l">
                <a:defRPr/>
              </a:pPr>
              <a:t>12</a:t>
            </a:fld>
            <a:endParaRPr lang="en-US" dirty="0">
              <a:solidFill>
                <a:srgbClr val="000000">
                  <a:lumMod val="85000"/>
                  <a:lumOff val="1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89280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304800"/>
            <a:ext cx="6858000" cy="496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3200" dirty="0" err="1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ImmunoQuery</a:t>
            </a:r>
            <a:r>
              <a:rPr lang="en-US" sz="32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lang="zh-CN" altLang="en-US" sz="32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概览</a:t>
            </a:r>
            <a:endParaRPr lang="en-US" sz="3200" dirty="0" smtClean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200" y="1600200"/>
            <a:ext cx="7696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4950" indent="-234950">
              <a:buFont typeface="Arial" pitchFamily="34" charset="0"/>
              <a:buChar char="•"/>
            </a:pPr>
            <a:r>
              <a:rPr lang="zh-CN" altLang="en-US" sz="2800" dirty="0" smtClean="0"/>
              <a:t>转为免疫组织化学专家提供的偱证决策支持工具</a:t>
            </a:r>
            <a:endParaRPr lang="en-US" sz="2800" dirty="0"/>
          </a:p>
          <a:p>
            <a:pPr marL="234950" indent="-234950">
              <a:buFont typeface="Arial" pitchFamily="34" charset="0"/>
              <a:buChar char="•"/>
            </a:pPr>
            <a:r>
              <a:rPr lang="zh-CN" altLang="en-US" sz="2800" dirty="0" smtClean="0"/>
              <a:t>在诊断病理学案例中增加速度，精确性和信心</a:t>
            </a:r>
            <a:endParaRPr lang="en-US" altLang="zh-CN" sz="2800" dirty="0" smtClean="0"/>
          </a:p>
          <a:p>
            <a:pPr marL="234950" indent="-234950">
              <a:buFont typeface="Arial" pitchFamily="34" charset="0"/>
              <a:buChar char="•"/>
            </a:pPr>
            <a:r>
              <a:rPr lang="zh-CN" altLang="en-US" sz="2800" dirty="0" smtClean="0"/>
              <a:t>在线并且综合</a:t>
            </a:r>
            <a:endParaRPr lang="en-US" altLang="zh-CN" sz="2800" dirty="0" smtClean="0"/>
          </a:p>
          <a:p>
            <a:pPr marL="234950" indent="-234950">
              <a:buFont typeface="Arial" pitchFamily="34" charset="0"/>
              <a:buChar char="•"/>
            </a:pPr>
            <a:r>
              <a:rPr lang="zh-CN" altLang="en-US" sz="2800" dirty="0" smtClean="0"/>
              <a:t>全球使用</a:t>
            </a:r>
            <a:endParaRPr lang="en-US" altLang="zh-CN" sz="2800" dirty="0" smtClean="0"/>
          </a:p>
          <a:p>
            <a:pPr marL="234950" indent="-234950">
              <a:buFont typeface="Arial" pitchFamily="34" charset="0"/>
              <a:buChar char="•"/>
            </a:pPr>
            <a:r>
              <a:rPr lang="en-US" sz="2800" dirty="0" smtClean="0"/>
              <a:t>2007</a:t>
            </a:r>
            <a:r>
              <a:rPr lang="zh-CN" altLang="en-US" sz="2800" dirty="0" smtClean="0"/>
              <a:t>年起发行</a:t>
            </a: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304800"/>
            <a:ext cx="6858000" cy="496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3200" dirty="0" err="1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ImmunoQuery</a:t>
            </a:r>
            <a:endParaRPr lang="en-US" sz="3200" dirty="0" smtClean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3" name="Picture 2" descr="Learn About Dx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524000"/>
            <a:ext cx="6481173" cy="456407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304800"/>
            <a:ext cx="6858000" cy="496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32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Amirsys Reference Centers </a:t>
            </a:r>
            <a:r>
              <a:rPr lang="zh-CN" altLang="en-US" sz="32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概览</a:t>
            </a:r>
            <a:endParaRPr lang="en-US" sz="3200" dirty="0" smtClean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1447800"/>
            <a:ext cx="78486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4950" indent="-234950">
              <a:buFont typeface="Arial" pitchFamily="34" charset="0"/>
              <a:buChar char="•"/>
            </a:pPr>
            <a:r>
              <a:rPr lang="zh-CN" altLang="en-US" sz="2800" dirty="0" smtClean="0"/>
              <a:t>放射医学，病理学和解剖学参考工具。</a:t>
            </a:r>
            <a:r>
              <a:rPr lang="en-US" sz="2800" dirty="0" smtClean="0"/>
              <a:t/>
            </a:r>
            <a:br>
              <a:rPr lang="en-US" sz="2800" dirty="0" smtClean="0"/>
            </a:br>
            <a:endParaRPr lang="en-US" sz="2800" dirty="0" smtClean="0"/>
          </a:p>
          <a:p>
            <a:pPr marL="234950" indent="-234950">
              <a:buFont typeface="Arial" pitchFamily="34" charset="0"/>
              <a:buChar char="•"/>
            </a:pPr>
            <a:r>
              <a:rPr lang="zh-CN" altLang="en-US" sz="2800" dirty="0" smtClean="0"/>
              <a:t>为广阔的医疗专业人员提供</a:t>
            </a:r>
            <a:r>
              <a:rPr lang="en-US" sz="2800" dirty="0" smtClean="0"/>
              <a:t/>
            </a:r>
            <a:br>
              <a:rPr lang="en-US" sz="2800" dirty="0" smtClean="0"/>
            </a:br>
            <a:endParaRPr lang="en-US" sz="2800" dirty="0" smtClean="0"/>
          </a:p>
          <a:p>
            <a:pPr marL="234950" indent="-234950">
              <a:buFont typeface="Arial" pitchFamily="34" charset="0"/>
              <a:buChar char="•"/>
            </a:pPr>
            <a:r>
              <a:rPr lang="zh-CN" altLang="en-US" sz="2800" dirty="0" smtClean="0"/>
              <a:t>经典的诊断和图片样本</a:t>
            </a:r>
            <a:r>
              <a:rPr lang="en-US" sz="2800" dirty="0" smtClean="0"/>
              <a:t/>
            </a:r>
            <a:br>
              <a:rPr lang="en-US" sz="2800" dirty="0" smtClean="0"/>
            </a:br>
            <a:endParaRPr lang="en-US" sz="2800" dirty="0" smtClean="0"/>
          </a:p>
          <a:p>
            <a:pPr marL="234950" indent="-234950">
              <a:buFont typeface="Arial" pitchFamily="34" charset="0"/>
              <a:buChar char="•"/>
            </a:pPr>
            <a:r>
              <a:rPr lang="zh-CN" altLang="en-US" sz="2800" dirty="0" smtClean="0"/>
              <a:t>在医学检索过程中，提供放射医学，病理学和解剖学的观点</a:t>
            </a:r>
            <a:endParaRPr lang="en-US" sz="2800" dirty="0" smtClean="0"/>
          </a:p>
          <a:p>
            <a:pPr marL="234950" indent="-234950">
              <a:buFont typeface="Arial" pitchFamily="34" charset="0"/>
              <a:buChar char="•"/>
            </a:pP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xR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" y="1066801"/>
            <a:ext cx="8011833" cy="57911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66800" y="304800"/>
            <a:ext cx="6858000" cy="496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zh-CN" altLang="en-US" sz="32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演示</a:t>
            </a:r>
            <a:endParaRPr lang="en-US" sz="3200" dirty="0" smtClean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4" name="Picture 3" descr="AmirsysRC-larg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0" y="2590800"/>
            <a:ext cx="7696200" cy="20468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mirsys Product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800" y="1143000"/>
            <a:ext cx="7630670" cy="551293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66800" y="304800"/>
            <a:ext cx="6858000" cy="496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3200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Amirsys</a:t>
            </a:r>
            <a:r>
              <a:rPr lang="en-US" sz="32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lang="zh-CN" altLang="en-US" sz="32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用户和针对性</a:t>
            </a:r>
            <a:endParaRPr lang="en-US" sz="3200" dirty="0" smtClean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304800"/>
            <a:ext cx="7543800" cy="496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zh-CN" altLang="en-US" sz="32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放射学</a:t>
            </a:r>
            <a:r>
              <a:rPr lang="en-US" sz="32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lang="zh-CN" altLang="en-US" sz="32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产品</a:t>
            </a:r>
            <a:r>
              <a:rPr lang="en-US" sz="32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lang="zh-CN" altLang="en-US" sz="32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分类</a:t>
            </a:r>
            <a:endParaRPr lang="en-US" sz="3200" dirty="0" smtClean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1143000"/>
            <a:ext cx="8001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4950" indent="-234950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accent1"/>
                </a:solidFill>
              </a:rPr>
              <a:t>IRC </a:t>
            </a:r>
            <a:r>
              <a:rPr lang="en-US" b="1" dirty="0" smtClean="0">
                <a:solidFill>
                  <a:schemeClr val="accent1"/>
                </a:solidFill>
              </a:rPr>
              <a:t/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zh-CN" altLang="en-US" b="1" dirty="0" smtClean="0">
                <a:solidFill>
                  <a:schemeClr val="accent1"/>
                </a:solidFill>
              </a:rPr>
              <a:t>一个专为广泛的医疗专业人员研发的易于检索的在线参考工具，可帮助医疗人员在诊断和评估放射检测时获得放射医学的观点。收录</a:t>
            </a:r>
            <a:r>
              <a:rPr lang="en-US" altLang="zh-CN" b="1" dirty="0" smtClean="0">
                <a:solidFill>
                  <a:schemeClr val="accent1"/>
                </a:solidFill>
              </a:rPr>
              <a:t>4000</a:t>
            </a:r>
            <a:r>
              <a:rPr lang="zh-CN" altLang="en-US" b="1" dirty="0" smtClean="0">
                <a:solidFill>
                  <a:schemeClr val="accent1"/>
                </a:solidFill>
              </a:rPr>
              <a:t>个经典的放射医学诊断和</a:t>
            </a:r>
            <a:r>
              <a:rPr lang="en-US" altLang="zh-CN" b="1" dirty="0" smtClean="0">
                <a:solidFill>
                  <a:schemeClr val="accent1"/>
                </a:solidFill>
              </a:rPr>
              <a:t>72000</a:t>
            </a:r>
            <a:r>
              <a:rPr lang="zh-CN" altLang="en-US" b="1" dirty="0" smtClean="0">
                <a:solidFill>
                  <a:schemeClr val="accent1"/>
                </a:solidFill>
              </a:rPr>
              <a:t>张高清图片。</a:t>
            </a:r>
            <a:endParaRPr lang="en-US" b="1" dirty="0" smtClean="0">
              <a:solidFill>
                <a:schemeClr val="accent1"/>
              </a:solidFill>
            </a:endParaRPr>
          </a:p>
          <a:p>
            <a:pPr marL="234950" indent="-234950">
              <a:buFont typeface="Arial" pitchFamily="34" charset="0"/>
              <a:buChar char="•"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marL="234950" indent="-234950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accent1"/>
                </a:solidFill>
              </a:rPr>
              <a:t>STATdx</a:t>
            </a:r>
            <a:r>
              <a:rPr lang="en-US" b="1" dirty="0" smtClean="0">
                <a:solidFill>
                  <a:schemeClr val="accent1"/>
                </a:solidFill>
              </a:rPr>
              <a:t/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zh-CN" altLang="en-US" b="1" dirty="0" smtClean="0">
                <a:solidFill>
                  <a:schemeClr val="accent1"/>
                </a:solidFill>
              </a:rPr>
              <a:t>一个专为放射医学专业人员提供的的决策支持系统，以帮助他们做出正确的决策。包括诊断，差别诊断，图片解剖学，</a:t>
            </a:r>
            <a:r>
              <a:rPr lang="en-US" altLang="zh-CN" b="1" dirty="0" smtClean="0">
                <a:solidFill>
                  <a:schemeClr val="accent1"/>
                </a:solidFill>
              </a:rPr>
              <a:t>RAD</a:t>
            </a:r>
            <a:r>
              <a:rPr lang="zh-CN" altLang="en-US" b="1" dirty="0" smtClean="0">
                <a:solidFill>
                  <a:schemeClr val="accent1"/>
                </a:solidFill>
              </a:rPr>
              <a:t>工具（比如癌症分期工具），处理，和逐一诊断比较。</a:t>
            </a:r>
            <a:endParaRPr lang="en-US" b="1" dirty="0" smtClean="0">
              <a:solidFill>
                <a:schemeClr val="accent1"/>
              </a:solidFill>
            </a:endParaRPr>
          </a:p>
          <a:p>
            <a:pPr marL="234950" indent="-234950">
              <a:buFont typeface="Arial" pitchFamily="34" charset="0"/>
              <a:buChar char="•"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marL="234950" indent="-234950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accent1"/>
                </a:solidFill>
              </a:rPr>
              <a:t>Radiology eBooks</a:t>
            </a:r>
          </a:p>
          <a:p>
            <a:pPr marL="234950" indent="-234950">
              <a:buFont typeface="Arial" pitchFamily="34" charset="0"/>
              <a:buChar char="•"/>
            </a:pPr>
            <a:r>
              <a:rPr lang="en-US" dirty="0" err="1" smtClean="0"/>
              <a:t>A</a:t>
            </a:r>
            <a:r>
              <a:rPr lang="en-US" altLang="zh-CN" dirty="0" err="1" smtClean="0"/>
              <a:t>mirsys</a:t>
            </a:r>
            <a:r>
              <a:rPr lang="zh-CN" altLang="en-US" dirty="0" smtClean="0"/>
              <a:t>放射医学电子书，尤其是由对于广泛阅读放射医学有兴趣的放射医学专家所使用。</a:t>
            </a:r>
            <a:endParaRPr lang="en-US" dirty="0" smtClean="0"/>
          </a:p>
        </p:txBody>
      </p:sp>
      <p:pic>
        <p:nvPicPr>
          <p:cNvPr id="5" name="Picture 4" descr="ImagingRC-larg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0" y="5932282"/>
            <a:ext cx="4038600" cy="11187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1752600"/>
            <a:ext cx="8001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4950" indent="-234950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accent1"/>
                </a:solidFill>
              </a:rPr>
              <a:t>PRC </a:t>
            </a:r>
            <a:r>
              <a:rPr lang="en-US" b="1" dirty="0" smtClean="0">
                <a:solidFill>
                  <a:schemeClr val="accent1"/>
                </a:solidFill>
              </a:rPr>
              <a:t/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zh-CN" altLang="en-US" b="1" dirty="0" smtClean="0">
                <a:solidFill>
                  <a:schemeClr val="accent1"/>
                </a:solidFill>
              </a:rPr>
              <a:t>一个专为广泛的医疗专业人员研发的易于检索的在线参考工具，以期帮助医疗人员在诊断或评估病理学检测时获得病理学观点。收录</a:t>
            </a:r>
            <a:r>
              <a:rPr lang="en-US" altLang="zh-CN" b="1" dirty="0" smtClean="0">
                <a:solidFill>
                  <a:schemeClr val="accent1"/>
                </a:solidFill>
              </a:rPr>
              <a:t>2100</a:t>
            </a:r>
            <a:r>
              <a:rPr lang="zh-CN" altLang="en-US" b="1" dirty="0" smtClean="0">
                <a:solidFill>
                  <a:schemeClr val="accent1"/>
                </a:solidFill>
              </a:rPr>
              <a:t>个经典的病理学诊断和</a:t>
            </a:r>
            <a:r>
              <a:rPr lang="en-US" altLang="zh-CN" b="1" dirty="0" smtClean="0">
                <a:solidFill>
                  <a:schemeClr val="accent1"/>
                </a:solidFill>
              </a:rPr>
              <a:t>36000</a:t>
            </a:r>
            <a:r>
              <a:rPr lang="zh-CN" altLang="en-US" b="1" dirty="0" smtClean="0">
                <a:solidFill>
                  <a:schemeClr val="accent1"/>
                </a:solidFill>
              </a:rPr>
              <a:t>张高清图谱。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marL="234950" indent="-234950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accent1"/>
                </a:solidFill>
              </a:rPr>
              <a:t>eBooks</a:t>
            </a:r>
          </a:p>
          <a:p>
            <a:pPr marL="234950" indent="-234950">
              <a:buFont typeface="Arial" pitchFamily="34" charset="0"/>
              <a:buChar char="•"/>
            </a:pPr>
            <a:r>
              <a:rPr lang="en-US" sz="2400" b="1" dirty="0" err="1" smtClean="0">
                <a:solidFill>
                  <a:schemeClr val="accent1"/>
                </a:solidFill>
              </a:rPr>
              <a:t>A</a:t>
            </a:r>
            <a:r>
              <a:rPr lang="en-US" altLang="zh-CN" sz="2400" b="1" dirty="0" err="1" smtClean="0">
                <a:solidFill>
                  <a:schemeClr val="accent1"/>
                </a:solidFill>
              </a:rPr>
              <a:t>mirsys</a:t>
            </a:r>
            <a:r>
              <a:rPr lang="zh-CN" altLang="en-US" sz="2400" b="1" dirty="0" smtClean="0">
                <a:solidFill>
                  <a:schemeClr val="accent1"/>
                </a:solidFill>
              </a:rPr>
              <a:t>病理学电子书，专为对于广泛阅读病理学学科内容感兴趣的病理学家所使用。</a:t>
            </a:r>
            <a:endParaRPr lang="en-US" dirty="0" smtClean="0"/>
          </a:p>
        </p:txBody>
      </p:sp>
      <p:pic>
        <p:nvPicPr>
          <p:cNvPr id="4" name="Picture 3" descr="PathologyRC-larg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0" y="5486400"/>
            <a:ext cx="4230234" cy="111556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66800" y="304800"/>
            <a:ext cx="7543800" cy="496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zh-CN" altLang="en-US" sz="32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放射学</a:t>
            </a:r>
            <a:r>
              <a:rPr lang="en-US" sz="32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lang="zh-CN" altLang="en-US" sz="32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产品</a:t>
            </a:r>
            <a:r>
              <a:rPr lang="en-US" sz="32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lang="zh-CN" altLang="en-US" sz="32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分类</a:t>
            </a:r>
            <a:endParaRPr lang="en-US" sz="3200" dirty="0" smtClean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mirsysIRC_cover1_pp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86379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801</Words>
  <PresentationFormat>全屏显示(4:3)</PresentationFormat>
  <Paragraphs>182</Paragraphs>
  <Slides>21</Slides>
  <Notes>15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2" baseType="lpstr">
      <vt:lpstr>Office Theme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zq</dc:creator>
  <cp:lastModifiedBy>zq</cp:lastModifiedBy>
  <cp:revision>2</cp:revision>
  <dcterms:modified xsi:type="dcterms:W3CDTF">2013-09-11T00:42:32Z</dcterms:modified>
</cp:coreProperties>
</file>