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5.xml" ContentType="application/vnd.openxmlformats-officedocument.themeOverride+xml"/>
  <Override PartName="/ppt/tags/tag1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7.xml" ContentType="application/vnd.openxmlformats-officedocument.themeOverride+xml"/>
  <Override PartName="/ppt/tags/tag2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27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8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9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30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theme/themeOverride24.xml" ContentType="application/vnd.openxmlformats-officedocument.themeOverride+xml"/>
  <Override PartName="/ppt/notesSlides/notesSlide33.xml" ContentType="application/vnd.openxmlformats-officedocument.presentationml.notesSlide+xml"/>
  <Override PartName="/ppt/theme/themeOverride25.xml" ContentType="application/vnd.openxmlformats-officedocument.themeOverride+xml"/>
  <Override PartName="/ppt/notesSlides/notesSlide34.xml" ContentType="application/vnd.openxmlformats-officedocument.presentationml.notesSlide+xml"/>
  <Override PartName="/ppt/theme/themeOverride26.xml" ContentType="application/vnd.openxmlformats-officedocument.themeOverr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68" r:id="rId2"/>
    <p:sldMasterId id="2147483769" r:id="rId3"/>
    <p:sldMasterId id="2147483770" r:id="rId4"/>
    <p:sldMasterId id="2147483771" r:id="rId5"/>
    <p:sldMasterId id="2147483772" r:id="rId6"/>
    <p:sldMasterId id="2147483773" r:id="rId7"/>
    <p:sldMasterId id="2147483774" r:id="rId8"/>
    <p:sldMasterId id="2147483775" r:id="rId9"/>
    <p:sldMasterId id="2147483776" r:id="rId10"/>
    <p:sldMasterId id="2147483777" r:id="rId11"/>
    <p:sldMasterId id="2147483778" r:id="rId12"/>
    <p:sldMasterId id="2147483779" r:id="rId13"/>
    <p:sldMasterId id="2147483780" r:id="rId14"/>
    <p:sldMasterId id="2147483781" r:id="rId15"/>
    <p:sldMasterId id="2147483782" r:id="rId16"/>
    <p:sldMasterId id="2147483784" r:id="rId17"/>
  </p:sldMasterIdLst>
  <p:notesMasterIdLst>
    <p:notesMasterId r:id="rId71"/>
  </p:notesMasterIdLst>
  <p:sldIdLst>
    <p:sldId id="362" r:id="rId18"/>
    <p:sldId id="354" r:id="rId19"/>
    <p:sldId id="363" r:id="rId20"/>
    <p:sldId id="294" r:id="rId21"/>
    <p:sldId id="342" r:id="rId22"/>
    <p:sldId id="295" r:id="rId23"/>
    <p:sldId id="296" r:id="rId24"/>
    <p:sldId id="297" r:id="rId25"/>
    <p:sldId id="358" r:id="rId26"/>
    <p:sldId id="356" r:id="rId27"/>
    <p:sldId id="298" r:id="rId28"/>
    <p:sldId id="299" r:id="rId29"/>
    <p:sldId id="355" r:id="rId30"/>
    <p:sldId id="300" r:id="rId31"/>
    <p:sldId id="301" r:id="rId32"/>
    <p:sldId id="359" r:id="rId33"/>
    <p:sldId id="360" r:id="rId34"/>
    <p:sldId id="346" r:id="rId35"/>
    <p:sldId id="304" r:id="rId36"/>
    <p:sldId id="306" r:id="rId37"/>
    <p:sldId id="305" r:id="rId38"/>
    <p:sldId id="309" r:id="rId39"/>
    <p:sldId id="310" r:id="rId40"/>
    <p:sldId id="311" r:id="rId41"/>
    <p:sldId id="313" r:id="rId42"/>
    <p:sldId id="314" r:id="rId43"/>
    <p:sldId id="312" r:id="rId44"/>
    <p:sldId id="307" r:id="rId45"/>
    <p:sldId id="308" r:id="rId46"/>
    <p:sldId id="334" r:id="rId47"/>
    <p:sldId id="315" r:id="rId48"/>
    <p:sldId id="348" r:id="rId49"/>
    <p:sldId id="349" r:id="rId50"/>
    <p:sldId id="352" r:id="rId51"/>
    <p:sldId id="347" r:id="rId52"/>
    <p:sldId id="323" r:id="rId53"/>
    <p:sldId id="357" r:id="rId54"/>
    <p:sldId id="319" r:id="rId55"/>
    <p:sldId id="324" r:id="rId56"/>
    <p:sldId id="325" r:id="rId57"/>
    <p:sldId id="326" r:id="rId58"/>
    <p:sldId id="361" r:id="rId59"/>
    <p:sldId id="327" r:id="rId60"/>
    <p:sldId id="328" r:id="rId61"/>
    <p:sldId id="330" r:id="rId62"/>
    <p:sldId id="331" r:id="rId63"/>
    <p:sldId id="332" r:id="rId64"/>
    <p:sldId id="333" r:id="rId65"/>
    <p:sldId id="335" r:id="rId66"/>
    <p:sldId id="336" r:id="rId67"/>
    <p:sldId id="337" r:id="rId68"/>
    <p:sldId id="339" r:id="rId69"/>
    <p:sldId id="340" r:id="rId7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6635"/>
    <a:srgbClr val="E7E200"/>
    <a:srgbClr val="006666"/>
    <a:srgbClr val="04B808"/>
    <a:srgbClr val="05DD0A"/>
    <a:srgbClr val="CC9900"/>
    <a:srgbClr val="F84022"/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05" autoAdjust="0"/>
    <p:restoredTop sz="78483" autoAdjust="0"/>
  </p:normalViewPr>
  <p:slideViewPr>
    <p:cSldViewPr>
      <p:cViewPr varScale="1">
        <p:scale>
          <a:sx n="61" d="100"/>
          <a:sy n="61" d="100"/>
        </p:scale>
        <p:origin x="-1668" y="-90"/>
      </p:cViewPr>
      <p:guideLst>
        <p:guide orient="horz" pos="2180"/>
        <p:guide pos="2926"/>
      </p:guideLst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slide" Target="slides/slide22.xml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63" Type="http://schemas.openxmlformats.org/officeDocument/2006/relationships/slide" Target="slides/slide46.xml"/><Relationship Id="rId68" Type="http://schemas.openxmlformats.org/officeDocument/2006/relationships/slide" Target="slides/slide51.xml"/><Relationship Id="rId7" Type="http://schemas.openxmlformats.org/officeDocument/2006/relationships/slideMaster" Target="slideMasters/slideMaster7.xml"/><Relationship Id="rId71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2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66" Type="http://schemas.openxmlformats.org/officeDocument/2006/relationships/slide" Target="slides/slide49.xml"/><Relationship Id="rId7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61" Type="http://schemas.openxmlformats.org/officeDocument/2006/relationships/slide" Target="slides/slide44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2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56" Type="http://schemas.openxmlformats.org/officeDocument/2006/relationships/slide" Target="slides/slide39.xml"/><Relationship Id="rId64" Type="http://schemas.openxmlformats.org/officeDocument/2006/relationships/slide" Target="slides/slide47.xml"/><Relationship Id="rId69" Type="http://schemas.openxmlformats.org/officeDocument/2006/relationships/slide" Target="slides/slide52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slide" Target="slides/slide42.xml"/><Relationship Id="rId67" Type="http://schemas.openxmlformats.org/officeDocument/2006/relationships/slide" Target="slides/slide50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slide" Target="slides/slide45.xml"/><Relationship Id="rId70" Type="http://schemas.openxmlformats.org/officeDocument/2006/relationships/slide" Target="slides/slide53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Header Placeholder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ea typeface="宋体" pitchFamily="2" charset="-122"/>
                <a:cs typeface="Arial" pitchFamily="34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9459" name="Date Placeholder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宋体" pitchFamily="2" charset="-122"/>
                <a:cs typeface="Arial" pitchFamily="34" charset="0"/>
              </a:defRPr>
            </a:lvl1pPr>
          </a:lstStyle>
          <a:p>
            <a:pPr>
              <a:defRPr/>
            </a:pPr>
            <a:fld id="{0DFC6ABA-C93E-43CA-BDFE-FDA199B9AA39}" type="datetimeFigureOut">
              <a:rPr lang="en-US"/>
              <a:pPr>
                <a:defRPr/>
              </a:pPr>
              <a:t>5/8/2012</a:t>
            </a:fld>
            <a:endParaRPr lang="en-GB" altLang="en-US"/>
          </a:p>
        </p:txBody>
      </p:sp>
      <p:sp>
        <p:nvSpPr>
          <p:cNvPr id="70660" name="Slide Image Placeholder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9461" name="Notes Placeholder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altLang="en-US" noProof="0" smtClean="0"/>
          </a:p>
        </p:txBody>
      </p:sp>
      <p:sp>
        <p:nvSpPr>
          <p:cNvPr id="19462" name="Footer Placeholder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ea typeface="宋体" pitchFamily="2" charset="-122"/>
                <a:cs typeface="Arial" pitchFamily="34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9463" name="Slide Number Placeholder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宋体" pitchFamily="2" charset="-122"/>
                <a:cs typeface="Arial" pitchFamily="34" charset="0"/>
              </a:defRPr>
            </a:lvl1pPr>
          </a:lstStyle>
          <a:p>
            <a:pPr>
              <a:defRPr/>
            </a:pPr>
            <a:fld id="{7CFACAE2-56D3-4577-BED7-9B0868C3E7E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72345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2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3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7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4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8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5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1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6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2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7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5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8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9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9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0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0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1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2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2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3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3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4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4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7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5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8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6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9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7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0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8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8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9.xml"/></Relationships>
</file>

<file path=ppt/notesSlides/_rels/notesSlide2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9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20.xml"/></Relationships>
</file>

<file path=ppt/notesSlides/_rels/notesSlide2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0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21.xml"/></Relationships>
</file>

<file path=ppt/notesSlides/_rels/notesSlide2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1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22.xml"/></Relationships>
</file>

<file path=ppt/notesSlides/_rels/notesSlide3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2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23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5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24.xml"/></Relationships>
</file>

<file path=ppt/notesSlides/_rels/notesSlide3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6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25.xml"/></Relationships>
</file>

<file path=ppt/notesSlides/_rels/notesSlide3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9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26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57" tIns="45679" rIns="91357" bIns="45679" anchor="b"/>
          <a:lstStyle/>
          <a:p>
            <a:pPr algn="r" eaLnBrk="0" hangingPunct="0"/>
            <a:fld id="{B1EC4063-E693-458C-874A-65B657EE66B1}" type="slidenum">
              <a:rPr lang="zh-CN" altLang="en-US" sz="1200">
                <a:ea typeface="ヒラギノ角ゴ Pro W3"/>
                <a:cs typeface="ヒラギノ角ゴ Pro W3"/>
              </a:rPr>
              <a:pPr algn="r" eaLnBrk="0" hangingPunct="0"/>
              <a:t>1</a:t>
            </a:fld>
            <a:endParaRPr lang="en-GB" altLang="en-US" sz="1200">
              <a:ea typeface="ヒラギノ角ゴ Pro W3"/>
              <a:cs typeface="ヒラギノ角ゴ Pro W3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SCOPUS</a:t>
            </a:r>
            <a:r>
              <a:rPr lang="zh-CN" altLang="en-US" dirty="0" smtClean="0"/>
              <a:t>，是导航能力超强的唧喳柳莺的名字，象征它是科技工作者不可或缺的信息导航工具</a:t>
            </a:r>
          </a:p>
          <a:p>
            <a:pPr eaLnBrk="1" hangingPunct="1"/>
            <a:endParaRPr lang="zh-CN" altLang="en-US" dirty="0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FACAE2-56D3-4577-BED7-9B0868C3E7E2}" type="slidenum">
              <a:rPr lang="en-GB" altLang="en-US" smtClean="0"/>
              <a:pPr>
                <a:defRPr/>
              </a:pPr>
              <a:t>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081910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72707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/>
          </a:p>
        </p:txBody>
      </p:sp>
      <p:sp>
        <p:nvSpPr>
          <p:cNvPr id="72708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8C127EA-3B70-4943-8C4D-FF5866ECEBF1}" type="slidenum">
              <a:rPr lang="en-GB" altLang="en-US" sz="1200">
                <a:latin typeface="Calibri" pitchFamily="34" charset="0"/>
              </a:rPr>
              <a:pPr algn="r"/>
              <a:t>5</a:t>
            </a:fld>
            <a:endParaRPr lang="en-GB" altLang="en-US" sz="1200">
              <a:latin typeface="Calibri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57" tIns="45679" rIns="91357" bIns="45679" anchor="b"/>
          <a:lstStyle/>
          <a:p>
            <a:pPr algn="r" eaLnBrk="0" hangingPunct="0"/>
            <a:fld id="{2A3630D4-57FF-490B-9A34-5B18157A575F}" type="slidenum">
              <a:rPr lang="zh-CN" altLang="en-US" sz="1200">
                <a:ea typeface="ヒラギノ角ゴ Pro W3"/>
                <a:cs typeface="ヒラギノ角ゴ Pro W3"/>
              </a:rPr>
              <a:pPr algn="r" eaLnBrk="0" hangingPunct="0"/>
              <a:t>6</a:t>
            </a:fld>
            <a:endParaRPr lang="en-GB" altLang="en-US" sz="1200">
              <a:ea typeface="ヒラギノ角ゴ Pro W3"/>
              <a:cs typeface="ヒラギノ角ゴ Pro W3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 dirty="0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57" tIns="45679" rIns="91357" bIns="45679" anchor="b"/>
          <a:lstStyle/>
          <a:p>
            <a:pPr algn="r" eaLnBrk="0" hangingPunct="0"/>
            <a:fld id="{CEDF16E7-8B6B-469E-9D14-13A1FB092B74}" type="slidenum">
              <a:rPr lang="zh-CN" altLang="en-US" sz="1200">
                <a:ea typeface="ヒラギノ角ゴ Pro W3"/>
                <a:cs typeface="ヒラギノ角ゴ Pro W3"/>
              </a:rPr>
              <a:pPr algn="r" eaLnBrk="0" hangingPunct="0"/>
              <a:t>7</a:t>
            </a:fld>
            <a:endParaRPr lang="en-GB" altLang="en-US" sz="1200">
              <a:ea typeface="ヒラギノ角ゴ Pro W3"/>
              <a:cs typeface="ヒラギノ角ゴ Pro W3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 dirty="0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57" tIns="45679" rIns="91357" bIns="45679" anchor="b"/>
          <a:lstStyle/>
          <a:p>
            <a:pPr algn="r" eaLnBrk="0" hangingPunct="0"/>
            <a:fld id="{08DA5FE9-5861-418A-9214-22892AC8F06E}" type="slidenum">
              <a:rPr lang="zh-CN" altLang="en-US" sz="1200">
                <a:ea typeface="ヒラギノ角ゴ Pro W3"/>
                <a:cs typeface="ヒラギノ角ゴ Pro W3"/>
              </a:rPr>
              <a:pPr algn="r" eaLnBrk="0" hangingPunct="0"/>
              <a:t>8</a:t>
            </a:fld>
            <a:endParaRPr lang="en-GB" altLang="en-US" sz="1200">
              <a:ea typeface="ヒラギノ角ゴ Pro W3"/>
              <a:cs typeface="ヒラギノ角ゴ Pro W3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 b="1" dirty="0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43FEFE9-ADFA-420A-A4AE-EE5FA53D4E1E}" type="slidenum">
              <a:rPr lang="en-GB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57" tIns="45679" rIns="91357" bIns="45679" anchor="b"/>
          <a:lstStyle/>
          <a:p>
            <a:pPr algn="r" eaLnBrk="0" hangingPunct="0"/>
            <a:fld id="{A16BC276-1AD8-4138-9B87-74EDD99D3BB8}" type="slidenum">
              <a:rPr lang="zh-CN" altLang="en-US" sz="1200">
                <a:ea typeface="ヒラギノ角ゴ Pro W3"/>
                <a:cs typeface="ヒラギノ角ゴ Pro W3"/>
              </a:rPr>
              <a:pPr algn="r" eaLnBrk="0" hangingPunct="0"/>
              <a:t>11</a:t>
            </a:fld>
            <a:endParaRPr lang="en-GB" altLang="en-US" sz="1200">
              <a:ea typeface="ヒラギノ角ゴ Pro W3"/>
              <a:cs typeface="ヒラギノ角ゴ Pro W3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 dirty="0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57" tIns="45679" rIns="91357" bIns="45679" anchor="b"/>
          <a:lstStyle/>
          <a:p>
            <a:pPr algn="r" eaLnBrk="0" hangingPunct="0"/>
            <a:fld id="{668CB1DE-35BD-499A-B604-3FA5EE8149BC}" type="slidenum">
              <a:rPr lang="zh-CN" altLang="en-US" sz="1200">
                <a:ea typeface="ヒラギノ角ゴ Pro W3"/>
                <a:cs typeface="ヒラギノ角ゴ Pro W3"/>
              </a:rPr>
              <a:pPr algn="r" eaLnBrk="0" hangingPunct="0"/>
              <a:t>12</a:t>
            </a:fld>
            <a:endParaRPr lang="en-GB" altLang="en-US" sz="1200">
              <a:ea typeface="ヒラギノ角ゴ Pro W3"/>
              <a:cs typeface="ヒラギノ角ゴ Pro W3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 dirty="0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9DAE7C0-9F1A-4C5D-878F-E6EE20B468D3}" type="slidenum">
              <a:rPr lang="en-GB"/>
              <a:pPr/>
              <a:t>13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78851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smtClean="0"/>
          </a:p>
        </p:txBody>
      </p:sp>
      <p:sp>
        <p:nvSpPr>
          <p:cNvPr id="7885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6F0A04-2DFD-478B-8777-39374B124DF8}" type="slidenum">
              <a:rPr lang="en-GB" altLang="en-US" smtClean="0"/>
              <a:pPr/>
              <a:t>14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57" tIns="45679" rIns="91357" bIns="45679" anchor="b"/>
          <a:lstStyle/>
          <a:p>
            <a:pPr algn="r" eaLnBrk="0" hangingPunct="0"/>
            <a:fld id="{4F9BC3FC-C28E-419C-94CA-90087A63CD95}" type="slidenum">
              <a:rPr lang="zh-CN" altLang="en-US" sz="1200">
                <a:ea typeface="ヒラギノ角ゴ Pro W3"/>
                <a:cs typeface="ヒラギノ角ゴ Pro W3"/>
              </a:rPr>
              <a:pPr algn="r" eaLnBrk="0" hangingPunct="0"/>
              <a:t>15</a:t>
            </a:fld>
            <a:endParaRPr lang="en-GB" altLang="en-US" sz="1200">
              <a:ea typeface="ヒラギノ角ゴ Pro W3"/>
              <a:cs typeface="ヒラギノ角ゴ Pro W3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 eaLnBrk="1" hangingPunct="1"/>
            <a:endParaRPr lang="zh-CN" altLang="en-US" dirty="0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57" tIns="45679" rIns="91357" bIns="45679" anchor="b"/>
          <a:lstStyle/>
          <a:p>
            <a:pPr algn="r" eaLnBrk="0" hangingPunct="0"/>
            <a:fld id="{6875A9B6-5D62-47AA-9756-F829CAF6D507}" type="slidenum">
              <a:rPr lang="zh-CN" altLang="en-US" sz="1200">
                <a:ea typeface="ヒラギノ角ゴ Pro W3"/>
                <a:cs typeface="ヒラギノ角ゴ Pro W3"/>
              </a:rPr>
              <a:pPr algn="r" eaLnBrk="0" hangingPunct="0"/>
              <a:t>19</a:t>
            </a:fld>
            <a:endParaRPr lang="en-GB" altLang="en-US" sz="1200">
              <a:ea typeface="ヒラギノ角ゴ Pro W3"/>
              <a:cs typeface="ヒラギノ角ゴ Pro W3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 dirty="0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57" tIns="45679" rIns="91357" bIns="45679" anchor="b"/>
          <a:lstStyle/>
          <a:p>
            <a:pPr algn="r" eaLnBrk="0" hangingPunct="0"/>
            <a:fld id="{B5C52CB7-4F1C-4E3E-9F00-7480006C60B9}" type="slidenum">
              <a:rPr lang="zh-CN" altLang="en-US" sz="1200">
                <a:ea typeface="ヒラギノ角ゴ Pro W3"/>
                <a:cs typeface="ヒラギノ角ゴ Pro W3"/>
              </a:rPr>
              <a:pPr algn="r" eaLnBrk="0" hangingPunct="0"/>
              <a:t>20</a:t>
            </a:fld>
            <a:endParaRPr lang="en-GB" altLang="en-US" sz="1200">
              <a:ea typeface="ヒラギノ角ゴ Pro W3"/>
              <a:cs typeface="ヒラギノ角ゴ Pro W3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 dirty="0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57" tIns="45679" rIns="91357" bIns="45679" anchor="b"/>
          <a:lstStyle/>
          <a:p>
            <a:pPr algn="r" eaLnBrk="0" hangingPunct="0"/>
            <a:fld id="{3C3E6DB7-4FD0-414B-B4EC-D18083ED0E14}" type="slidenum">
              <a:rPr lang="zh-CN" altLang="en-US" sz="1200">
                <a:ea typeface="ヒラギノ角ゴ Pro W3"/>
                <a:cs typeface="ヒラギノ角ゴ Pro W3"/>
              </a:rPr>
              <a:pPr algn="r" eaLnBrk="0" hangingPunct="0"/>
              <a:t>21</a:t>
            </a:fld>
            <a:endParaRPr lang="en-GB" altLang="en-US" sz="1200">
              <a:ea typeface="ヒラギノ角ゴ Pro W3"/>
              <a:cs typeface="ヒラギノ角ゴ Pro W3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 dirty="0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57" tIns="45679" rIns="91357" bIns="45679" anchor="b"/>
          <a:lstStyle/>
          <a:p>
            <a:pPr algn="r" eaLnBrk="0" hangingPunct="0"/>
            <a:fld id="{EE52114B-B7FC-4188-93AD-E729DAC73E2E}" type="slidenum">
              <a:rPr lang="zh-CN" altLang="en-US" sz="1200">
                <a:ea typeface="ヒラギノ角ゴ Pro W3"/>
                <a:cs typeface="ヒラギノ角ゴ Pro W3"/>
              </a:rPr>
              <a:pPr algn="r" eaLnBrk="0" hangingPunct="0"/>
              <a:t>22</a:t>
            </a:fld>
            <a:endParaRPr lang="en-GB" altLang="en-US" sz="1200">
              <a:ea typeface="ヒラギノ角ゴ Pro W3"/>
              <a:cs typeface="ヒラギノ角ゴ Pro W3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 dirty="0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57" tIns="45679" rIns="91357" bIns="45679" anchor="b"/>
          <a:lstStyle/>
          <a:p>
            <a:pPr algn="r" eaLnBrk="0" hangingPunct="0"/>
            <a:fld id="{07218B5D-87D5-498E-B066-6901D79FF369}" type="slidenum">
              <a:rPr lang="zh-CN" altLang="en-US" sz="1200">
                <a:ea typeface="ヒラギノ角ゴ Pro W3"/>
                <a:cs typeface="ヒラギノ角ゴ Pro W3"/>
              </a:rPr>
              <a:pPr algn="r" eaLnBrk="0" hangingPunct="0"/>
              <a:t>23</a:t>
            </a:fld>
            <a:endParaRPr lang="en-GB" altLang="en-US" sz="1200">
              <a:ea typeface="ヒラギノ角ゴ Pro W3"/>
              <a:cs typeface="ヒラギノ角ゴ Pro W3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 dirty="0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57" tIns="45679" rIns="91357" bIns="45679" anchor="b"/>
          <a:lstStyle/>
          <a:p>
            <a:pPr algn="r" eaLnBrk="0" hangingPunct="0"/>
            <a:fld id="{CBFA6596-156D-4D0C-B880-652F18FD3695}" type="slidenum">
              <a:rPr lang="zh-CN" altLang="en-US" sz="1200">
                <a:ea typeface="ヒラギノ角ゴ Pro W3"/>
                <a:cs typeface="ヒラギノ角ゴ Pro W3"/>
              </a:rPr>
              <a:pPr algn="r" eaLnBrk="0" hangingPunct="0"/>
              <a:t>24</a:t>
            </a:fld>
            <a:endParaRPr lang="en-GB" altLang="en-US" sz="1200">
              <a:ea typeface="ヒラギノ角ゴ Pro W3"/>
              <a:cs typeface="ヒラギノ角ゴ Pro W3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 dirty="0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87043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smtClean="0"/>
          </a:p>
        </p:txBody>
      </p:sp>
      <p:sp>
        <p:nvSpPr>
          <p:cNvPr id="870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F76974-B376-4254-9A11-43EB2D294C42}" type="slidenum">
              <a:rPr lang="en-GB" altLang="en-US" smtClean="0"/>
              <a:pPr/>
              <a:t>25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57" tIns="45679" rIns="91357" bIns="45679" anchor="b"/>
          <a:lstStyle/>
          <a:p>
            <a:pPr algn="r" eaLnBrk="0" hangingPunct="0"/>
            <a:fld id="{0E513316-24E8-4775-B60B-ADD92B3AD497}" type="slidenum">
              <a:rPr lang="zh-CN" altLang="en-US" sz="1200">
                <a:ea typeface="ヒラギノ角ゴ Pro W3"/>
                <a:cs typeface="ヒラギノ角ゴ Pro W3"/>
              </a:rPr>
              <a:pPr algn="r" eaLnBrk="0" hangingPunct="0"/>
              <a:t>27</a:t>
            </a:fld>
            <a:endParaRPr lang="en-GB" altLang="en-US" sz="1200">
              <a:ea typeface="ヒラギノ角ゴ Pro W3"/>
              <a:cs typeface="ヒラギノ角ゴ Pro W3"/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 dirty="0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57" tIns="45679" rIns="91357" bIns="45679" anchor="b"/>
          <a:lstStyle/>
          <a:p>
            <a:pPr algn="r" eaLnBrk="0" hangingPunct="0"/>
            <a:fld id="{DDDDFF9E-5756-40C6-B1E8-6E1F8C209FBC}" type="slidenum">
              <a:rPr lang="zh-CN" altLang="en-US" sz="1200">
                <a:ea typeface="ヒラギノ角ゴ Pro W3"/>
                <a:cs typeface="ヒラギノ角ゴ Pro W3"/>
              </a:rPr>
              <a:pPr algn="r" eaLnBrk="0" hangingPunct="0"/>
              <a:t>28</a:t>
            </a:fld>
            <a:endParaRPr lang="en-GB" altLang="en-US" sz="1200">
              <a:ea typeface="ヒラギノ角ゴ Pro W3"/>
              <a:cs typeface="ヒラギノ角ゴ Pro W3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 dirty="0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57" tIns="45679" rIns="91357" bIns="45679" anchor="b"/>
          <a:lstStyle/>
          <a:p>
            <a:pPr algn="r" eaLnBrk="0" hangingPunct="0"/>
            <a:fld id="{13C54F20-3467-4412-9945-E8011E76F003}" type="slidenum">
              <a:rPr lang="zh-CN" altLang="en-US" sz="1200">
                <a:ea typeface="ヒラギノ角ゴ Pro W3"/>
                <a:cs typeface="ヒラギノ角ゴ Pro W3"/>
              </a:rPr>
              <a:pPr algn="r" eaLnBrk="0" hangingPunct="0"/>
              <a:t>29</a:t>
            </a:fld>
            <a:endParaRPr lang="en-GB" altLang="en-US" sz="1200">
              <a:ea typeface="ヒラギノ角ゴ Pro W3"/>
              <a:cs typeface="ヒラギノ角ゴ Pro W3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 dirty="0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57" tIns="45679" rIns="91357" bIns="45679" anchor="b"/>
          <a:lstStyle/>
          <a:p>
            <a:pPr algn="r" eaLnBrk="0" hangingPunct="0"/>
            <a:fld id="{9777B080-A7EF-4105-AF32-3E7E0CFC8418}" type="slidenum">
              <a:rPr lang="zh-CN" altLang="en-US" sz="1200">
                <a:ea typeface="ヒラギノ角ゴ Pro W3"/>
                <a:cs typeface="ヒラギノ角ゴ Pro W3"/>
              </a:rPr>
              <a:pPr algn="r" eaLnBrk="0" hangingPunct="0"/>
              <a:t>30</a:t>
            </a:fld>
            <a:endParaRPr lang="en-GB" altLang="en-US" sz="1200">
              <a:ea typeface="ヒラギノ角ゴ Pro W3"/>
              <a:cs typeface="ヒラギノ角ゴ Pro W3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 dirty="0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92163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smtClean="0"/>
          </a:p>
        </p:txBody>
      </p:sp>
      <p:sp>
        <p:nvSpPr>
          <p:cNvPr id="9216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E78C1B-8352-4E68-AAFD-4C0B7A055C18}" type="slidenum">
              <a:rPr lang="en-GB" altLang="en-US" smtClean="0"/>
              <a:pPr/>
              <a:t>31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FACAE2-56D3-4577-BED7-9B0868C3E7E2}" type="slidenum">
              <a:rPr lang="en-GB" altLang="en-US" smtClean="0"/>
              <a:pPr>
                <a:defRPr/>
              </a:pPr>
              <a:t>37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57" tIns="45679" rIns="91357" bIns="45679" anchor="b"/>
          <a:lstStyle/>
          <a:p>
            <a:pPr algn="r" eaLnBrk="0" hangingPunct="0"/>
            <a:fld id="{F239B789-A950-438A-8502-DC5961812F30}" type="slidenum">
              <a:rPr lang="zh-CN" altLang="en-US" sz="1200">
                <a:ea typeface="ヒラギノ角ゴ Pro W3"/>
                <a:cs typeface="ヒラギノ角ゴ Pro W3"/>
              </a:rPr>
              <a:pPr algn="r" eaLnBrk="0" hangingPunct="0"/>
              <a:t>38</a:t>
            </a:fld>
            <a:endParaRPr lang="en-GB" altLang="en-US" sz="1200">
              <a:ea typeface="ヒラギノ角ゴ Pro W3"/>
              <a:cs typeface="ヒラギノ角ゴ Pro W3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 dirty="0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57" tIns="45679" rIns="91357" bIns="45679" anchor="b"/>
          <a:lstStyle/>
          <a:p>
            <a:pPr algn="r" eaLnBrk="0" hangingPunct="0"/>
            <a:fld id="{02658B71-3EFB-4B26-8087-F0E531E4C146}" type="slidenum">
              <a:rPr lang="zh-CN" altLang="en-US" sz="1200">
                <a:ea typeface="ヒラギノ角ゴ Pro W3"/>
                <a:cs typeface="ヒラギノ角ゴ Pro W3"/>
              </a:rPr>
              <a:pPr algn="r" eaLnBrk="0" hangingPunct="0"/>
              <a:t>39</a:t>
            </a:fld>
            <a:endParaRPr lang="en-GB" altLang="en-US" sz="1200">
              <a:ea typeface="ヒラギノ角ゴ Pro W3"/>
              <a:cs typeface="ヒラギノ角ゴ Pro W3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 dirty="0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57" tIns="45679" rIns="91357" bIns="45679" anchor="b"/>
          <a:lstStyle/>
          <a:p>
            <a:pPr algn="r" eaLnBrk="0" hangingPunct="0"/>
            <a:fld id="{FD7AA9FF-BB48-46B2-96F4-9A81E2187FA7}" type="slidenum">
              <a:rPr lang="zh-CN" altLang="en-US" sz="1200">
                <a:ea typeface="ヒラギノ角ゴ Pro W3"/>
                <a:cs typeface="ヒラギノ角ゴ Pro W3"/>
              </a:rPr>
              <a:pPr algn="r" eaLnBrk="0" hangingPunct="0"/>
              <a:t>40</a:t>
            </a:fld>
            <a:endParaRPr lang="en-GB" altLang="en-US" sz="1200">
              <a:ea typeface="ヒラギノ角ゴ Pro W3"/>
              <a:cs typeface="ヒラギノ角ゴ Pro W3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 dirty="0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57" tIns="45679" rIns="91357" bIns="45679" anchor="b"/>
          <a:lstStyle/>
          <a:p>
            <a:pPr algn="r" eaLnBrk="0" hangingPunct="0"/>
            <a:fld id="{54FE049E-7351-48D9-9A6C-5C2AB28E04F7}" type="slidenum">
              <a:rPr lang="zh-CN" altLang="en-US" sz="1200">
                <a:ea typeface="ヒラギノ角ゴ Pro W3"/>
                <a:cs typeface="ヒラギノ角ゴ Pro W3"/>
              </a:rPr>
              <a:pPr algn="r" eaLnBrk="0" hangingPunct="0"/>
              <a:t>41</a:t>
            </a:fld>
            <a:endParaRPr lang="en-GB" altLang="en-US" sz="1200">
              <a:ea typeface="ヒラギノ角ゴ Pro W3"/>
              <a:cs typeface="ヒラギノ角ゴ Pro W3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 dirty="0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57" tIns="45679" rIns="91357" bIns="45679" anchor="b"/>
          <a:lstStyle/>
          <a:p>
            <a:pPr algn="r" eaLnBrk="0" hangingPunct="0"/>
            <a:fld id="{54FE049E-7351-48D9-9A6C-5C2AB28E04F7}" type="slidenum">
              <a:rPr lang="zh-CN" altLang="en-US" sz="1200">
                <a:ea typeface="ヒラギノ角ゴ Pro W3"/>
                <a:cs typeface="ヒラギノ角ゴ Pro W3"/>
              </a:rPr>
              <a:pPr algn="r" eaLnBrk="0" hangingPunct="0"/>
              <a:t>42</a:t>
            </a:fld>
            <a:endParaRPr lang="en-GB" altLang="en-US" sz="1200">
              <a:ea typeface="ヒラギノ角ゴ Pro W3"/>
              <a:cs typeface="ヒラギノ角ゴ Pro W3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 dirty="0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97283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smtClean="0"/>
          </a:p>
        </p:txBody>
      </p:sp>
      <p:sp>
        <p:nvSpPr>
          <p:cNvPr id="9728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B219FC-94E0-4F30-92D5-A590681C371B}" type="slidenum">
              <a:rPr lang="en-GB" altLang="en-US" smtClean="0"/>
              <a:pPr/>
              <a:t>43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57" tIns="45679" rIns="91357" bIns="45679" anchor="b"/>
          <a:lstStyle/>
          <a:p>
            <a:pPr algn="r" eaLnBrk="0" hangingPunct="0"/>
            <a:fld id="{1751CD2C-2366-4D13-8B0C-0B48D9F82A34}" type="slidenum">
              <a:rPr lang="zh-CN" altLang="en-US" sz="1200">
                <a:ea typeface="ヒラギノ角ゴ Pro W3"/>
                <a:cs typeface="ヒラギノ角ゴ Pro W3"/>
              </a:rPr>
              <a:pPr algn="r" eaLnBrk="0" hangingPunct="0"/>
              <a:t>45</a:t>
            </a:fld>
            <a:endParaRPr lang="en-GB" altLang="en-US" sz="1200">
              <a:ea typeface="ヒラギノ角ゴ Pro W3"/>
              <a:cs typeface="ヒラギノ角ゴ Pro W3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 dirty="0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57" tIns="45679" rIns="91357" bIns="45679" anchor="b"/>
          <a:lstStyle/>
          <a:p>
            <a:pPr algn="r" eaLnBrk="0" hangingPunct="0"/>
            <a:fld id="{CA7EA6C1-9A76-4D36-9E7F-3C640649F706}" type="slidenum">
              <a:rPr lang="zh-CN" altLang="en-US" sz="1200">
                <a:ea typeface="ヒラギノ角ゴ Pro W3"/>
                <a:cs typeface="ヒラギノ角ゴ Pro W3"/>
              </a:rPr>
              <a:pPr algn="r" eaLnBrk="0" hangingPunct="0"/>
              <a:t>46</a:t>
            </a:fld>
            <a:endParaRPr lang="en-GB" altLang="en-US" sz="1200">
              <a:ea typeface="ヒラギノ角ゴ Pro W3"/>
              <a:cs typeface="ヒラギノ角ゴ Pro W3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 dirty="0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57" tIns="45679" rIns="91357" bIns="45679" anchor="b"/>
          <a:lstStyle/>
          <a:p>
            <a:pPr algn="r" eaLnBrk="0" hangingPunct="0"/>
            <a:fld id="{BD410D7D-2396-4D85-9B5F-D62331F14CE9}" type="slidenum">
              <a:rPr lang="zh-CN" altLang="en-US" sz="1200">
                <a:ea typeface="ヒラギノ角ゴ Pro W3"/>
                <a:cs typeface="ヒラギノ角ゴ Pro W3"/>
              </a:rPr>
              <a:pPr algn="r" eaLnBrk="0" hangingPunct="0"/>
              <a:t>49</a:t>
            </a:fld>
            <a:endParaRPr lang="en-GB" altLang="en-US" sz="1200">
              <a:ea typeface="ヒラギノ角ゴ Pro W3"/>
              <a:cs typeface="ヒラギノ角ゴ Pro W3"/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zh-CN" altLang="en-US" smtClean="0"/>
              <a:t>总结一下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FACAE2-56D3-4577-BED7-9B0868C3E7E2}" type="slidenum">
              <a:rPr lang="en-GB" altLang="en-US" smtClean="0"/>
              <a:pPr>
                <a:defRPr/>
              </a:pPr>
              <a:t>52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60274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266DCE-3EF4-41EC-9CAE-AFE67275E72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41A98-18C7-4DF4-A15F-C6C30B15F6C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5E9D79-3AED-4D40-9248-2EDCF62E58A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0063" y="17145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91063" y="17145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A9247B-5E38-4FD3-8E74-91245793246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93B456-E384-49A3-8487-DA745154E18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B86DFC-944E-48C5-9A5B-0D3FB5AF0B6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E5BE3D-9DB6-47B0-9377-9EB34B0649A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F3B14D-F843-47D7-B0A8-ABE88AD2F3B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FDC3AB-1EB2-4211-9A16-9F7A64BFB1E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3E28F0-AE53-467D-9DF6-776D99A70AE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62738" y="274638"/>
            <a:ext cx="2066925" cy="59658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3138" cy="59658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6BC00F-8E4A-48F9-9BBF-EB818DE23F8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B29ACE-D4B8-4F14-BA7A-7CB3AAB207B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D32AEC-A86C-479E-8837-61A1CA684F3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F51B24-3BC8-460D-BE05-311BFF3CA26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0063" y="17145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91063" y="17145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1691AB-D8D7-49DC-8AC0-3B39ADF63B2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3DBC2C-B67F-4FF3-994A-AA58C6DDCFD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B5A1EB-FE72-450D-876F-E9CA8BB0A7D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A1A806-91F1-4CE5-9140-81D60E1C880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F5D32E-6A0F-4879-9C3F-F0BE84B8110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F05D86-A108-4204-AB99-B6C15DAC253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3164DC-00CF-41BB-ABE1-45FA0524BB1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62738" y="274638"/>
            <a:ext cx="2066925" cy="59658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3138" cy="59658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7B86A4-1D06-42D1-A89E-BBFB792932E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A6F538-2A0E-46D8-A606-085C37386A1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289EDE-ECF4-4DB6-B224-90789A57622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841B94-D18A-4033-A3A5-32715B55E47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0063" y="17145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91063" y="17145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5A2370-E586-4A0D-901A-695670CE54B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8F27F3-7046-4165-9524-EF18F6B0AF0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279AE6-DE6F-4A97-B641-48CAD6F3C7E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AE0EE8-B00E-45F3-ACEF-948D02CC70C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08957D-B13A-4689-8744-18FF8C94171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B83713-0867-49C3-B46C-561760F2897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09303F-1E6E-44B6-98E2-419392BE31E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62738" y="274638"/>
            <a:ext cx="2066925" cy="59658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3138" cy="59658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1596EA-5B00-4664-9720-E81C4C28FB2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2DE899-5955-41B6-8135-5A9589CBF1B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26754F-0478-416C-ADC6-4142FABA2A5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2FD7AD-7594-4D89-8116-26F382FDB5E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0063" y="17145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91063" y="17145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95358-8418-4829-A616-6B44A124E94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DF35CB-BA4E-467F-9206-A315E8A7461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E5BB75-6D3F-496A-8311-C58DF420BE2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59DECA-4935-4793-BA27-62C40AED1DF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2FE2EB-FA51-41AD-B237-43B58D33EE6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925A91-6106-4719-91A7-C5353F4E750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DFEE62-13F4-4631-BC2E-3B785E29C9F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62738" y="274638"/>
            <a:ext cx="2066925" cy="59658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3138" cy="59658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E527D-1E60-401C-B5EF-632366B35A6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Slide Number Placeholder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AAFD3B-E09F-4604-9B5C-311C171CA75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Slide Number Placeholder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C18A28-2F91-4B41-B98D-A24B10E6D66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Slide Number Placeholder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3E0E05-48F2-4B4B-93C9-75804DA6574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0063" y="17145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91063" y="17145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Slide Number Placeholder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6A0F9-7A0D-47FC-9E6B-20135A67F68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3064FB-1560-406A-8983-EE3D509E6C1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Slide Number Placeholder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948F65-04E7-4EA7-B063-1D36318887F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99F757-29D4-4A27-9032-23D935E3614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Slide Number Placeholder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73E034-A2CD-43C3-B0A3-7EFF36697FC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Slide Number Placeholder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64A01C-AF11-450E-AF73-8737FA99748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Slide Number Placeholder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C4AB50-59B3-40E4-91F4-4288D414312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62738" y="274638"/>
            <a:ext cx="2066925" cy="59658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3138" cy="59658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Slide Number Placeholder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54570C-4EC6-4C40-A923-FCFF6E48F27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Slide Number Placeholder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359A48-E622-46BB-ACD7-A542476B594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Slide Number Placeholder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204CE3-FCA2-465A-9C47-FE8E0AA80F8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Slide Number Placeholder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DAB6F9-6F2F-4F66-8A70-DC8B45B5700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0063" y="17145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91063" y="17145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Slide Number Placeholder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2A7194-92D0-4C81-950E-09C3B5DEBF6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Slide Number Placeholder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4B14B9-B8F2-434C-926C-6FDE1615E2A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Slide Number Placeholder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EA76C9-A86B-4FC5-8446-1C722919331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AC23A8-9C69-43AF-A689-A51178B6DB9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Slide Number Placeholder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6AC706-BCDF-461F-AFAC-2B035EA5B11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Slide Number Placeholder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570DBE-93AD-46F8-82E3-F57C8B1501F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Slide Number Placeholder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E8F9B6-5FB8-4505-96E5-195B5658B3A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62738" y="274638"/>
            <a:ext cx="2066925" cy="59658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3138" cy="59658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Slide Number Placeholder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3B9A73-4DE6-48E3-A735-FF9B62DD5C5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Slide Number Placeholder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67AE34-0CB6-446F-BD45-D4766AE3238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Slide Number Placeholder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284904-21CA-4221-BFB8-6223093F363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Slide Number Placeholder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582BF0-5F1A-4D27-83F9-00C4EE01DA6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0063" y="17145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91063" y="17145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8EC78-4EEA-429D-8BF7-345DA5A502E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Slide Number Placeholder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0F38B5-DCF1-4136-BF57-6277C0DB6FC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Slide Number Placeholder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BB79FD-9B55-4BAC-ACCE-8DF2CB895F8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CDB138-F659-41B5-A11D-62E9E0DC97A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Slide Number Placeholder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8A01F8-B2DC-4364-A053-ABF682C4050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Slide Number Placeholder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42E93-EE5B-44D2-BE94-64BD22C15F7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Slide Number Placeholder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4A0EAE-94E6-4F8E-A845-5EF5A49C190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62738" y="274638"/>
            <a:ext cx="2066925" cy="59658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3138" cy="59658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Slide Number Placeholder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AD6A2D-A472-4F47-9C00-FECCA47C4E9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Slide Number Placeholder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D14B51-B6E8-4200-8FFC-47D772B5E5E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Slide Number Placeholder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F53150-5BB8-4955-A3A4-3FE8F79AC77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Slide Number Placeholder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24F2CC-857D-4863-90C8-1B05B1AD41B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0063" y="17145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91063" y="17145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Slide Number Placeholder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B8A736-54D9-4B82-BD80-C6460C285E8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Slide Number Placeholder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EF6AE-4AE8-47A8-BD3F-3DBFA7C2EFB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Slide Number Placeholder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E9E568-E06D-4334-9422-4488330845D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1CD81-3666-4764-BF6E-E982B813FCF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Slide Number Placeholder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7E1284-E6C6-4296-9901-ACC0D964786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Slide Number Placeholder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388FD7-ED73-404A-AE57-AC62F051BEC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Slide Number Placeholder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0622D3-94FF-4B4B-A28B-A35317809B7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62738" y="274638"/>
            <a:ext cx="2066925" cy="59658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3138" cy="59658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Slide Number Placeholder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849B38-CE7E-4E65-9B9A-A9BD3B08055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Slide Number Placeholder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0E970F-0CAD-4DAC-94D3-58A72FDC8AE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Slide Number Placeholder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E38731-31F6-4426-A033-456CD67DEDD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Slide Number Placeholder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8A1A28-1709-4433-98F7-CEECD11FE9F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0063" y="17145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91063" y="17145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Slide Number Placeholder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2C9790-B761-4303-BBFE-BE2EA536539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7B8468-C3D5-4A0F-89DA-DCA83CCB3EE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Slide Number Placeholder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520132-6D23-4134-8A71-47F811A5C48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CE36FE-2BC5-41E6-9B06-AD1219C4BC3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Slide Number Placeholder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6097A2-F738-4E69-BA0D-F453C7BF6AA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Slide Number Placeholder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2BED29-2C80-494A-B38D-44521284ED3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Slide Number Placeholder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10CCF-E994-416F-A644-5F80037DC4F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62738" y="274638"/>
            <a:ext cx="2066925" cy="59658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3138" cy="59658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Slide Number Placeholder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A5FC02-3BC1-4390-9EDF-09549995C36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Slide Number Placeholder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886058-F75D-466B-BC33-76B5C7849B4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Slide Number Placeholder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927624-2798-4A2C-A75E-23A0BF12BD4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Slide Number Placeholder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E7C614-C976-440B-A4B8-8291066E7FE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0063" y="17145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91063" y="17145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Slide Number Placeholder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E73E0-ABC3-4F92-BD0B-0C7E1E8EA45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610BAD-0535-4864-B586-65DF81B2515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Slide Number Placeholder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1204C5-7126-416D-8190-EEFF5B2128E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9D4864-0FD2-4291-833A-6F61BDE1420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Slide Number Placeholder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79D28A-8858-47F9-92D2-24A4DD21FE3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Slide Number Placeholder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3D08F6-C862-45BE-80AE-7EAA69E90C5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Slide Number Placeholder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9E71C1-29F4-4BA8-A294-A77F849FEC8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62738" y="274638"/>
            <a:ext cx="2066925" cy="59658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3138" cy="59658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Slide Number Placeholder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AD85CC-D722-48D2-9BD7-5592A964E27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1C2C34-EA15-403E-AFCD-50BB03BC802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B6402A-7E40-49E2-8EA8-9090792EE78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9A8D3-FBE0-403F-8414-D2C75EE4AAF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0063" y="17145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91063" y="17145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04C26-8DEB-4F14-95F1-75BCEEE7C08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951729-BC89-4E2C-B50F-5B2B9DFD305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199E52-1A1F-42C2-8746-703DE9F6166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CA392E-FFAC-47AC-88B8-071E9F6CCE9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E614DA-7486-4CE2-BAF5-1FCB5E6B27E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B88878-2BD6-487C-B1B5-CC62E903789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F00E10-E494-48EA-9DDB-386A080DE29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62738" y="274638"/>
            <a:ext cx="2066925" cy="59658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3138" cy="59658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B1664B-871B-4836-90DE-E42D417684E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5485F8-8122-4F59-9DDF-7CF1744C98B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F1DD4A-635D-4E66-B70A-3C99F289BA4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BDD136-F8DF-489F-BCCD-C97F1442918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0063" y="17145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91063" y="17145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E26990-C31C-485B-BFEF-BD40EC1FB65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D2F863-B5F8-4992-8EE3-A9D7E12E177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CB34AB-0D72-45C8-8EE7-06381A9E700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CE5131-F8E3-4291-BFE0-D6BCE97E215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A2523A-8B7D-4822-B7BB-3E10D3E57DA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024638-0D80-4826-949F-DA013AA2ADD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34F8E5-B883-4030-8B6B-7FCE84A1ABA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62738" y="274638"/>
            <a:ext cx="2066925" cy="59658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3138" cy="59658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DAE880-8C7C-4C9B-B4B1-5E05A41D103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  <p:transition>
    <p:pull dir="rd"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0063" y="17145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91063" y="17145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pull dir="rd"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  <p:transition>
    <p:pull dir="rd"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  <p:transition>
    <p:pull dir="rd"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62738" y="274638"/>
            <a:ext cx="2066925" cy="59658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3138" cy="59658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  <p:transition>
    <p:pull dir="rd"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0063" y="17145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91063" y="17145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pull dir="rd"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  <p:transition>
    <p:pull dir="rd"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  <p:transition>
    <p:pull dir="rd"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62738" y="274638"/>
            <a:ext cx="2066925" cy="59658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3138" cy="59658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  <p:transition>
    <p:pull dir="rd"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0063" y="17145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91063" y="17145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pull dir="rd"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  <p:transition>
    <p:pull dir="rd"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  <p:transition>
    <p:pull dir="rd"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62738" y="274638"/>
            <a:ext cx="2066925" cy="59658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3138" cy="59658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  <p:transition>
    <p:pull dir="rd"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0063" y="17145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91063" y="17145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pull dir="rd"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  <p:transition>
    <p:pull dir="rd"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  <p:transition>
    <p:pull dir="rd"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62738" y="274638"/>
            <a:ext cx="2066925" cy="59658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3138" cy="59658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  <p:transition>
    <p:pull dir="rd"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0063" y="17145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91063" y="17145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pull dir="rd"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  <p:transition>
    <p:pull dir="rd"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  <p:transition>
    <p:pull dir="rd"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pull dir="rd"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62738" y="274638"/>
            <a:ext cx="2066925" cy="59658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3138" cy="59658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pull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2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2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2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2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image" Target="../media/image2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image" Target="../media/image2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image" Target="../media/image2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image" Target="../media/image2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4" Type="http://schemas.openxmlformats.org/officeDocument/2006/relationships/image" Target="../media/image2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Relationship Id="rId14" Type="http://schemas.openxmlformats.org/officeDocument/2006/relationships/image" Target="../media/image2.pn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Relationship Id="rId14" Type="http://schemas.openxmlformats.org/officeDocument/2006/relationships/image" Target="../media/image2.pn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SciScopus Elements\Section Header\SV_SC_RGB.pn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358063" y="285750"/>
            <a:ext cx="13430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0063" y="17145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29" name="Slide Number Placeholder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285875" y="6215063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262626"/>
                </a:solidFill>
                <a:ea typeface="宋体" pitchFamily="2" charset="-122"/>
              </a:defRPr>
            </a:lvl1pPr>
          </a:lstStyle>
          <a:p>
            <a:pPr>
              <a:defRPr/>
            </a:pPr>
            <a:fld id="{1A252035-1A14-41E0-ABBD-6E25C4E90D2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  <p:pic>
        <p:nvPicPr>
          <p:cNvPr id="1030" name="Picture 12" descr="ELS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7188" y="5857875"/>
            <a:ext cx="6667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transition>
    <p:pull dir="rd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SzPct val="140000"/>
        <a:buFont typeface="Arial" pitchFamily="34" charset="0"/>
        <a:buChar char="•"/>
        <a:defRPr sz="2000">
          <a:solidFill>
            <a:srgbClr val="26262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–"/>
        <a:defRPr sz="2000">
          <a:solidFill>
            <a:srgbClr val="262626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•"/>
        <a:defRPr sz="2000">
          <a:solidFill>
            <a:srgbClr val="262626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–"/>
        <a:defRPr sz="2000">
          <a:solidFill>
            <a:srgbClr val="262626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SciScopus Elements\Section Header\SV_SC_RGB.pn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358063" y="285750"/>
            <a:ext cx="13430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12" descr="ELS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7188" y="5857875"/>
            <a:ext cx="6667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H:\SciScopus Elements\Title page\SC_Bottom right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657850" y="4090988"/>
            <a:ext cx="3486150" cy="276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3" descr="H:\SciScopus Elements\Title page\SC_Top left.png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0"/>
            <a:ext cx="2813050" cy="114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4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2055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0063" y="17145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2056" name="Slide Number Placeholder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357313" y="6215063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262626"/>
                </a:solidFill>
                <a:ea typeface="宋体" pitchFamily="2" charset="-122"/>
              </a:defRPr>
            </a:lvl1pPr>
          </a:lstStyle>
          <a:p>
            <a:pPr>
              <a:defRPr/>
            </a:pPr>
            <a:fld id="{84408225-242E-487B-863F-17FB81D633F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</p:sldLayoutIdLst>
  <p:transition>
    <p:pull dir="rd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SzPct val="140000"/>
        <a:buFont typeface="Arial" pitchFamily="34" charset="0"/>
        <a:buChar char="•"/>
        <a:defRPr sz="2000">
          <a:solidFill>
            <a:srgbClr val="26262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–"/>
        <a:defRPr sz="2000">
          <a:solidFill>
            <a:srgbClr val="262626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•"/>
        <a:defRPr sz="2000">
          <a:solidFill>
            <a:srgbClr val="262626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–"/>
        <a:defRPr sz="2000">
          <a:solidFill>
            <a:srgbClr val="262626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:\SciScopus Elements\Section Header\SV_SC_RGB.pn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358063" y="285750"/>
            <a:ext cx="13430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12" descr="ELS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7188" y="5857875"/>
            <a:ext cx="6667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2" descr="H:\SciScopus Elements\Title page Internal\SC_Bottom right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190875" y="6192838"/>
            <a:ext cx="5953125" cy="66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3078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0063" y="17145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3079" name="Slide Number Placeholder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223963" y="6215063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262626"/>
                </a:solidFill>
                <a:ea typeface="宋体" pitchFamily="2" charset="-122"/>
              </a:defRPr>
            </a:lvl1pPr>
          </a:lstStyle>
          <a:p>
            <a:pPr>
              <a:defRPr/>
            </a:pPr>
            <a:fld id="{A0C5C776-C81D-4CD2-84D7-2E55FB2D822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</p:sldLayoutIdLst>
  <p:transition>
    <p:pull dir="rd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SzPct val="140000"/>
        <a:buFont typeface="Arial" pitchFamily="34" charset="0"/>
        <a:buChar char="•"/>
        <a:defRPr sz="2000">
          <a:solidFill>
            <a:srgbClr val="26262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–"/>
        <a:defRPr sz="2000">
          <a:solidFill>
            <a:srgbClr val="262626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•"/>
        <a:defRPr sz="2000">
          <a:solidFill>
            <a:srgbClr val="262626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–"/>
        <a:defRPr sz="2000">
          <a:solidFill>
            <a:srgbClr val="262626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:\SciScopus Elements\Section Header\SV_SC_RGB.pn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358063" y="285750"/>
            <a:ext cx="13430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12" descr="ELS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7188" y="5857875"/>
            <a:ext cx="6667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 descr="H:\SciScopus Elements\Title page\SC_Bottom right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657850" y="4090988"/>
            <a:ext cx="3486150" cy="276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3" descr="H:\SciScopus Elements\Title page\SC_Top left.png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0"/>
            <a:ext cx="2813050" cy="114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4103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0063" y="17145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4104" name="Slide Number Placeholder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285875" y="6215063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262626"/>
                </a:solidFill>
                <a:ea typeface="宋体" pitchFamily="2" charset="-122"/>
              </a:defRPr>
            </a:lvl1pPr>
          </a:lstStyle>
          <a:p>
            <a:pPr>
              <a:defRPr/>
            </a:pPr>
            <a:fld id="{6622628E-45CE-4984-AF58-DFE4DECA108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transition>
    <p:pull dir="rd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SzPct val="140000"/>
        <a:buFont typeface="Arial" pitchFamily="34" charset="0"/>
        <a:buChar char="•"/>
        <a:defRPr sz="2000">
          <a:solidFill>
            <a:srgbClr val="26262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–"/>
        <a:defRPr sz="2000">
          <a:solidFill>
            <a:srgbClr val="262626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•"/>
        <a:defRPr sz="2000">
          <a:solidFill>
            <a:srgbClr val="262626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–"/>
        <a:defRPr sz="2000">
          <a:solidFill>
            <a:srgbClr val="262626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:\SciScopus Elements\Section Header\SV_SC_RGB.pn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358063" y="285750"/>
            <a:ext cx="13430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12" descr="ELS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7188" y="5857875"/>
            <a:ext cx="6667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2" descr="H:\SciScopus Elements\Title page Internal\SC_Bottom right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190875" y="6192838"/>
            <a:ext cx="5953125" cy="66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5126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0063" y="17145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5127" name="Slide Number Placeholder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285875" y="6215063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262626"/>
                </a:solidFill>
                <a:ea typeface="宋体" pitchFamily="2" charset="-122"/>
              </a:defRPr>
            </a:lvl1pPr>
          </a:lstStyle>
          <a:p>
            <a:pPr>
              <a:defRPr/>
            </a:pPr>
            <a:fld id="{EF4F4BD3-1149-4FDB-8FE3-F87A72D096B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ransition>
    <p:pull dir="rd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SzPct val="140000"/>
        <a:buFont typeface="Arial" pitchFamily="34" charset="0"/>
        <a:buChar char="•"/>
        <a:defRPr sz="2000">
          <a:solidFill>
            <a:srgbClr val="26262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–"/>
        <a:defRPr sz="2000">
          <a:solidFill>
            <a:srgbClr val="262626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•"/>
        <a:defRPr sz="2000">
          <a:solidFill>
            <a:srgbClr val="262626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–"/>
        <a:defRPr sz="2000">
          <a:solidFill>
            <a:srgbClr val="262626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:\SciScopus Elements\Section Header\SV_SC_RGB.pn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358063" y="285750"/>
            <a:ext cx="13430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12" descr="ELS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7188" y="5857875"/>
            <a:ext cx="6667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2" descr="H:\SciScopus Elements\Title page Internal\SC_Bottom right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190875" y="6192838"/>
            <a:ext cx="5953125" cy="66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6150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0063" y="17145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6151" name="Slide Number Placeholder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285875" y="6215063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262626"/>
                </a:solidFill>
                <a:ea typeface="宋体" pitchFamily="2" charset="-122"/>
              </a:defRPr>
            </a:lvl1pPr>
          </a:lstStyle>
          <a:p>
            <a:pPr>
              <a:defRPr/>
            </a:pPr>
            <a:fld id="{8AD41AE9-E23C-45D3-9027-C15ABE28715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transition>
    <p:pull dir="rd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SzPct val="140000"/>
        <a:buFont typeface="Arial" pitchFamily="34" charset="0"/>
        <a:buChar char="•"/>
        <a:defRPr sz="2000">
          <a:solidFill>
            <a:srgbClr val="26262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–"/>
        <a:defRPr sz="2000">
          <a:solidFill>
            <a:srgbClr val="262626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•"/>
        <a:defRPr sz="2000">
          <a:solidFill>
            <a:srgbClr val="262626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–"/>
        <a:defRPr sz="2000">
          <a:solidFill>
            <a:srgbClr val="262626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:\SciScopus Elements\Section Header\SV_SC_RGB.pn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358063" y="285750"/>
            <a:ext cx="13430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12" descr="ELS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7188" y="5857875"/>
            <a:ext cx="6667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2" descr="H:\SciScopus Elements\Title page Internal\SC_Bottom right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190875" y="6192838"/>
            <a:ext cx="5953125" cy="66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7174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0063" y="17145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7175" name="Slide Number Placeholder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285875" y="6215063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262626"/>
                </a:solidFill>
                <a:ea typeface="宋体" pitchFamily="2" charset="-122"/>
              </a:defRPr>
            </a:lvl1pPr>
          </a:lstStyle>
          <a:p>
            <a:pPr>
              <a:defRPr/>
            </a:pPr>
            <a:fld id="{44B5BCFD-5B3E-41D0-8E64-C1A4C14DF72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</p:sldLayoutIdLst>
  <p:transition>
    <p:pull dir="rd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SzPct val="140000"/>
        <a:buFont typeface="Arial" pitchFamily="34" charset="0"/>
        <a:buChar char="•"/>
        <a:defRPr sz="2000">
          <a:solidFill>
            <a:srgbClr val="26262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–"/>
        <a:defRPr sz="2000">
          <a:solidFill>
            <a:srgbClr val="262626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•"/>
        <a:defRPr sz="2000">
          <a:solidFill>
            <a:srgbClr val="262626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–"/>
        <a:defRPr sz="2000">
          <a:solidFill>
            <a:srgbClr val="262626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:\SciScopus Elements\Section Header\SV_SC_RGB.pn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358063" y="285750"/>
            <a:ext cx="13430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12" descr="ELS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7188" y="5857875"/>
            <a:ext cx="6667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2" descr="H:\SciScopus Elements\Title page Internal\SC_Bottom right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190875" y="6192838"/>
            <a:ext cx="5953125" cy="66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7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8198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0063" y="17145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8199" name="Slide Number Placeholder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285875" y="6215063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262626"/>
                </a:solidFill>
                <a:ea typeface="宋体" pitchFamily="2" charset="-122"/>
              </a:defRPr>
            </a:lvl1pPr>
          </a:lstStyle>
          <a:p>
            <a:pPr>
              <a:defRPr/>
            </a:pPr>
            <a:fld id="{9FCA2436-F402-403E-AD6A-D3760D84012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</p:sldLayoutIdLst>
  <p:transition>
    <p:pull dir="rd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SzPct val="140000"/>
        <a:buFont typeface="Arial" pitchFamily="34" charset="0"/>
        <a:buChar char="•"/>
        <a:defRPr sz="2000">
          <a:solidFill>
            <a:srgbClr val="26262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–"/>
        <a:defRPr sz="2000">
          <a:solidFill>
            <a:srgbClr val="262626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•"/>
        <a:defRPr sz="2000">
          <a:solidFill>
            <a:srgbClr val="262626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–"/>
        <a:defRPr sz="2000">
          <a:solidFill>
            <a:srgbClr val="262626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:\SciScopus Elements\Section Header\SV_SC_RGB.pn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358063" y="285750"/>
            <a:ext cx="13430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12" descr="ELS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7188" y="5857875"/>
            <a:ext cx="6667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2" descr="H:\SciScopus Elements\Title page Internal\SC_Bottom right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190875" y="6192838"/>
            <a:ext cx="5953125" cy="66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9222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0063" y="17145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9223" name="Slide Number Placeholder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285875" y="6215063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262626"/>
                </a:solidFill>
                <a:ea typeface="宋体" pitchFamily="2" charset="-122"/>
              </a:defRPr>
            </a:lvl1pPr>
          </a:lstStyle>
          <a:p>
            <a:pPr>
              <a:defRPr/>
            </a:pPr>
            <a:fld id="{ABF7B752-2A8E-4184-861C-477FDC497DE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</p:sldLayoutIdLst>
  <p:transition>
    <p:pull dir="rd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SzPct val="140000"/>
        <a:buFont typeface="Arial" pitchFamily="34" charset="0"/>
        <a:buChar char="•"/>
        <a:defRPr sz="2000">
          <a:solidFill>
            <a:srgbClr val="26262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–"/>
        <a:defRPr sz="2000">
          <a:solidFill>
            <a:srgbClr val="262626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•"/>
        <a:defRPr sz="2000">
          <a:solidFill>
            <a:srgbClr val="262626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–"/>
        <a:defRPr sz="2000">
          <a:solidFill>
            <a:srgbClr val="262626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:\SciScopus Elements\Section Header\SV_SC_RGB.pn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358063" y="285750"/>
            <a:ext cx="13430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12" descr="ELS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7188" y="5857875"/>
            <a:ext cx="6667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2" descr="H:\SciScopus Elements\Title page Internal\SC_Bottom right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190875" y="6192838"/>
            <a:ext cx="5953125" cy="66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5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46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0063" y="17145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247" name="Slide Number Placeholder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285875" y="6215063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262626"/>
                </a:solidFill>
                <a:ea typeface="宋体" pitchFamily="2" charset="-122"/>
              </a:defRPr>
            </a:lvl1pPr>
          </a:lstStyle>
          <a:p>
            <a:pPr>
              <a:defRPr/>
            </a:pPr>
            <a:fld id="{99064D9A-CD41-4C19-B8C8-EA5407D11D0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</p:sldLayoutIdLst>
  <p:transition>
    <p:pull dir="rd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SzPct val="140000"/>
        <a:buFont typeface="Arial" pitchFamily="34" charset="0"/>
        <a:buChar char="•"/>
        <a:defRPr sz="2000">
          <a:solidFill>
            <a:srgbClr val="26262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–"/>
        <a:defRPr sz="2000">
          <a:solidFill>
            <a:srgbClr val="262626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•"/>
        <a:defRPr sz="2000">
          <a:solidFill>
            <a:srgbClr val="262626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–"/>
        <a:defRPr sz="2000">
          <a:solidFill>
            <a:srgbClr val="262626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:\SciScopus Elements\Section Header\SV_SC_RGB.pn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358063" y="285750"/>
            <a:ext cx="13430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12" descr="ELS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7188" y="5857875"/>
            <a:ext cx="6667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6" descr="Bottom right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214688" y="6192838"/>
            <a:ext cx="5953125" cy="66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9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1270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0063" y="17145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1271" name="Slide Number Placeholder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285875" y="6215063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262626"/>
                </a:solidFill>
                <a:ea typeface="宋体" pitchFamily="2" charset="-122"/>
              </a:defRPr>
            </a:lvl1pPr>
          </a:lstStyle>
          <a:p>
            <a:pPr>
              <a:defRPr/>
            </a:pPr>
            <a:fld id="{E2F70DAA-5EC8-41CF-9DAD-F9FFC6BC546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ransition>
    <p:pull dir="rd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SzPct val="140000"/>
        <a:buFont typeface="Arial" pitchFamily="34" charset="0"/>
        <a:buChar char="•"/>
        <a:defRPr sz="2000">
          <a:solidFill>
            <a:srgbClr val="26262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–"/>
        <a:defRPr sz="2000">
          <a:solidFill>
            <a:srgbClr val="262626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•"/>
        <a:defRPr sz="2000">
          <a:solidFill>
            <a:srgbClr val="262626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–"/>
        <a:defRPr sz="2000">
          <a:solidFill>
            <a:srgbClr val="262626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:\SciScopus Elements\Section Header\SV_SC_RGB.pn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358063" y="285750"/>
            <a:ext cx="13430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12" descr="ELS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7188" y="5857875"/>
            <a:ext cx="6667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2" descr="H:\SciScopus Elements\Title page Internal\SC_Bottom right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190875" y="6192838"/>
            <a:ext cx="5953125" cy="66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3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2294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0063" y="17145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2295" name="Slide Number Placeholder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285875" y="6215063"/>
            <a:ext cx="4191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262626"/>
                </a:solidFill>
                <a:ea typeface="宋体" pitchFamily="2" charset="-122"/>
              </a:defRPr>
            </a:lvl1pPr>
          </a:lstStyle>
          <a:p>
            <a:pPr>
              <a:defRPr/>
            </a:pPr>
            <a:fld id="{EFB8482D-7D54-4B78-9ADB-03D504CF510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</p:sldLayoutIdLst>
  <p:transition>
    <p:pull dir="rd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SzPct val="140000"/>
        <a:buFont typeface="Arial" pitchFamily="34" charset="0"/>
        <a:buChar char="•"/>
        <a:defRPr sz="2000">
          <a:solidFill>
            <a:srgbClr val="26262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–"/>
        <a:defRPr sz="2000">
          <a:solidFill>
            <a:srgbClr val="262626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•"/>
        <a:defRPr sz="2000">
          <a:solidFill>
            <a:srgbClr val="262626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–"/>
        <a:defRPr sz="2000">
          <a:solidFill>
            <a:srgbClr val="262626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:\SciScopus Elements\Section Header\SV_SC_RGB.pn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358063" y="285750"/>
            <a:ext cx="13430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12" descr="ELS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7188" y="5857875"/>
            <a:ext cx="6667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2" descr="H:\SciScopus Elements\Title page Internal\SC_Bottom right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190875" y="6192838"/>
            <a:ext cx="5953125" cy="66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3318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0063" y="17145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0" r:id="rId4"/>
    <p:sldLayoutId id="2147483921" r:id="rId5"/>
    <p:sldLayoutId id="2147483922" r:id="rId6"/>
    <p:sldLayoutId id="2147483923" r:id="rId7"/>
    <p:sldLayoutId id="2147483924" r:id="rId8"/>
    <p:sldLayoutId id="2147483925" r:id="rId9"/>
    <p:sldLayoutId id="2147483926" r:id="rId10"/>
    <p:sldLayoutId id="2147483927" r:id="rId11"/>
  </p:sldLayoutIdLst>
  <p:transition>
    <p:pull dir="rd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SzPct val="140000"/>
        <a:buFont typeface="Arial" pitchFamily="34" charset="0"/>
        <a:buChar char="•"/>
        <a:defRPr sz="2000">
          <a:solidFill>
            <a:srgbClr val="26262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–"/>
        <a:defRPr sz="2000">
          <a:solidFill>
            <a:srgbClr val="262626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•"/>
        <a:defRPr sz="2000">
          <a:solidFill>
            <a:srgbClr val="262626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–"/>
        <a:defRPr sz="2000">
          <a:solidFill>
            <a:srgbClr val="262626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:\SciScopus Elements\Section Header\SV_SC_RGB.pn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358063" y="285750"/>
            <a:ext cx="13430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12" descr="ELS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7188" y="5857875"/>
            <a:ext cx="6667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2" descr="H:\SciScopus Elements\Title page Internal\SC_Bottom right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190875" y="6192838"/>
            <a:ext cx="5953125" cy="66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4342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0063" y="17145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</p:sldLayoutIdLst>
  <p:transition>
    <p:pull dir="rd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SzPct val="140000"/>
        <a:buFont typeface="Arial" pitchFamily="34" charset="0"/>
        <a:buChar char="•"/>
        <a:defRPr sz="2000">
          <a:solidFill>
            <a:srgbClr val="26262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–"/>
        <a:defRPr sz="2000">
          <a:solidFill>
            <a:srgbClr val="262626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•"/>
        <a:defRPr sz="2000">
          <a:solidFill>
            <a:srgbClr val="262626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–"/>
        <a:defRPr sz="2000">
          <a:solidFill>
            <a:srgbClr val="262626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:\SciScopus Elements\Section Header\SV_SC_RGB.pn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358063" y="285750"/>
            <a:ext cx="13430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12" descr="ELS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7188" y="5857875"/>
            <a:ext cx="6667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2" descr="H:\SciScopus Elements\Title page Internal\SC_Bottom right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190875" y="6192838"/>
            <a:ext cx="5953125" cy="66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5366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0063" y="17145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9" r:id="rId1"/>
    <p:sldLayoutId id="2147483940" r:id="rId2"/>
    <p:sldLayoutId id="2147483941" r:id="rId3"/>
    <p:sldLayoutId id="2147483942" r:id="rId4"/>
    <p:sldLayoutId id="2147483943" r:id="rId5"/>
    <p:sldLayoutId id="2147483944" r:id="rId6"/>
    <p:sldLayoutId id="2147483945" r:id="rId7"/>
    <p:sldLayoutId id="2147483946" r:id="rId8"/>
    <p:sldLayoutId id="2147483947" r:id="rId9"/>
    <p:sldLayoutId id="2147483948" r:id="rId10"/>
    <p:sldLayoutId id="2147483949" r:id="rId11"/>
  </p:sldLayoutIdLst>
  <p:transition>
    <p:pull dir="rd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SzPct val="140000"/>
        <a:buFont typeface="Arial" pitchFamily="34" charset="0"/>
        <a:buChar char="•"/>
        <a:defRPr sz="2000">
          <a:solidFill>
            <a:srgbClr val="26262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–"/>
        <a:defRPr sz="2000">
          <a:solidFill>
            <a:srgbClr val="262626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•"/>
        <a:defRPr sz="2000">
          <a:solidFill>
            <a:srgbClr val="262626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–"/>
        <a:defRPr sz="2000">
          <a:solidFill>
            <a:srgbClr val="262626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:\SciScopus Elements\Section Header\SV_SC_RGB.pn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358063" y="285750"/>
            <a:ext cx="13430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12" descr="ELS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7188" y="5857875"/>
            <a:ext cx="6667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2" descr="H:\SciScopus Elements\Title page Internal\SC_Bottom right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190875" y="6192838"/>
            <a:ext cx="5953125" cy="66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6390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0063" y="17145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0" r:id="rId1"/>
    <p:sldLayoutId id="2147483951" r:id="rId2"/>
    <p:sldLayoutId id="2147483952" r:id="rId3"/>
    <p:sldLayoutId id="2147483953" r:id="rId4"/>
    <p:sldLayoutId id="2147483954" r:id="rId5"/>
    <p:sldLayoutId id="2147483955" r:id="rId6"/>
    <p:sldLayoutId id="2147483956" r:id="rId7"/>
    <p:sldLayoutId id="2147483957" r:id="rId8"/>
    <p:sldLayoutId id="2147483958" r:id="rId9"/>
    <p:sldLayoutId id="2147483959" r:id="rId10"/>
    <p:sldLayoutId id="2147483960" r:id="rId11"/>
  </p:sldLayoutIdLst>
  <p:transition>
    <p:pull dir="rd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SzPct val="140000"/>
        <a:buFont typeface="Arial" pitchFamily="34" charset="0"/>
        <a:buChar char="•"/>
        <a:defRPr sz="2000">
          <a:solidFill>
            <a:srgbClr val="26262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–"/>
        <a:defRPr sz="2000">
          <a:solidFill>
            <a:srgbClr val="262626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•"/>
        <a:defRPr sz="2000">
          <a:solidFill>
            <a:srgbClr val="262626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–"/>
        <a:defRPr sz="2000">
          <a:solidFill>
            <a:srgbClr val="262626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:\SciScopus Elements\Section Header\SV_SC_RGB.pn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358063" y="285750"/>
            <a:ext cx="13430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12" descr="ELS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7188" y="5857875"/>
            <a:ext cx="6667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2" descr="H:\SciScopus Elements\Title page Internal\SC_Bottom right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190875" y="6192838"/>
            <a:ext cx="5953125" cy="66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8438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0063" y="17145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2" r:id="rId1"/>
    <p:sldLayoutId id="2147483973" r:id="rId2"/>
    <p:sldLayoutId id="2147483974" r:id="rId3"/>
    <p:sldLayoutId id="2147483975" r:id="rId4"/>
    <p:sldLayoutId id="2147483976" r:id="rId5"/>
    <p:sldLayoutId id="2147483977" r:id="rId6"/>
    <p:sldLayoutId id="2147483978" r:id="rId7"/>
    <p:sldLayoutId id="2147483979" r:id="rId8"/>
    <p:sldLayoutId id="2147483980" r:id="rId9"/>
    <p:sldLayoutId id="2147483981" r:id="rId10"/>
    <p:sldLayoutId id="2147483982" r:id="rId11"/>
  </p:sldLayoutIdLst>
  <p:transition>
    <p:pull dir="rd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SzPct val="140000"/>
        <a:buFont typeface="Arial" pitchFamily="34" charset="0"/>
        <a:buChar char="•"/>
        <a:defRPr sz="2000">
          <a:solidFill>
            <a:srgbClr val="26262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–"/>
        <a:defRPr sz="2000">
          <a:solidFill>
            <a:srgbClr val="262626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•"/>
        <a:defRPr sz="2000">
          <a:solidFill>
            <a:srgbClr val="262626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–"/>
        <a:defRPr sz="2000">
          <a:solidFill>
            <a:srgbClr val="262626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>
          <a:solidFill>
            <a:srgbClr val="262626"/>
          </a:solidFill>
          <a:latin typeface="+mn-lt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29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5.emf"/><Relationship Id="rId2" Type="http://schemas.openxmlformats.org/officeDocument/2006/relationships/slideLayout" Target="../slideLayouts/slideLayout29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Microsoft_Excel_97-2003_Worksheet1.xls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5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5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5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6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6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69.jpe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9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95288" y="1268413"/>
            <a:ext cx="8316912" cy="130333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3600" smtClean="0">
                <a:latin typeface="宋体" pitchFamily="2" charset="-122"/>
                <a:ea typeface="宋体" pitchFamily="2" charset="-122"/>
              </a:rPr>
              <a:t>开始您的发现之旅</a:t>
            </a:r>
            <a:br>
              <a:rPr lang="zh-CN" altLang="en-US" sz="3600" smtClean="0">
                <a:latin typeface="宋体" pitchFamily="2" charset="-122"/>
                <a:ea typeface="宋体" pitchFamily="2" charset="-122"/>
              </a:rPr>
            </a:br>
            <a:r>
              <a:rPr lang="zh-CN" altLang="en-US" sz="3600" smtClean="0">
                <a:latin typeface="宋体" pitchFamily="2" charset="-122"/>
                <a:ea typeface="宋体" pitchFamily="2" charset="-122"/>
              </a:rPr>
              <a:t>    利用SciVerse Scopus提升科研效率</a:t>
            </a:r>
          </a:p>
        </p:txBody>
      </p:sp>
      <p:sp>
        <p:nvSpPr>
          <p:cNvPr id="19459" name="Rectangle 6"/>
          <p:cNvSpPr>
            <a:spLocks noChangeArrowheads="1"/>
          </p:cNvSpPr>
          <p:nvPr/>
        </p:nvSpPr>
        <p:spPr bwMode="auto">
          <a:xfrm>
            <a:off x="684213" y="5157788"/>
            <a:ext cx="2303462" cy="55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Clr>
                <a:srgbClr val="392E7A"/>
              </a:buClr>
              <a:buSzPct val="90000"/>
              <a:buFont typeface="Times" pitchFamily="18" charset="0"/>
              <a:buNone/>
            </a:pPr>
            <a:endParaRPr lang="zh-CN" altLang="en-US">
              <a:solidFill>
                <a:schemeClr val="tx2"/>
              </a:solidFill>
              <a:latin typeface="Helvetica" pitchFamily="34" charset="0"/>
            </a:endParaRPr>
          </a:p>
        </p:txBody>
      </p:sp>
      <p:sp>
        <p:nvSpPr>
          <p:cNvPr id="19460" name="Rectangle 7"/>
          <p:cNvSpPr>
            <a:spLocks noChangeArrowheads="1"/>
          </p:cNvSpPr>
          <p:nvPr/>
        </p:nvSpPr>
        <p:spPr bwMode="auto">
          <a:xfrm>
            <a:off x="1042988" y="5876925"/>
            <a:ext cx="4103687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endParaRPr lang="zh-CN" altLang="en-US" sz="1600" b="1">
              <a:solidFill>
                <a:srgbClr val="3399FF"/>
              </a:solidFill>
            </a:endParaRPr>
          </a:p>
          <a:p>
            <a:pPr eaLnBrk="0" hangingPunct="0"/>
            <a:r>
              <a:rPr lang="zh-CN" altLang="en-US" sz="1600" b="1">
                <a:solidFill>
                  <a:srgbClr val="006666"/>
                </a:solidFill>
              </a:rPr>
              <a:t>爱思唯尔科技部（中国）</a:t>
            </a:r>
          </a:p>
          <a:p>
            <a:pPr eaLnBrk="0" hangingPunct="0"/>
            <a:r>
              <a:rPr lang="en-US" altLang="zh-CN" sz="1600" b="1">
                <a:solidFill>
                  <a:srgbClr val="006666"/>
                </a:solidFill>
              </a:rPr>
              <a:t>china.elsevier.com</a:t>
            </a:r>
          </a:p>
          <a:p>
            <a:pPr eaLnBrk="0" hangingPunct="0"/>
            <a:endParaRPr lang="en-US" altLang="zh-CN" b="1">
              <a:solidFill>
                <a:srgbClr val="33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290489"/>
      </p:ext>
    </p:extLst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5"/>
          <p:cNvSpPr>
            <a:spLocks noChangeArrowheads="1"/>
          </p:cNvSpPr>
          <p:nvPr/>
        </p:nvSpPr>
        <p:spPr bwMode="auto">
          <a:xfrm>
            <a:off x="3563938" y="692150"/>
            <a:ext cx="2592387" cy="1584325"/>
          </a:xfrm>
          <a:prstGeom prst="cloudCallout">
            <a:avLst>
              <a:gd name="adj1" fmla="val -5421"/>
              <a:gd name="adj2" fmla="val 112523"/>
            </a:avLst>
          </a:prstGeom>
          <a:solidFill>
            <a:srgbClr val="92D050"/>
          </a:solidFill>
          <a:ln w="9525">
            <a:solidFill>
              <a:srgbClr val="00B050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r>
              <a:rPr lang="zh-CN" altLang="en-US" dirty="0">
                <a:solidFill>
                  <a:schemeClr val="bg1"/>
                </a:solidFill>
              </a:rPr>
              <a:t>在一个平台上找到</a:t>
            </a:r>
            <a:r>
              <a:rPr lang="zh-CN" altLang="en-US" dirty="0">
                <a:solidFill>
                  <a:schemeClr val="bg1"/>
                </a:solidFill>
                <a:ea typeface="方正大黑简体"/>
                <a:cs typeface="方正大黑简体"/>
              </a:rPr>
              <a:t>所有</a:t>
            </a:r>
            <a:r>
              <a:rPr lang="zh-CN" altLang="en-US" dirty="0">
                <a:solidFill>
                  <a:schemeClr val="bg1"/>
                </a:solidFill>
              </a:rPr>
              <a:t>相关的文章</a:t>
            </a:r>
          </a:p>
        </p:txBody>
      </p:sp>
      <p:sp>
        <p:nvSpPr>
          <p:cNvPr id="22531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214313" y="115888"/>
            <a:ext cx="8534400" cy="914400"/>
          </a:xfrm>
        </p:spPr>
        <p:txBody>
          <a:bodyPr/>
          <a:lstStyle/>
          <a:p>
            <a:r>
              <a:rPr lang="en-US" altLang="zh-CN" sz="3600" dirty="0" smtClean="0">
                <a:ea typeface="宋体" pitchFamily="2" charset="-122"/>
              </a:rPr>
              <a:t>Scopus</a:t>
            </a:r>
            <a:r>
              <a:rPr lang="zh-CN" altLang="en-US" sz="3600" dirty="0" smtClean="0">
                <a:ea typeface="宋体" pitchFamily="2" charset="-122"/>
              </a:rPr>
              <a:t>帮您…</a:t>
            </a:r>
          </a:p>
        </p:txBody>
      </p:sp>
      <p:sp>
        <p:nvSpPr>
          <p:cNvPr id="22532" name="AutoShape 9"/>
          <p:cNvSpPr>
            <a:spLocks noChangeArrowheads="1"/>
          </p:cNvSpPr>
          <p:nvPr/>
        </p:nvSpPr>
        <p:spPr bwMode="auto">
          <a:xfrm>
            <a:off x="827088" y="3860800"/>
            <a:ext cx="2592387" cy="1654175"/>
          </a:xfrm>
          <a:prstGeom prst="cloudCallout">
            <a:avLst>
              <a:gd name="adj1" fmla="val 92375"/>
              <a:gd name="adj2" fmla="val -64671"/>
            </a:avLst>
          </a:prstGeom>
          <a:solidFill>
            <a:srgbClr val="558ED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 eaLnBrk="0" hangingPunct="0"/>
            <a:endParaRPr lang="en-US" altLang="zh-CN" dirty="0">
              <a:solidFill>
                <a:schemeClr val="bg1"/>
              </a:solidFill>
            </a:endParaRPr>
          </a:p>
          <a:p>
            <a:pPr algn="ctr" eaLnBrk="0" hangingPunct="0"/>
            <a:r>
              <a:rPr lang="zh-CN" altLang="en-US" dirty="0">
                <a:solidFill>
                  <a:schemeClr val="bg1"/>
                </a:solidFill>
              </a:rPr>
              <a:t>抓住课题的发展</a:t>
            </a:r>
            <a:r>
              <a:rPr lang="zh-CN" altLang="en-US" dirty="0">
                <a:solidFill>
                  <a:schemeClr val="bg1"/>
                </a:solidFill>
                <a:ea typeface="方正大黑简体"/>
                <a:cs typeface="方正大黑简体"/>
              </a:rPr>
              <a:t>趋势</a:t>
            </a:r>
          </a:p>
        </p:txBody>
      </p:sp>
      <p:sp>
        <p:nvSpPr>
          <p:cNvPr id="22533" name="AutoShape 10"/>
          <p:cNvSpPr>
            <a:spLocks noChangeArrowheads="1"/>
          </p:cNvSpPr>
          <p:nvPr/>
        </p:nvSpPr>
        <p:spPr bwMode="auto">
          <a:xfrm>
            <a:off x="6084888" y="1916113"/>
            <a:ext cx="2592387" cy="1584325"/>
          </a:xfrm>
          <a:prstGeom prst="cloudCallout">
            <a:avLst>
              <a:gd name="adj1" fmla="val -95500"/>
              <a:gd name="adj2" fmla="val 42685"/>
            </a:avLst>
          </a:prstGeom>
          <a:solidFill>
            <a:srgbClr val="04B80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 eaLnBrk="0" hangingPunct="0"/>
            <a:endParaRPr lang="en-US" altLang="zh-CN" dirty="0">
              <a:solidFill>
                <a:schemeClr val="bg1"/>
              </a:solidFill>
            </a:endParaRPr>
          </a:p>
          <a:p>
            <a:pPr algn="ctr" eaLnBrk="0" hangingPunct="0"/>
            <a:r>
              <a:rPr lang="zh-CN" altLang="en-US" dirty="0">
                <a:solidFill>
                  <a:schemeClr val="bg1"/>
                </a:solidFill>
              </a:rPr>
              <a:t>确定最适合的</a:t>
            </a:r>
            <a:r>
              <a:rPr lang="zh-CN" altLang="en-US" dirty="0">
                <a:solidFill>
                  <a:schemeClr val="bg1"/>
                </a:solidFill>
                <a:ea typeface="方正大黑简体"/>
                <a:cs typeface="方正大黑简体"/>
              </a:rPr>
              <a:t>投稿</a:t>
            </a:r>
            <a:r>
              <a:rPr lang="zh-CN" altLang="en-US" dirty="0">
                <a:solidFill>
                  <a:schemeClr val="bg1"/>
                </a:solidFill>
              </a:rPr>
              <a:t>期刊</a:t>
            </a:r>
          </a:p>
        </p:txBody>
      </p:sp>
      <p:sp>
        <p:nvSpPr>
          <p:cNvPr id="22534" name="AutoShape 11"/>
          <p:cNvSpPr>
            <a:spLocks noChangeArrowheads="1"/>
          </p:cNvSpPr>
          <p:nvPr/>
        </p:nvSpPr>
        <p:spPr bwMode="auto">
          <a:xfrm>
            <a:off x="900113" y="1627188"/>
            <a:ext cx="2592387" cy="1657350"/>
          </a:xfrm>
          <a:prstGeom prst="cloudCallout">
            <a:avLst>
              <a:gd name="adj1" fmla="val 90171"/>
              <a:gd name="adj2" fmla="val 59389"/>
            </a:avLst>
          </a:prstGeom>
          <a:solidFill>
            <a:srgbClr val="E7E2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 eaLnBrk="0" hangingPunct="0"/>
            <a:endParaRPr lang="en-US" altLang="zh-CN" dirty="0"/>
          </a:p>
          <a:p>
            <a:pPr algn="ctr" eaLnBrk="0" hangingPunct="0"/>
            <a:r>
              <a:rPr lang="zh-CN" altLang="en-US" dirty="0">
                <a:solidFill>
                  <a:schemeClr val="bg1"/>
                </a:solidFill>
              </a:rPr>
              <a:t>了解</a:t>
            </a:r>
            <a:r>
              <a:rPr lang="zh-CN" altLang="en-US" dirty="0">
                <a:solidFill>
                  <a:schemeClr val="bg1"/>
                </a:solidFill>
                <a:ea typeface="方正大黑简体"/>
                <a:cs typeface="方正大黑简体"/>
              </a:rPr>
              <a:t>作者</a:t>
            </a:r>
            <a:r>
              <a:rPr lang="zh-CN" altLang="en-US" dirty="0">
                <a:solidFill>
                  <a:schemeClr val="bg1"/>
                </a:solidFill>
              </a:rPr>
              <a:t>的学术背景</a:t>
            </a:r>
          </a:p>
        </p:txBody>
      </p:sp>
      <p:sp>
        <p:nvSpPr>
          <p:cNvPr id="22535" name="AutoShape 12"/>
          <p:cNvSpPr>
            <a:spLocks noChangeArrowheads="1"/>
          </p:cNvSpPr>
          <p:nvPr/>
        </p:nvSpPr>
        <p:spPr bwMode="auto">
          <a:xfrm>
            <a:off x="6156325" y="4005263"/>
            <a:ext cx="2663825" cy="1798637"/>
          </a:xfrm>
          <a:prstGeom prst="cloudCallout">
            <a:avLst>
              <a:gd name="adj1" fmla="val -94995"/>
              <a:gd name="adj2" fmla="val -72685"/>
            </a:avLst>
          </a:prstGeom>
          <a:solidFill>
            <a:srgbClr val="03663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 eaLnBrk="0" hangingPunct="0"/>
            <a:endParaRPr lang="en-US" altLang="zh-CN" dirty="0">
              <a:solidFill>
                <a:schemeClr val="bg1"/>
              </a:solidFill>
            </a:endParaRPr>
          </a:p>
          <a:p>
            <a:pPr algn="ctr" eaLnBrk="0" hangingPunct="0"/>
            <a:r>
              <a:rPr lang="zh-CN" altLang="en-US" dirty="0">
                <a:solidFill>
                  <a:schemeClr val="bg1"/>
                </a:solidFill>
              </a:rPr>
              <a:t>评价</a:t>
            </a:r>
            <a:r>
              <a:rPr lang="zh-CN" altLang="en-US" dirty="0">
                <a:solidFill>
                  <a:schemeClr val="bg1"/>
                </a:solidFill>
                <a:ea typeface="方正大黑简体"/>
                <a:cs typeface="方正大黑简体"/>
              </a:rPr>
              <a:t>机构</a:t>
            </a:r>
            <a:r>
              <a:rPr lang="zh-CN" altLang="en-US" dirty="0">
                <a:solidFill>
                  <a:schemeClr val="bg1"/>
                </a:solidFill>
              </a:rPr>
              <a:t>的科研实力</a:t>
            </a:r>
          </a:p>
        </p:txBody>
      </p:sp>
      <p:sp>
        <p:nvSpPr>
          <p:cNvPr id="22536" name="AutoShape 15"/>
          <p:cNvSpPr>
            <a:spLocks noChangeArrowheads="1"/>
          </p:cNvSpPr>
          <p:nvPr/>
        </p:nvSpPr>
        <p:spPr bwMode="auto">
          <a:xfrm>
            <a:off x="3563938" y="5013325"/>
            <a:ext cx="2592387" cy="1584325"/>
          </a:xfrm>
          <a:prstGeom prst="cloudCallout">
            <a:avLst>
              <a:gd name="adj1" fmla="val -3949"/>
              <a:gd name="adj2" fmla="val -128458"/>
            </a:avLst>
          </a:prstGeom>
          <a:solidFill>
            <a:srgbClr val="00666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 eaLnBrk="0" hangingPunct="0"/>
            <a:endParaRPr lang="en-US" altLang="zh-CN" sz="900">
              <a:solidFill>
                <a:schemeClr val="bg1"/>
              </a:solidFill>
              <a:ea typeface="MS PGothic" pitchFamily="34" charset="-128"/>
            </a:endParaRPr>
          </a:p>
          <a:p>
            <a:pPr algn="ctr" eaLnBrk="0" hangingPunct="0"/>
            <a:r>
              <a:rPr lang="en-US" altLang="zh-CN">
                <a:solidFill>
                  <a:schemeClr val="bg1"/>
                </a:solidFill>
                <a:ea typeface="MS PGothic" pitchFamily="34" charset="-128"/>
              </a:rPr>
              <a:t>……</a:t>
            </a:r>
          </a:p>
        </p:txBody>
      </p:sp>
      <p:sp>
        <p:nvSpPr>
          <p:cNvPr id="22537" name="AutoShape 14"/>
          <p:cNvSpPr>
            <a:spLocks noChangeArrowheads="1"/>
          </p:cNvSpPr>
          <p:nvPr/>
        </p:nvSpPr>
        <p:spPr bwMode="auto">
          <a:xfrm>
            <a:off x="2484438" y="2688471"/>
            <a:ext cx="4727575" cy="1798558"/>
          </a:xfrm>
          <a:prstGeom prst="irregularSeal2">
            <a:avLst/>
          </a:prstGeom>
          <a:solidFill>
            <a:srgbClr val="D9D9D9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zh-CN" altLang="en-US" b="1" dirty="0">
                <a:solidFill>
                  <a:schemeClr val="bg1"/>
                </a:solidFill>
              </a:rPr>
              <a:t>这个过程</a:t>
            </a:r>
          </a:p>
          <a:p>
            <a:pPr algn="ctr" eaLnBrk="0" hangingPunct="0"/>
            <a:r>
              <a:rPr lang="zh-CN" altLang="en-US" sz="2800" b="1" dirty="0" smtClean="0">
                <a:solidFill>
                  <a:schemeClr val="bg1"/>
                </a:solidFill>
                <a:ea typeface="黑体" pitchFamily="2" charset="-122"/>
              </a:rPr>
              <a:t>简</a:t>
            </a:r>
            <a:r>
              <a:rPr lang="zh-CN" altLang="en-US" sz="2800" b="1" dirty="0">
                <a:solidFill>
                  <a:schemeClr val="bg1"/>
                </a:solidFill>
                <a:ea typeface="黑体" pitchFamily="2" charset="-122"/>
              </a:rPr>
              <a:t>单</a:t>
            </a:r>
            <a:r>
              <a:rPr lang="en-US" altLang="zh-CN" sz="2800" dirty="0">
                <a:solidFill>
                  <a:schemeClr val="bg1"/>
                </a:solidFill>
                <a:ea typeface="黑体" pitchFamily="2" charset="-122"/>
              </a:rPr>
              <a:t>, </a:t>
            </a:r>
            <a:r>
              <a:rPr lang="zh-CN" altLang="en-US" sz="2800" b="1" dirty="0">
                <a:solidFill>
                  <a:schemeClr val="bg1"/>
                </a:solidFill>
                <a:ea typeface="黑体" pitchFamily="2" charset="-122"/>
              </a:rPr>
              <a:t>快速</a:t>
            </a: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 txBox="1">
            <a:spLocks noChangeArrowheads="1"/>
          </p:cNvSpPr>
          <p:nvPr/>
        </p:nvSpPr>
        <p:spPr bwMode="auto">
          <a:xfrm>
            <a:off x="1979613" y="1773238"/>
            <a:ext cx="5040312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zh-CN" altLang="en-US" sz="4800" b="1">
                <a:solidFill>
                  <a:srgbClr val="036635"/>
                </a:solidFill>
                <a:latin typeface="方正粗倩简体"/>
                <a:ea typeface="方正粗倩简体"/>
                <a:cs typeface="方正粗倩简体"/>
              </a:rPr>
              <a:t>Sci</a:t>
            </a:r>
            <a:r>
              <a:rPr lang="en-US" altLang="zh-CN" sz="4800" b="1">
                <a:solidFill>
                  <a:srgbClr val="036635"/>
                </a:solidFill>
                <a:latin typeface="方正粗倩简体"/>
                <a:ea typeface="方正粗倩简体"/>
                <a:cs typeface="方正粗倩简体"/>
              </a:rPr>
              <a:t>V</a:t>
            </a:r>
            <a:r>
              <a:rPr lang="zh-CN" altLang="en-US" sz="4800" b="1">
                <a:solidFill>
                  <a:srgbClr val="036635"/>
                </a:solidFill>
                <a:latin typeface="方正粗倩简体"/>
                <a:ea typeface="方正粗倩简体"/>
                <a:cs typeface="方正粗倩简体"/>
              </a:rPr>
              <a:t>erse Scopus </a:t>
            </a:r>
            <a:r>
              <a:rPr lang="en-US" altLang="zh-CN" sz="4800" b="1">
                <a:solidFill>
                  <a:srgbClr val="036635"/>
                </a:solidFill>
                <a:latin typeface="方正粗倩简体"/>
                <a:ea typeface="方正粗倩简体"/>
                <a:cs typeface="方正粗倩简体"/>
              </a:rPr>
              <a:t/>
            </a:r>
            <a:br>
              <a:rPr lang="en-US" altLang="zh-CN" sz="4800" b="1">
                <a:solidFill>
                  <a:srgbClr val="036635"/>
                </a:solidFill>
                <a:latin typeface="方正粗倩简体"/>
                <a:ea typeface="方正粗倩简体"/>
                <a:cs typeface="方正粗倩简体"/>
              </a:rPr>
            </a:br>
            <a:endParaRPr lang="zh-CN" altLang="en-US" sz="2000" b="1">
              <a:solidFill>
                <a:srgbClr val="036635"/>
              </a:solidFill>
              <a:latin typeface="方正粗倩简体"/>
              <a:ea typeface="方正粗倩简体"/>
              <a:cs typeface="方正粗倩简体"/>
            </a:endParaRPr>
          </a:p>
        </p:txBody>
      </p:sp>
      <p:sp>
        <p:nvSpPr>
          <p:cNvPr id="23555" name="Rectangle 2"/>
          <p:cNvSpPr txBox="1">
            <a:spLocks noChangeArrowheads="1"/>
          </p:cNvSpPr>
          <p:nvPr/>
        </p:nvSpPr>
        <p:spPr bwMode="auto">
          <a:xfrm>
            <a:off x="2700338" y="2852738"/>
            <a:ext cx="3527425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zh-CN" altLang="en-US" sz="2800" b="1">
                <a:solidFill>
                  <a:srgbClr val="17375E"/>
                </a:solidFill>
                <a:latin typeface="方正粗倩简体"/>
                <a:ea typeface="方正粗倩简体"/>
                <a:cs typeface="方正粗倩简体"/>
              </a:rPr>
              <a:t>帮您解决所有问题！</a:t>
            </a:r>
          </a:p>
        </p:txBody>
      </p:sp>
    </p:spTree>
    <p:extLst>
      <p:ext uri="{BB962C8B-B14F-4D97-AF65-F5344CB8AC3E}">
        <p14:creationId xmlns:p14="http://schemas.microsoft.com/office/powerpoint/2010/main" val="1384309854"/>
      </p:ext>
    </p:extLst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2355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autoUpdateAnimBg="0"/>
      <p:bldP spid="23555" grpId="0" autoUpdateAnimBg="0"/>
      <p:bldP spid="23555" grpId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2775" y="304800"/>
            <a:ext cx="7921625" cy="914400"/>
          </a:xfrm>
        </p:spPr>
        <p:txBody>
          <a:bodyPr/>
          <a:lstStyle/>
          <a:p>
            <a:r>
              <a:rPr lang="zh-CN" altLang="en-US" sz="3900" dirty="0">
                <a:ea typeface="宋体" pitchFamily="2" charset="-122"/>
              </a:rPr>
              <a:t>大纲</a:t>
            </a:r>
            <a:endParaRPr lang="en-GB" altLang="en-US" sz="3900" dirty="0" smtClean="0">
              <a:ea typeface="宋体" pitchFamily="2" charset="-122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71550" y="1412875"/>
            <a:ext cx="3962400" cy="508635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b="1" smtClean="0">
                <a:solidFill>
                  <a:srgbClr val="036635"/>
                </a:solidFill>
                <a:ea typeface="宋体" pitchFamily="2" charset="-122"/>
              </a:rPr>
              <a:t>认识Sci</a:t>
            </a:r>
            <a:r>
              <a:rPr lang="en-US" altLang="zh-CN" b="1" smtClean="0">
                <a:solidFill>
                  <a:srgbClr val="036635"/>
                </a:solidFill>
                <a:ea typeface="宋体" pitchFamily="2" charset="-122"/>
              </a:rPr>
              <a:t>V</a:t>
            </a:r>
            <a:r>
              <a:rPr lang="zh-CN" altLang="en-US" b="1" smtClean="0">
                <a:solidFill>
                  <a:srgbClr val="036635"/>
                </a:solidFill>
                <a:ea typeface="宋体" pitchFamily="2" charset="-122"/>
              </a:rPr>
              <a:t>erse Scopus</a:t>
            </a:r>
          </a:p>
          <a:p>
            <a:pPr>
              <a:lnSpc>
                <a:spcPct val="120000"/>
              </a:lnSpc>
            </a:pPr>
            <a:r>
              <a:rPr lang="zh-CN" altLang="en-US" b="1" smtClean="0">
                <a:solidFill>
                  <a:srgbClr val="036635"/>
                </a:solidFill>
                <a:ea typeface="宋体" pitchFamily="2" charset="-122"/>
              </a:rPr>
              <a:t>全面的文献调研工具</a:t>
            </a:r>
          </a:p>
          <a:p>
            <a:pPr lvl="1">
              <a:lnSpc>
                <a:spcPct val="120000"/>
              </a:lnSpc>
              <a:buFont typeface="Times" pitchFamily="18" charset="0"/>
              <a:buNone/>
            </a:pPr>
            <a:r>
              <a:rPr lang="zh-CN" altLang="en-US" sz="1800" smtClean="0">
                <a:solidFill>
                  <a:schemeClr val="tx2"/>
                </a:solidFill>
                <a:ea typeface="宋体" pitchFamily="2" charset="-122"/>
              </a:rPr>
              <a:t>检索－定位－管理－分析－跟踪</a:t>
            </a:r>
          </a:p>
          <a:p>
            <a:pPr>
              <a:lnSpc>
                <a:spcPct val="120000"/>
              </a:lnSpc>
            </a:pPr>
            <a:r>
              <a:rPr lang="zh-CN" altLang="en-US" b="1" smtClean="0">
                <a:solidFill>
                  <a:srgbClr val="036635"/>
                </a:solidFill>
                <a:ea typeface="宋体" pitchFamily="2" charset="-122"/>
              </a:rPr>
              <a:t>写作投稿的辅助工具</a:t>
            </a:r>
          </a:p>
          <a:p>
            <a:pPr lvl="1">
              <a:lnSpc>
                <a:spcPct val="120000"/>
              </a:lnSpc>
              <a:buFont typeface="Times" pitchFamily="18" charset="0"/>
              <a:buNone/>
            </a:pPr>
            <a:r>
              <a:rPr lang="zh-CN" altLang="en-US" sz="1800" smtClean="0">
                <a:solidFill>
                  <a:schemeClr val="tx2"/>
                </a:solidFill>
                <a:ea typeface="宋体" pitchFamily="2" charset="-122"/>
              </a:rPr>
              <a:t>洞悉研究热点和趋势</a:t>
            </a:r>
          </a:p>
          <a:p>
            <a:pPr lvl="1">
              <a:lnSpc>
                <a:spcPct val="120000"/>
              </a:lnSpc>
              <a:buFont typeface="Times" pitchFamily="18" charset="0"/>
              <a:buNone/>
            </a:pPr>
            <a:r>
              <a:rPr lang="zh-CN" altLang="en-US" sz="1800" smtClean="0">
                <a:solidFill>
                  <a:schemeClr val="tx2"/>
                </a:solidFill>
                <a:ea typeface="宋体" pitchFamily="2" charset="-122"/>
              </a:rPr>
              <a:t>寻找潜在的合作伙伴</a:t>
            </a:r>
          </a:p>
          <a:p>
            <a:pPr lvl="1">
              <a:lnSpc>
                <a:spcPct val="120000"/>
              </a:lnSpc>
              <a:buFont typeface="Times" pitchFamily="18" charset="0"/>
              <a:buNone/>
            </a:pPr>
            <a:r>
              <a:rPr lang="zh-CN" altLang="en-US" sz="1800" smtClean="0">
                <a:solidFill>
                  <a:schemeClr val="tx2"/>
                </a:solidFill>
                <a:ea typeface="宋体" pitchFamily="2" charset="-122"/>
              </a:rPr>
              <a:t>确定有效的投稿策略</a:t>
            </a:r>
          </a:p>
          <a:p>
            <a:pPr lvl="1">
              <a:lnSpc>
                <a:spcPct val="120000"/>
              </a:lnSpc>
              <a:buFont typeface="Times" pitchFamily="18" charset="0"/>
              <a:buNone/>
            </a:pPr>
            <a:r>
              <a:rPr lang="zh-CN" altLang="en-US" sz="1800" smtClean="0">
                <a:solidFill>
                  <a:schemeClr val="tx2"/>
                </a:solidFill>
                <a:ea typeface="宋体" pitchFamily="2" charset="-122"/>
              </a:rPr>
              <a:t>建立自身学术影响力</a:t>
            </a:r>
          </a:p>
          <a:p>
            <a:pPr>
              <a:lnSpc>
                <a:spcPct val="120000"/>
              </a:lnSpc>
            </a:pPr>
            <a:r>
              <a:rPr lang="zh-CN" altLang="en-US" b="1" smtClean="0">
                <a:solidFill>
                  <a:srgbClr val="036635"/>
                </a:solidFill>
                <a:ea typeface="宋体" pitchFamily="2" charset="-122"/>
              </a:rPr>
              <a:t>客观准确的评价工具</a:t>
            </a:r>
          </a:p>
          <a:p>
            <a:pPr lvl="1">
              <a:lnSpc>
                <a:spcPct val="120000"/>
              </a:lnSpc>
              <a:buFont typeface="Times" pitchFamily="18" charset="0"/>
              <a:buNone/>
            </a:pPr>
            <a:r>
              <a:rPr lang="zh-CN" altLang="en-US" sz="1800" smtClean="0">
                <a:solidFill>
                  <a:schemeClr val="tx2"/>
                </a:solidFill>
                <a:ea typeface="宋体" pitchFamily="2" charset="-122"/>
              </a:rPr>
              <a:t>全面了解作者学术成就</a:t>
            </a:r>
          </a:p>
          <a:p>
            <a:pPr lvl="1">
              <a:lnSpc>
                <a:spcPct val="120000"/>
              </a:lnSpc>
              <a:buFont typeface="Times" pitchFamily="18" charset="0"/>
              <a:buNone/>
            </a:pPr>
            <a:r>
              <a:rPr lang="zh-CN" altLang="en-US" sz="1800" smtClean="0">
                <a:solidFill>
                  <a:schemeClr val="tx2"/>
                </a:solidFill>
                <a:ea typeface="宋体" pitchFamily="2" charset="-122"/>
              </a:rPr>
              <a:t>准确检索机构科研产出</a:t>
            </a:r>
          </a:p>
          <a:p>
            <a:pPr>
              <a:lnSpc>
                <a:spcPct val="120000"/>
              </a:lnSpc>
            </a:pPr>
            <a:r>
              <a:rPr lang="zh-CN" altLang="en-US" b="1" smtClean="0">
                <a:solidFill>
                  <a:srgbClr val="036635"/>
                </a:solidFill>
                <a:ea typeface="宋体" pitchFamily="2" charset="-122"/>
              </a:rPr>
              <a:t>Sci</a:t>
            </a:r>
            <a:r>
              <a:rPr lang="en-US" altLang="zh-CN" b="1" smtClean="0">
                <a:solidFill>
                  <a:srgbClr val="036635"/>
                </a:solidFill>
                <a:ea typeface="宋体" pitchFamily="2" charset="-122"/>
              </a:rPr>
              <a:t>V</a:t>
            </a:r>
            <a:r>
              <a:rPr lang="zh-CN" altLang="en-US" b="1" smtClean="0">
                <a:solidFill>
                  <a:srgbClr val="036635"/>
                </a:solidFill>
                <a:ea typeface="宋体" pitchFamily="2" charset="-122"/>
              </a:rPr>
              <a:t>erse Scopus参考资源</a:t>
            </a:r>
            <a:endParaRPr lang="zh-CN" altLang="en-US" sz="1600" smtClean="0">
              <a:solidFill>
                <a:srgbClr val="036635"/>
              </a:solidFill>
              <a:ea typeface="宋体" pitchFamily="2" charset="-122"/>
            </a:endParaRP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5292725" y="2924175"/>
            <a:ext cx="3092450" cy="379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93675" indent="-193675">
              <a:lnSpc>
                <a:spcPct val="120000"/>
              </a:lnSpc>
              <a:buClr>
                <a:srgbClr val="392E7A"/>
              </a:buClr>
              <a:buSzPct val="90000"/>
              <a:buFont typeface="Times" pitchFamily="18" charset="0"/>
              <a:buChar char="•"/>
            </a:pPr>
            <a:endParaRPr lang="zh-CN" altLang="en-US">
              <a:latin typeface="Helvetica" pitchFamily="34" charset="0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 txBox="1">
            <a:spLocks noChangeArrowheads="1"/>
          </p:cNvSpPr>
          <p:nvPr/>
        </p:nvSpPr>
        <p:spPr bwMode="auto">
          <a:xfrm>
            <a:off x="1692275" y="1773238"/>
            <a:ext cx="5903913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zh-CN" altLang="en-US" sz="4800" b="1" dirty="0">
                <a:solidFill>
                  <a:srgbClr val="036635"/>
                </a:solidFill>
                <a:latin typeface="方正粗倩简体"/>
                <a:ea typeface="方正粗倩简体"/>
                <a:cs typeface="方正粗倩简体"/>
              </a:rPr>
              <a:t>Sci</a:t>
            </a:r>
            <a:r>
              <a:rPr lang="en-US" altLang="zh-CN" sz="4800" b="1" dirty="0">
                <a:solidFill>
                  <a:srgbClr val="036635"/>
                </a:solidFill>
                <a:latin typeface="方正粗倩简体"/>
                <a:ea typeface="方正粗倩简体"/>
                <a:cs typeface="方正粗倩简体"/>
              </a:rPr>
              <a:t>V</a:t>
            </a:r>
            <a:r>
              <a:rPr lang="zh-CN" altLang="en-US" sz="4800" b="1" dirty="0">
                <a:solidFill>
                  <a:srgbClr val="036635"/>
                </a:solidFill>
                <a:latin typeface="方正粗倩简体"/>
                <a:ea typeface="方正粗倩简体"/>
                <a:cs typeface="方正粗倩简体"/>
              </a:rPr>
              <a:t>erse  Scopus </a:t>
            </a:r>
            <a:r>
              <a:rPr lang="en-US" altLang="zh-CN" sz="4800" b="1" dirty="0">
                <a:solidFill>
                  <a:srgbClr val="036635"/>
                </a:solidFill>
                <a:latin typeface="方正粗倩简体"/>
                <a:ea typeface="方正粗倩简体"/>
                <a:cs typeface="方正粗倩简体"/>
              </a:rPr>
              <a:t/>
            </a:r>
            <a:br>
              <a:rPr lang="en-US" altLang="zh-CN" sz="4800" b="1" dirty="0">
                <a:solidFill>
                  <a:srgbClr val="036635"/>
                </a:solidFill>
                <a:latin typeface="方正粗倩简体"/>
                <a:ea typeface="方正粗倩简体"/>
                <a:cs typeface="方正粗倩简体"/>
              </a:rPr>
            </a:br>
            <a:endParaRPr lang="zh-CN" altLang="en-US" sz="2000" b="1" dirty="0">
              <a:solidFill>
                <a:srgbClr val="036635"/>
              </a:solidFill>
              <a:latin typeface="方正粗倩简体"/>
              <a:ea typeface="方正粗倩简体"/>
              <a:cs typeface="方正粗倩简体"/>
            </a:endParaRPr>
          </a:p>
        </p:txBody>
      </p:sp>
      <p:sp>
        <p:nvSpPr>
          <p:cNvPr id="28675" name="Rectangle 4"/>
          <p:cNvSpPr>
            <a:spLocks noChangeArrowheads="1"/>
          </p:cNvSpPr>
          <p:nvPr/>
        </p:nvSpPr>
        <p:spPr bwMode="auto">
          <a:xfrm>
            <a:off x="1619250" y="2852738"/>
            <a:ext cx="597693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zh-CN" altLang="en-US" sz="3200" b="1" dirty="0">
                <a:solidFill>
                  <a:schemeClr val="tx2"/>
                </a:solidFill>
                <a:latin typeface="Showcard Gothic" pitchFamily="82" charset="0"/>
                <a:ea typeface="方正粗倩简体"/>
                <a:cs typeface="方正粗倩简体"/>
              </a:rPr>
              <a:t>全球最大</a:t>
            </a:r>
            <a:r>
              <a:rPr lang="zh-CN" altLang="en-US" sz="3200" b="1" dirty="0">
                <a:solidFill>
                  <a:srgbClr val="17375E"/>
                </a:solidFill>
                <a:latin typeface="Showcard Gothic" pitchFamily="82" charset="0"/>
                <a:ea typeface="方正粗倩简体"/>
                <a:cs typeface="方正粗倩简体"/>
              </a:rPr>
              <a:t>的文摘与引文</a:t>
            </a:r>
            <a:r>
              <a:rPr lang="zh-CN" altLang="en-US" sz="3200" b="1" dirty="0">
                <a:solidFill>
                  <a:schemeClr val="tx2"/>
                </a:solidFill>
                <a:latin typeface="Showcard Gothic" pitchFamily="82" charset="0"/>
                <a:ea typeface="方正粗倩简体"/>
                <a:cs typeface="方正粗倩简体"/>
              </a:rPr>
              <a:t>数据库！</a:t>
            </a: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2"/>
          <p:cNvGrpSpPr>
            <a:grpSpLocks noChangeAspect="1"/>
          </p:cNvGrpSpPr>
          <p:nvPr/>
        </p:nvGrpSpPr>
        <p:grpSpPr bwMode="auto">
          <a:xfrm>
            <a:off x="1023938" y="152400"/>
            <a:ext cx="7810500" cy="6338888"/>
            <a:chOff x="0" y="0"/>
            <a:chExt cx="4920" cy="3993"/>
          </a:xfrm>
        </p:grpSpPr>
        <p:pic>
          <p:nvPicPr>
            <p:cNvPr id="27658" name="Picture 3" descr="sdarticle[1]_Page_1"/>
            <p:cNvPicPr>
              <a:picLocks noChangeAspect="1" noChangeArrowheads="1"/>
            </p:cNvPicPr>
            <p:nvPr/>
          </p:nvPicPr>
          <p:blipFill>
            <a:blip r:embed="rId3" cstate="print"/>
            <a:srcRect l="8672" t="6061" r="8672" b="13272"/>
            <a:stretch>
              <a:fillRect/>
            </a:stretch>
          </p:blipFill>
          <p:spPr bwMode="auto">
            <a:xfrm>
              <a:off x="1984" y="0"/>
              <a:ext cx="2936" cy="39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59" name="Picture 4" descr="Journal of Rare Earths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2044"/>
              <a:ext cx="1126" cy="14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1749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15888"/>
            <a:ext cx="7620000" cy="685800"/>
          </a:xfrm>
        </p:spPr>
        <p:txBody>
          <a:bodyPr/>
          <a:lstStyle/>
          <a:p>
            <a:r>
              <a:rPr lang="zh-CN" altLang="en-US" dirty="0" smtClean="0">
                <a:ea typeface="宋体" pitchFamily="2" charset="-122"/>
              </a:rPr>
              <a:t>Sciverse Scopus收录的文摘</a:t>
            </a:r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3276600" y="982663"/>
            <a:ext cx="5614988" cy="3309937"/>
            <a:chOff x="0" y="0"/>
            <a:chExt cx="3537" cy="2085"/>
          </a:xfrm>
        </p:grpSpPr>
        <p:sp>
          <p:nvSpPr>
            <p:cNvPr id="27654" name="Rectangle 7"/>
            <p:cNvSpPr>
              <a:spLocks noChangeArrowheads="1"/>
            </p:cNvSpPr>
            <p:nvPr/>
          </p:nvSpPr>
          <p:spPr bwMode="auto">
            <a:xfrm>
              <a:off x="585" y="0"/>
              <a:ext cx="2952" cy="725"/>
            </a:xfrm>
            <a:prstGeom prst="rect">
              <a:avLst/>
            </a:prstGeom>
            <a:noFill/>
            <a:ln w="38100">
              <a:solidFill>
                <a:srgbClr val="E7E2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zh-CN" altLang="en-US">
                <a:ea typeface="MS PGothic" pitchFamily="34" charset="-128"/>
              </a:endParaRPr>
            </a:p>
          </p:txBody>
        </p:sp>
        <p:sp>
          <p:nvSpPr>
            <p:cNvPr id="27655" name="Rectangle 8"/>
            <p:cNvSpPr>
              <a:spLocks noChangeArrowheads="1"/>
            </p:cNvSpPr>
            <p:nvPr/>
          </p:nvSpPr>
          <p:spPr bwMode="auto">
            <a:xfrm>
              <a:off x="585" y="870"/>
              <a:ext cx="2952" cy="1215"/>
            </a:xfrm>
            <a:prstGeom prst="rect">
              <a:avLst/>
            </a:prstGeom>
            <a:noFill/>
            <a:ln w="38100">
              <a:solidFill>
                <a:srgbClr val="E7E2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zh-CN" altLang="en-US">
                <a:ea typeface="MS PGothic" pitchFamily="34" charset="-128"/>
              </a:endParaRPr>
            </a:p>
          </p:txBody>
        </p:sp>
        <p:cxnSp>
          <p:nvCxnSpPr>
            <p:cNvPr id="27656" name="AutoShape 9"/>
            <p:cNvCxnSpPr>
              <a:cxnSpLocks noChangeShapeType="1"/>
              <a:stCxn id="27654" idx="1"/>
            </p:cNvCxnSpPr>
            <p:nvPr/>
          </p:nvCxnSpPr>
          <p:spPr bwMode="auto">
            <a:xfrm rot="10800000" flipV="1">
              <a:off x="0" y="362"/>
              <a:ext cx="585" cy="480"/>
            </a:xfrm>
            <a:prstGeom prst="straightConnector1">
              <a:avLst/>
            </a:prstGeom>
            <a:noFill/>
            <a:ln w="38100">
              <a:solidFill>
                <a:srgbClr val="E7E200"/>
              </a:solidFill>
              <a:round/>
              <a:headEnd/>
              <a:tailEnd/>
            </a:ln>
          </p:spPr>
        </p:cxnSp>
        <p:cxnSp>
          <p:nvCxnSpPr>
            <p:cNvPr id="27657" name="AutoShape 10"/>
            <p:cNvCxnSpPr>
              <a:cxnSpLocks noChangeShapeType="1"/>
              <a:stCxn id="27655" idx="1"/>
            </p:cNvCxnSpPr>
            <p:nvPr/>
          </p:nvCxnSpPr>
          <p:spPr bwMode="auto">
            <a:xfrm rot="10800000">
              <a:off x="0" y="842"/>
              <a:ext cx="585" cy="635"/>
            </a:xfrm>
            <a:prstGeom prst="straightConnector1">
              <a:avLst/>
            </a:prstGeom>
            <a:noFill/>
            <a:ln w="38100">
              <a:solidFill>
                <a:srgbClr val="E7E200"/>
              </a:solidFill>
              <a:round/>
              <a:headEnd/>
              <a:tailEnd/>
            </a:ln>
          </p:spPr>
        </p:cxnSp>
      </p:grpSp>
      <p:pic>
        <p:nvPicPr>
          <p:cNvPr id="31755" name="Picture 12" descr="F:\scopus\背景\logo.jpg"/>
          <p:cNvPicPr>
            <a:picLocks noChangeAspect="1" noChangeArrowheads="1"/>
          </p:cNvPicPr>
          <p:nvPr/>
        </p:nvPicPr>
        <p:blipFill>
          <a:blip r:embed="rId5" cstate="print"/>
          <a:srcRect r="1382" b="38457"/>
          <a:stretch>
            <a:fillRect/>
          </a:stretch>
        </p:blipFill>
        <p:spPr bwMode="auto">
          <a:xfrm>
            <a:off x="354013" y="1858963"/>
            <a:ext cx="2922587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60350"/>
            <a:ext cx="9144000" cy="685800"/>
          </a:xfrm>
        </p:spPr>
        <p:txBody>
          <a:bodyPr/>
          <a:lstStyle/>
          <a:p>
            <a:r>
              <a:rPr lang="zh-CN" altLang="en-US" dirty="0" smtClean="0">
                <a:ea typeface="宋体" pitchFamily="2" charset="-122"/>
              </a:rPr>
              <a:t>Sci</a:t>
            </a:r>
            <a:r>
              <a:rPr lang="en-US" altLang="zh-CN" dirty="0" smtClean="0">
                <a:ea typeface="宋体" pitchFamily="2" charset="-122"/>
              </a:rPr>
              <a:t>V</a:t>
            </a:r>
            <a:r>
              <a:rPr lang="zh-CN" altLang="en-US" dirty="0" smtClean="0">
                <a:ea typeface="宋体" pitchFamily="2" charset="-122"/>
              </a:rPr>
              <a:t>erse Scopus收录的引文</a:t>
            </a:r>
            <a:br>
              <a:rPr lang="zh-CN" altLang="en-US" dirty="0" smtClean="0">
                <a:ea typeface="宋体" pitchFamily="2" charset="-122"/>
              </a:rPr>
            </a:br>
            <a:r>
              <a:rPr lang="zh-CN" altLang="en-US" sz="1800" dirty="0" smtClean="0">
                <a:ea typeface="宋体" pitchFamily="2" charset="-122"/>
              </a:rPr>
              <a:t>自1996年开始</a:t>
            </a:r>
          </a:p>
        </p:txBody>
      </p:sp>
      <p:grpSp>
        <p:nvGrpSpPr>
          <p:cNvPr id="28675" name="Group 3"/>
          <p:cNvGrpSpPr>
            <a:grpSpLocks noChangeAspect="1"/>
          </p:cNvGrpSpPr>
          <p:nvPr/>
        </p:nvGrpSpPr>
        <p:grpSpPr bwMode="auto">
          <a:xfrm>
            <a:off x="1023938" y="911225"/>
            <a:ext cx="7810500" cy="5346700"/>
            <a:chOff x="0" y="0"/>
            <a:chExt cx="4920" cy="3368"/>
          </a:xfrm>
        </p:grpSpPr>
        <p:pic>
          <p:nvPicPr>
            <p:cNvPr id="28680" name="Picture 4" descr="sdarticle[1]_Page_5"/>
            <p:cNvPicPr>
              <a:picLocks noChangeAspect="1" noChangeArrowheads="1"/>
            </p:cNvPicPr>
            <p:nvPr/>
          </p:nvPicPr>
          <p:blipFill>
            <a:blip r:embed="rId3" cstate="print"/>
            <a:srcRect l="8446" t="6384" r="8672" b="25575"/>
            <a:stretch>
              <a:fillRect/>
            </a:stretch>
          </p:blipFill>
          <p:spPr bwMode="auto">
            <a:xfrm>
              <a:off x="1976" y="0"/>
              <a:ext cx="2944" cy="3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81" name="Picture 5" descr="Journal of Rare Earths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1454"/>
              <a:ext cx="1126" cy="14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3276600" y="1211263"/>
            <a:ext cx="5586413" cy="5081587"/>
            <a:chOff x="0" y="0"/>
            <a:chExt cx="3519" cy="3201"/>
          </a:xfrm>
        </p:grpSpPr>
        <p:sp>
          <p:nvSpPr>
            <p:cNvPr id="28678" name="Rectangle 7"/>
            <p:cNvSpPr>
              <a:spLocks noChangeArrowheads="1"/>
            </p:cNvSpPr>
            <p:nvPr/>
          </p:nvSpPr>
          <p:spPr bwMode="auto">
            <a:xfrm>
              <a:off x="2075" y="0"/>
              <a:ext cx="1444" cy="3201"/>
            </a:xfrm>
            <a:prstGeom prst="rect">
              <a:avLst/>
            </a:prstGeom>
            <a:noFill/>
            <a:ln w="38100">
              <a:solidFill>
                <a:srgbClr val="E7E2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zh-CN" altLang="en-US">
                <a:ea typeface="MS PGothic" pitchFamily="34" charset="-128"/>
              </a:endParaRPr>
            </a:p>
          </p:txBody>
        </p:sp>
        <p:cxnSp>
          <p:nvCxnSpPr>
            <p:cNvPr id="28679" name="AutoShape 8"/>
            <p:cNvCxnSpPr>
              <a:cxnSpLocks noChangeShapeType="1"/>
              <a:stCxn id="28678" idx="1"/>
            </p:cNvCxnSpPr>
            <p:nvPr/>
          </p:nvCxnSpPr>
          <p:spPr bwMode="auto">
            <a:xfrm rot="10800000">
              <a:off x="0" y="698"/>
              <a:ext cx="2075" cy="902"/>
            </a:xfrm>
            <a:prstGeom prst="straightConnector1">
              <a:avLst/>
            </a:prstGeom>
            <a:noFill/>
            <a:ln w="38100">
              <a:solidFill>
                <a:srgbClr val="E7E200"/>
              </a:solidFill>
              <a:round/>
              <a:headEnd/>
              <a:tailEnd/>
            </a:ln>
          </p:spPr>
        </p:cxnSp>
      </p:grpSp>
      <p:pic>
        <p:nvPicPr>
          <p:cNvPr id="33801" name="Picture 12" descr="F:\scopus\背景\logo.jpg"/>
          <p:cNvPicPr>
            <a:picLocks noChangeAspect="1" noChangeArrowheads="1"/>
          </p:cNvPicPr>
          <p:nvPr/>
        </p:nvPicPr>
        <p:blipFill>
          <a:blip r:embed="rId5" cstate="print"/>
          <a:srcRect r="1382" b="38457"/>
          <a:stretch>
            <a:fillRect/>
          </a:stretch>
        </p:blipFill>
        <p:spPr bwMode="auto">
          <a:xfrm>
            <a:off x="354013" y="1858963"/>
            <a:ext cx="2922587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701674" y="1268411"/>
            <a:ext cx="7183442" cy="4752984"/>
            <a:chOff x="0" y="0"/>
            <a:chExt cx="4933" cy="3311"/>
          </a:xfrm>
        </p:grpSpPr>
        <p:graphicFrame>
          <p:nvGraphicFramePr>
            <p:cNvPr id="24581" name="Object 3"/>
            <p:cNvGraphicFramePr>
              <a:graphicFrameLocks noChangeAspect="1"/>
            </p:cNvGraphicFramePr>
            <p:nvPr/>
          </p:nvGraphicFramePr>
          <p:xfrm>
            <a:off x="0" y="0"/>
            <a:ext cx="4933" cy="33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616" r:id="rId4" imgW="15238095" imgH="12076190" progId="">
                    <p:embed/>
                  </p:oleObj>
                </mc:Choice>
                <mc:Fallback>
                  <p:oleObj r:id="rId4" imgW="15238095" imgH="12076190" progId="">
                    <p:embed/>
                    <p:pic>
                      <p:nvPicPr>
                        <p:cNvPr id="0" name="Picture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0" y="0"/>
                          <a:ext cx="4933" cy="3311"/>
                        </a:xfrm>
                        <a:prstGeom prst="rect">
                          <a:avLst/>
                        </a:prstGeom>
                        <a:noFill/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582" name="Rectangle 4"/>
            <p:cNvSpPr>
              <a:spLocks noChangeArrowheads="1"/>
            </p:cNvSpPr>
            <p:nvPr/>
          </p:nvSpPr>
          <p:spPr bwMode="auto">
            <a:xfrm>
              <a:off x="272" y="226"/>
              <a:ext cx="1723" cy="863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r>
                <a:rPr lang="zh-CN" altLang="en-US" b="1" dirty="0">
                  <a:solidFill>
                    <a:schemeClr val="bg1"/>
                  </a:solidFill>
                </a:rPr>
                <a:t>学术网页</a:t>
              </a:r>
            </a:p>
            <a:p>
              <a:pPr eaLnBrk="0" hangingPunct="0"/>
              <a:r>
                <a:rPr lang="zh-CN" altLang="en-US" sz="1200" b="1" dirty="0">
                  <a:solidFill>
                    <a:schemeClr val="bg1"/>
                  </a:solidFill>
                </a:rPr>
                <a:t>超过</a:t>
              </a:r>
              <a:r>
                <a:rPr lang="en-US" altLang="zh-CN" sz="1200" b="1" dirty="0">
                  <a:solidFill>
                    <a:srgbClr val="FF9933"/>
                  </a:solidFill>
                </a:rPr>
                <a:t>4</a:t>
              </a:r>
              <a:r>
                <a:rPr lang="zh-CN" altLang="en-US" sz="1200" b="1" dirty="0">
                  <a:solidFill>
                    <a:srgbClr val="FF9933"/>
                  </a:solidFill>
                </a:rPr>
                <a:t>亿个</a:t>
              </a:r>
            </a:p>
            <a:p>
              <a:pPr eaLnBrk="0" hangingPunct="0"/>
              <a:endParaRPr lang="zh-CN" altLang="en-US" sz="1200" dirty="0">
                <a:solidFill>
                  <a:schemeClr val="bg1"/>
                </a:solidFill>
              </a:endParaRPr>
            </a:p>
            <a:p>
              <a:pPr eaLnBrk="0" hangingPunct="0"/>
              <a:r>
                <a:rPr lang="zh-CN" altLang="en-US" sz="1200" dirty="0">
                  <a:solidFill>
                    <a:schemeClr val="bg1"/>
                  </a:solidFill>
                </a:rPr>
                <a:t>机构及科学家主页</a:t>
              </a:r>
            </a:p>
            <a:p>
              <a:pPr eaLnBrk="0" hangingPunct="0"/>
              <a:r>
                <a:rPr lang="zh-CN" altLang="en-US" sz="1200" dirty="0">
                  <a:solidFill>
                    <a:schemeClr val="bg1"/>
                  </a:solidFill>
                </a:rPr>
                <a:t>开放仓储</a:t>
              </a:r>
              <a:r>
                <a:rPr lang="en-US" altLang="zh-CN" sz="1200" dirty="0" err="1">
                  <a:solidFill>
                    <a:schemeClr val="bg1"/>
                  </a:solidFill>
                </a:rPr>
                <a:t>arXiv</a:t>
              </a:r>
              <a:r>
                <a:rPr lang="zh-CN" altLang="en-US" sz="1200" dirty="0">
                  <a:solidFill>
                    <a:schemeClr val="bg1"/>
                  </a:solidFill>
                </a:rPr>
                <a:t>、</a:t>
              </a:r>
              <a:r>
                <a:rPr lang="en-US" altLang="zh-CN" sz="1200" dirty="0">
                  <a:solidFill>
                    <a:schemeClr val="bg1"/>
                  </a:solidFill>
                </a:rPr>
                <a:t>NASA</a:t>
              </a:r>
            </a:p>
            <a:p>
              <a:pPr eaLnBrk="0" hangingPunct="0"/>
              <a:r>
                <a:rPr lang="zh-CN" altLang="en-US" sz="1200" dirty="0">
                  <a:solidFill>
                    <a:schemeClr val="bg1"/>
                  </a:solidFill>
                </a:rPr>
                <a:t>预印本系统、课件等</a:t>
              </a:r>
              <a:endParaRPr lang="zh-CN" altLang="en-US" sz="1600" b="1" dirty="0"/>
            </a:p>
          </p:txBody>
        </p:sp>
        <p:sp>
          <p:nvSpPr>
            <p:cNvPr id="24583" name="Rectangle 5"/>
            <p:cNvSpPr>
              <a:spLocks noChangeArrowheads="1"/>
            </p:cNvSpPr>
            <p:nvPr/>
          </p:nvSpPr>
          <p:spPr bwMode="auto">
            <a:xfrm>
              <a:off x="2871" y="272"/>
              <a:ext cx="1963" cy="863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eaLnBrk="0" hangingPunct="0"/>
              <a:r>
                <a:rPr lang="zh-CN" altLang="en-US" b="1" dirty="0">
                  <a:solidFill>
                    <a:schemeClr val="bg1"/>
                  </a:solidFill>
                </a:rPr>
                <a:t>学术文献</a:t>
              </a:r>
            </a:p>
            <a:p>
              <a:pPr algn="r" eaLnBrk="0" hangingPunct="0"/>
              <a:r>
                <a:rPr lang="zh-CN" altLang="en-US" sz="1200" b="1" dirty="0">
                  <a:solidFill>
                    <a:schemeClr val="bg1"/>
                  </a:solidFill>
                </a:rPr>
                <a:t>科学、技术、医学及社会科学</a:t>
              </a:r>
            </a:p>
            <a:p>
              <a:pPr algn="r" eaLnBrk="0" hangingPunct="0"/>
              <a:endParaRPr lang="zh-CN" altLang="en-US" sz="1200" b="1" dirty="0">
                <a:solidFill>
                  <a:schemeClr val="bg1"/>
                </a:solidFill>
              </a:endParaRPr>
            </a:p>
            <a:p>
              <a:pPr algn="r" eaLnBrk="0" hangingPunct="0"/>
              <a:r>
                <a:rPr lang="en-US" altLang="zh-CN" sz="1200" b="1" dirty="0">
                  <a:solidFill>
                    <a:schemeClr val="bg1"/>
                  </a:solidFill>
                </a:rPr>
                <a:t>5000</a:t>
              </a:r>
              <a:r>
                <a:rPr lang="zh-CN" altLang="en-US" sz="1200" b="1" dirty="0">
                  <a:solidFill>
                    <a:schemeClr val="bg1"/>
                  </a:solidFill>
                </a:rPr>
                <a:t>出版商出版的超过</a:t>
              </a:r>
              <a:r>
                <a:rPr lang="en-US" altLang="zh-CN" sz="1200" b="1" dirty="0">
                  <a:solidFill>
                    <a:srgbClr val="FF9933"/>
                  </a:solidFill>
                </a:rPr>
                <a:t>18000</a:t>
              </a:r>
              <a:r>
                <a:rPr lang="zh-CN" altLang="en-US" sz="1200" b="1" dirty="0">
                  <a:solidFill>
                    <a:srgbClr val="FF9933"/>
                  </a:solidFill>
                </a:rPr>
                <a:t>种期刊</a:t>
              </a:r>
            </a:p>
            <a:p>
              <a:pPr algn="r" eaLnBrk="0" hangingPunct="0"/>
              <a:r>
                <a:rPr lang="zh-CN" altLang="en-US" sz="1200" b="1" dirty="0">
                  <a:solidFill>
                    <a:schemeClr val="bg1"/>
                  </a:solidFill>
                </a:rPr>
                <a:t>包括</a:t>
              </a:r>
              <a:r>
                <a:rPr lang="en-US" altLang="zh-CN" sz="1200" b="1" dirty="0" smtClean="0">
                  <a:solidFill>
                    <a:schemeClr val="bg1"/>
                  </a:solidFill>
                </a:rPr>
                <a:t>1800</a:t>
              </a:r>
              <a:r>
                <a:rPr lang="zh-CN" altLang="en-US" sz="1200" b="1" dirty="0">
                  <a:solidFill>
                    <a:schemeClr val="bg1"/>
                  </a:solidFill>
                </a:rPr>
                <a:t>余种开放获取期刊</a:t>
              </a:r>
            </a:p>
            <a:p>
              <a:pPr algn="r" eaLnBrk="0" hangingPunct="0"/>
              <a:r>
                <a:rPr lang="en-US" altLang="zh-CN" sz="1200" b="1" dirty="0">
                  <a:solidFill>
                    <a:schemeClr val="bg1"/>
                  </a:solidFill>
                </a:rPr>
                <a:t>500</a:t>
              </a:r>
              <a:r>
                <a:rPr lang="zh-CN" altLang="en-US" sz="1200" b="1" dirty="0">
                  <a:solidFill>
                    <a:schemeClr val="bg1"/>
                  </a:solidFill>
                </a:rPr>
                <a:t>余种</a:t>
              </a:r>
              <a:r>
                <a:rPr lang="zh-CN" altLang="en-US" sz="1200" b="1" dirty="0">
                  <a:solidFill>
                    <a:srgbClr val="FF9933"/>
                  </a:solidFill>
                </a:rPr>
                <a:t>会议录</a:t>
              </a:r>
            </a:p>
            <a:p>
              <a:pPr algn="r" eaLnBrk="0" hangingPunct="0"/>
              <a:r>
                <a:rPr lang="en-US" altLang="zh-CN" sz="1200" b="1" dirty="0">
                  <a:solidFill>
                    <a:schemeClr val="bg1"/>
                  </a:solidFill>
                </a:rPr>
                <a:t>4</a:t>
              </a:r>
              <a:r>
                <a:rPr lang="en-US" altLang="zh-CN" sz="1200" b="1" dirty="0" smtClean="0">
                  <a:solidFill>
                    <a:schemeClr val="bg1"/>
                  </a:solidFill>
                </a:rPr>
                <a:t>00</a:t>
              </a:r>
              <a:r>
                <a:rPr lang="zh-CN" altLang="en-US" sz="1200" b="1" dirty="0">
                  <a:solidFill>
                    <a:schemeClr val="bg1"/>
                  </a:solidFill>
                </a:rPr>
                <a:t>余种商业出版物</a:t>
              </a:r>
            </a:p>
            <a:p>
              <a:pPr algn="r" eaLnBrk="0" hangingPunct="0"/>
              <a:r>
                <a:rPr lang="zh-CN" altLang="en-US" sz="1200" b="1" dirty="0">
                  <a:solidFill>
                    <a:schemeClr val="bg1"/>
                  </a:solidFill>
                </a:rPr>
                <a:t>超过</a:t>
              </a:r>
              <a:r>
                <a:rPr lang="en-US" altLang="zh-CN" sz="1200" b="1" dirty="0" smtClean="0">
                  <a:solidFill>
                    <a:schemeClr val="bg1"/>
                  </a:solidFill>
                </a:rPr>
                <a:t>300</a:t>
              </a:r>
              <a:r>
                <a:rPr lang="zh-CN" altLang="en-US" sz="1200" b="1" dirty="0">
                  <a:solidFill>
                    <a:schemeClr val="bg1"/>
                  </a:solidFill>
                </a:rPr>
                <a:t>种丛书</a:t>
              </a:r>
            </a:p>
          </p:txBody>
        </p:sp>
        <p:sp>
          <p:nvSpPr>
            <p:cNvPr id="24584" name="Rectangle 6"/>
            <p:cNvSpPr>
              <a:spLocks noChangeArrowheads="1"/>
            </p:cNvSpPr>
            <p:nvPr/>
          </p:nvSpPr>
          <p:spPr bwMode="auto">
            <a:xfrm>
              <a:off x="272" y="2087"/>
              <a:ext cx="1710" cy="865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r>
                <a:rPr lang="zh-CN" altLang="en-US" b="1">
                  <a:solidFill>
                    <a:schemeClr val="bg1"/>
                  </a:solidFill>
                </a:rPr>
                <a:t>专利信息</a:t>
              </a:r>
            </a:p>
            <a:p>
              <a:r>
                <a:rPr lang="zh-CN" altLang="en-US" sz="1200" b="1">
                  <a:solidFill>
                    <a:schemeClr val="bg1"/>
                  </a:solidFill>
                </a:rPr>
                <a:t>超过</a:t>
              </a:r>
              <a:r>
                <a:rPr lang="en-US" altLang="zh-CN" sz="1200" b="1">
                  <a:solidFill>
                    <a:srgbClr val="FF9933"/>
                  </a:solidFill>
                </a:rPr>
                <a:t>2300</a:t>
              </a:r>
              <a:r>
                <a:rPr lang="zh-CN" altLang="en-US" sz="1200" b="1">
                  <a:solidFill>
                    <a:srgbClr val="FF9933"/>
                  </a:solidFill>
                </a:rPr>
                <a:t>万条</a:t>
              </a:r>
            </a:p>
            <a:p>
              <a:endParaRPr lang="en-US" altLang="zh-CN" sz="500">
                <a:solidFill>
                  <a:schemeClr val="bg1"/>
                </a:solidFill>
                <a:ea typeface="ヒラギノ角ゴ Pro W3"/>
                <a:cs typeface="ヒラギノ角ゴ Pro W3"/>
              </a:endParaRPr>
            </a:p>
            <a:p>
              <a:r>
                <a:rPr lang="en-US" altLang="zh-CN" sz="1200">
                  <a:solidFill>
                    <a:schemeClr val="bg1"/>
                  </a:solidFill>
                  <a:ea typeface="ヒラギノ角ゴ Pro W3"/>
                  <a:cs typeface="ヒラギノ角ゴ Pro W3"/>
                </a:rPr>
                <a:t>USPTO(</a:t>
              </a:r>
              <a:r>
                <a:rPr lang="zh-CN" altLang="en-US" sz="1200">
                  <a:solidFill>
                    <a:schemeClr val="bg1"/>
                  </a:solidFill>
                  <a:ea typeface="ヒラギノ角ゴ Pro W3"/>
                  <a:cs typeface="ヒラギノ角ゴ Pro W3"/>
                </a:rPr>
                <a:t>美国专利局</a:t>
              </a:r>
              <a:r>
                <a:rPr lang="en-US" altLang="zh-CN" sz="1200">
                  <a:solidFill>
                    <a:schemeClr val="bg1"/>
                  </a:solidFill>
                  <a:ea typeface="ヒラギノ角ゴ Pro W3"/>
                  <a:cs typeface="ヒラギノ角ゴ Pro W3"/>
                </a:rPr>
                <a:t>)</a:t>
              </a:r>
            </a:p>
            <a:p>
              <a:r>
                <a:rPr lang="en-US" altLang="zh-CN" sz="1200">
                  <a:solidFill>
                    <a:schemeClr val="bg1"/>
                  </a:solidFill>
                  <a:ea typeface="ヒラギノ角ゴ Pro W3"/>
                  <a:cs typeface="ヒラギノ角ゴ Pro W3"/>
                </a:rPr>
                <a:t>UKIPO(</a:t>
              </a:r>
              <a:r>
                <a:rPr lang="zh-CN" altLang="en-US" sz="1200">
                  <a:solidFill>
                    <a:schemeClr val="bg1"/>
                  </a:solidFill>
                  <a:ea typeface="ヒラギノ角ゴ Pro W3"/>
                  <a:cs typeface="ヒラギノ角ゴ Pro W3"/>
                </a:rPr>
                <a:t>英国专利局</a:t>
              </a:r>
              <a:r>
                <a:rPr lang="en-US" altLang="zh-CN" sz="1200">
                  <a:solidFill>
                    <a:schemeClr val="bg1"/>
                  </a:solidFill>
                  <a:ea typeface="ヒラギノ角ゴ Pro W3"/>
                  <a:cs typeface="ヒラギノ角ゴ Pro W3"/>
                </a:rPr>
                <a:t>)</a:t>
              </a:r>
            </a:p>
            <a:p>
              <a:r>
                <a:rPr lang="en-US" altLang="zh-CN" sz="1200">
                  <a:solidFill>
                    <a:schemeClr val="bg1"/>
                  </a:solidFill>
                  <a:ea typeface="ヒラギノ角ゴ Pro W3"/>
                  <a:cs typeface="ヒラギノ角ゴ Pro W3"/>
                </a:rPr>
                <a:t>JPO(</a:t>
              </a:r>
              <a:r>
                <a:rPr lang="zh-CN" altLang="en-US" sz="1200">
                  <a:solidFill>
                    <a:schemeClr val="bg1"/>
                  </a:solidFill>
                  <a:ea typeface="ヒラギノ角ゴ Pro W3"/>
                  <a:cs typeface="ヒラギノ角ゴ Pro W3"/>
                </a:rPr>
                <a:t>日本专利局</a:t>
              </a:r>
              <a:r>
                <a:rPr lang="en-US" altLang="zh-CN" sz="1200">
                  <a:solidFill>
                    <a:schemeClr val="bg1"/>
                  </a:solidFill>
                  <a:ea typeface="ヒラギノ角ゴ Pro W3"/>
                  <a:cs typeface="ヒラギノ角ゴ Pro W3"/>
                </a:rPr>
                <a:t>)</a:t>
              </a:r>
            </a:p>
            <a:p>
              <a:r>
                <a:rPr lang="en-US" altLang="zh-CN" sz="1200">
                  <a:solidFill>
                    <a:schemeClr val="bg1"/>
                  </a:solidFill>
                  <a:ea typeface="ヒラギノ角ゴ Pro W3"/>
                  <a:cs typeface="ヒラギノ角ゴ Pro W3"/>
                </a:rPr>
                <a:t>EPO(</a:t>
              </a:r>
              <a:r>
                <a:rPr lang="zh-CN" altLang="en-US" sz="1200">
                  <a:solidFill>
                    <a:schemeClr val="bg1"/>
                  </a:solidFill>
                  <a:ea typeface="ヒラギノ角ゴ Pro W3"/>
                  <a:cs typeface="ヒラギノ角ゴ Pro W3"/>
                </a:rPr>
                <a:t>欧洲专利局</a:t>
              </a:r>
              <a:r>
                <a:rPr lang="en-US" altLang="zh-CN" sz="1200">
                  <a:solidFill>
                    <a:schemeClr val="bg1"/>
                  </a:solidFill>
                  <a:ea typeface="ヒラギノ角ゴ Pro W3"/>
                  <a:cs typeface="ヒラギノ角ゴ Pro W3"/>
                </a:rPr>
                <a:t>)</a:t>
              </a:r>
            </a:p>
            <a:p>
              <a:r>
                <a:rPr lang="en-US" altLang="zh-CN" sz="1200">
                  <a:solidFill>
                    <a:schemeClr val="bg1"/>
                  </a:solidFill>
                  <a:ea typeface="ヒラギノ角ゴ Pro W3"/>
                  <a:cs typeface="ヒラギノ角ゴ Pro W3"/>
                </a:rPr>
                <a:t>WIPO(</a:t>
              </a:r>
              <a:r>
                <a:rPr lang="zh-CN" altLang="en-US" sz="1200">
                  <a:solidFill>
                    <a:schemeClr val="bg1"/>
                  </a:solidFill>
                  <a:ea typeface="ヒラギノ角ゴ Pro W3"/>
                  <a:cs typeface="ヒラギノ角ゴ Pro W3"/>
                </a:rPr>
                <a:t>世界知识产权组织</a:t>
              </a:r>
              <a:r>
                <a:rPr lang="en-US" altLang="zh-CN" sz="1200">
                  <a:solidFill>
                    <a:schemeClr val="bg1"/>
                  </a:solidFill>
                  <a:ea typeface="ヒラギノ角ゴ Pro W3"/>
                  <a:cs typeface="ヒラギノ角ゴ Pro W3"/>
                </a:rPr>
                <a:t>)</a:t>
              </a:r>
              <a:endParaRPr lang="zh-CN" altLang="en-US" sz="1200">
                <a:solidFill>
                  <a:schemeClr val="bg1"/>
                </a:solidFill>
                <a:ea typeface="ヒラギノ角ゴ Pro W3"/>
                <a:cs typeface="ヒラギノ角ゴ Pro W3"/>
              </a:endParaRPr>
            </a:p>
            <a:p>
              <a:pPr eaLnBrk="0" hangingPunct="0"/>
              <a:endParaRPr lang="zh-CN" altLang="en-US" sz="700"/>
            </a:p>
          </p:txBody>
        </p:sp>
        <p:sp>
          <p:nvSpPr>
            <p:cNvPr id="35847" name="Rectangle 7"/>
            <p:cNvSpPr>
              <a:spLocks noChangeArrowheads="1"/>
            </p:cNvSpPr>
            <p:nvPr/>
          </p:nvSpPr>
          <p:spPr bwMode="auto">
            <a:xfrm>
              <a:off x="3008" y="2222"/>
              <a:ext cx="1709" cy="865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eaLnBrk="0" hangingPunct="0">
                <a:defRPr/>
              </a:pPr>
              <a:r>
                <a:rPr lang="zh-CN" altLang="en-US" b="1">
                  <a:solidFill>
                    <a:schemeClr val="bg1"/>
                  </a:solidFill>
                </a:rPr>
                <a:t>机构仓储</a:t>
              </a:r>
            </a:p>
            <a:p>
              <a:pPr algn="r" eaLnBrk="0" hangingPunct="0">
                <a:defRPr/>
              </a:pPr>
              <a:r>
                <a:rPr lang="zh-CN" altLang="en-US" sz="1200" b="1">
                  <a:solidFill>
                    <a:schemeClr val="bg1"/>
                  </a:solidFill>
                </a:rPr>
                <a:t>接近</a:t>
              </a:r>
              <a:r>
                <a:rPr lang="en-US" sz="1200" b="1">
                  <a:solidFill>
                    <a:schemeClr val="bg1"/>
                  </a:solidFill>
                  <a:ea typeface="+mn-ea"/>
                </a:rPr>
                <a:t>13</a:t>
              </a:r>
              <a:r>
                <a:rPr lang="zh-CN" altLang="en-US" sz="1200" b="1">
                  <a:solidFill>
                    <a:schemeClr val="bg1"/>
                  </a:solidFill>
                </a:rPr>
                <a:t>万条</a:t>
              </a:r>
            </a:p>
            <a:p>
              <a:pPr algn="r" eaLnBrk="0" hangingPunct="0">
                <a:defRPr/>
              </a:pPr>
              <a:endParaRPr lang="zh-CN" altLang="en-US" sz="1200"/>
            </a:p>
            <a:p>
              <a:pPr algn="r">
                <a:defRPr/>
              </a:pPr>
              <a:r>
                <a:rPr lang="en-US" sz="1200">
                  <a:solidFill>
                    <a:schemeClr val="bg1"/>
                  </a:solidFill>
                  <a:ea typeface="ヒラギノ角ゴ Pro W3"/>
                  <a:cs typeface="ヒラギノ角ゴ Pro W3"/>
                </a:rPr>
                <a:t>Yale University</a:t>
              </a:r>
              <a:r>
                <a:rPr lang="zh-CN" altLang="en-US" sz="1200">
                  <a:solidFill>
                    <a:schemeClr val="bg1"/>
                  </a:solidFill>
                </a:rPr>
                <a:t>、</a:t>
              </a:r>
              <a:r>
                <a:rPr lang="en-US" sz="1200">
                  <a:solidFill>
                    <a:schemeClr val="bg1"/>
                  </a:solidFill>
                  <a:ea typeface="+mn-ea"/>
                </a:rPr>
                <a:t>MIT</a:t>
              </a:r>
              <a:r>
                <a:rPr lang="zh-CN" altLang="en-US" sz="1200">
                  <a:solidFill>
                    <a:schemeClr val="bg1"/>
                  </a:solidFill>
                </a:rPr>
                <a:t>、</a:t>
              </a:r>
            </a:p>
            <a:p>
              <a:pPr algn="r">
                <a:defRPr/>
              </a:pPr>
              <a:r>
                <a:rPr lang="en-US" sz="1200">
                  <a:solidFill>
                    <a:schemeClr val="bg1"/>
                  </a:solidFill>
                  <a:ea typeface="ヒラギノ角ゴ Pro W3"/>
                  <a:cs typeface="ヒラギノ角ゴ Pro W3"/>
                </a:rPr>
                <a:t>Stockholm University</a:t>
              </a:r>
              <a:endParaRPr lang="zh-CN" altLang="en-US" sz="1200">
                <a:solidFill>
                  <a:schemeClr val="bg1"/>
                </a:solidFill>
              </a:endParaRPr>
            </a:p>
            <a:p>
              <a:pPr algn="r">
                <a:defRPr/>
              </a:pPr>
              <a:r>
                <a:rPr lang="en-US" sz="1200">
                  <a:solidFill>
                    <a:schemeClr val="bg1"/>
                  </a:solidFill>
                  <a:ea typeface="ヒラギノ角ゴ Pro W3"/>
                  <a:cs typeface="ヒラギノ角ゴ Pro W3"/>
                </a:rPr>
                <a:t>University of Hong Kong</a:t>
              </a:r>
              <a:r>
                <a:rPr lang="zh-CN" altLang="en-US" sz="1200">
                  <a:solidFill>
                    <a:schemeClr val="bg1"/>
                  </a:solidFill>
                </a:rPr>
                <a:t>等</a:t>
              </a:r>
            </a:p>
            <a:p>
              <a:pPr algn="r">
                <a:defRPr/>
              </a:pPr>
              <a:endParaRPr lang="zh-CN" alt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  <a:p>
              <a:pPr algn="r">
                <a:defRPr/>
              </a:pPr>
              <a:endParaRPr lang="zh-CN" altLang="en-US" sz="12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  <a:p>
              <a:pPr algn="r" eaLnBrk="0" hangingPunct="0">
                <a:defRPr/>
              </a:pPr>
              <a:endParaRPr lang="zh-CN" altLang="en-US" sz="1200" b="1"/>
            </a:p>
            <a:p>
              <a:pPr algn="r" eaLnBrk="0" hangingPunct="0">
                <a:defRPr/>
              </a:pPr>
              <a:endParaRPr lang="zh-CN" altLang="en-US" sz="1200" b="1"/>
            </a:p>
          </p:txBody>
        </p:sp>
        <p:pic>
          <p:nvPicPr>
            <p:cNvPr id="24586" name="Picture 8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16" y="499"/>
              <a:ext cx="273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87" name="Picture 9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952" y="2233"/>
              <a:ext cx="273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88" name="Picture 10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855" y="2268"/>
              <a:ext cx="273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5851" name="Rectangle 1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60350"/>
            <a:ext cx="8534400" cy="647700"/>
          </a:xfrm>
        </p:spPr>
        <p:txBody>
          <a:bodyPr/>
          <a:lstStyle/>
          <a:p>
            <a:r>
              <a:rPr lang="zh-CN" altLang="en-US" dirty="0" smtClean="0">
                <a:ea typeface="宋体" pitchFamily="2" charset="-122"/>
              </a:rPr>
              <a:t>跨学科的信息导航工具</a:t>
            </a:r>
            <a:br>
              <a:rPr lang="zh-CN" altLang="en-US" dirty="0" smtClean="0">
                <a:ea typeface="宋体" pitchFamily="2" charset="-122"/>
              </a:rPr>
            </a:br>
            <a:r>
              <a:rPr lang="zh-CN" altLang="en-US" sz="1600" dirty="0" smtClean="0">
                <a:ea typeface="宋体" pitchFamily="2" charset="-122"/>
              </a:rPr>
              <a:t>全面集成网络、专利信息,不错过任何重要的信息，完整地揭示科研动态。</a:t>
            </a:r>
          </a:p>
        </p:txBody>
      </p:sp>
      <p:pic>
        <p:nvPicPr>
          <p:cNvPr id="35852" name="Picture 12" descr="F:\scopus\背景\logo.jpg"/>
          <p:cNvPicPr>
            <a:picLocks noChangeAspect="1" noChangeArrowheads="1"/>
          </p:cNvPicPr>
          <p:nvPr/>
        </p:nvPicPr>
        <p:blipFill>
          <a:blip r:embed="rId7" cstate="print"/>
          <a:srcRect r="1382" b="38457"/>
          <a:stretch>
            <a:fillRect/>
          </a:stretch>
        </p:blipFill>
        <p:spPr bwMode="auto">
          <a:xfrm>
            <a:off x="2801938" y="3141663"/>
            <a:ext cx="2922587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58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id:image002.jpg@01CD1EE3.C66A09E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78" y="1340768"/>
            <a:ext cx="9120622" cy="5595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12"/>
          <p:cNvSpPr txBox="1">
            <a:spLocks noChangeArrowheads="1"/>
          </p:cNvSpPr>
          <p:nvPr/>
        </p:nvSpPr>
        <p:spPr bwMode="auto">
          <a:xfrm>
            <a:off x="971600" y="260350"/>
            <a:ext cx="7562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36635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36635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36635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36635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36635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36635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36635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36635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36635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zh-CN" altLang="en-US" dirty="0">
                <a:ea typeface="宋体" pitchFamily="2" charset="-122"/>
              </a:rPr>
              <a:t>资源收录简介</a:t>
            </a:r>
          </a:p>
        </p:txBody>
      </p:sp>
    </p:spTree>
    <p:extLst>
      <p:ext uri="{BB962C8B-B14F-4D97-AF65-F5344CB8AC3E}">
        <p14:creationId xmlns:p14="http://schemas.microsoft.com/office/powerpoint/2010/main" val="1502056818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39825" y="1579563"/>
            <a:ext cx="7377113" cy="456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收录内容地域分布广泛</a:t>
            </a:r>
            <a:endParaRPr lang="en-US" dirty="0" smtClean="0"/>
          </a:p>
        </p:txBody>
      </p:sp>
      <p:sp>
        <p:nvSpPr>
          <p:cNvPr id="31748" name="TextBox 5"/>
          <p:cNvSpPr txBox="1">
            <a:spLocks noChangeArrowheads="1"/>
          </p:cNvSpPr>
          <p:nvPr/>
        </p:nvSpPr>
        <p:spPr bwMode="auto">
          <a:xfrm>
            <a:off x="1038225" y="6000750"/>
            <a:ext cx="284163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400" b="1">
                <a:solidFill>
                  <a:srgbClr val="1F497D"/>
                </a:solidFill>
              </a:rPr>
              <a:t>0</a:t>
            </a:r>
            <a:endParaRPr lang="en-US" sz="1400" b="1">
              <a:solidFill>
                <a:srgbClr val="1F497D"/>
              </a:solidFill>
            </a:endParaRPr>
          </a:p>
        </p:txBody>
      </p:sp>
      <p:sp>
        <p:nvSpPr>
          <p:cNvPr id="31749" name="TextBox 6"/>
          <p:cNvSpPr txBox="1">
            <a:spLocks noChangeArrowheads="1"/>
          </p:cNvSpPr>
          <p:nvPr/>
        </p:nvSpPr>
        <p:spPr bwMode="auto">
          <a:xfrm>
            <a:off x="2608263" y="5999163"/>
            <a:ext cx="631825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400" b="1">
                <a:solidFill>
                  <a:srgbClr val="1F497D"/>
                </a:solidFill>
              </a:rPr>
              <a:t>5,000</a:t>
            </a:r>
            <a:endParaRPr lang="en-US" sz="1400" b="1">
              <a:solidFill>
                <a:srgbClr val="1F497D"/>
              </a:solidFill>
            </a:endParaRPr>
          </a:p>
        </p:txBody>
      </p:sp>
      <p:grpSp>
        <p:nvGrpSpPr>
          <p:cNvPr id="2" name="Group 11"/>
          <p:cNvGrpSpPr>
            <a:grpSpLocks/>
          </p:cNvGrpSpPr>
          <p:nvPr>
            <p:custDataLst>
              <p:tags r:id="rId1"/>
            </p:custDataLst>
          </p:nvPr>
        </p:nvGrpSpPr>
        <p:grpSpPr bwMode="auto">
          <a:xfrm>
            <a:off x="1881188" y="6354763"/>
            <a:ext cx="6526212" cy="415925"/>
            <a:chOff x="1310" y="3405"/>
            <a:chExt cx="4252" cy="262"/>
          </a:xfrm>
        </p:grpSpPr>
        <p:sp>
          <p:nvSpPr>
            <p:cNvPr id="31751" name="AutoShape 12"/>
            <p:cNvSpPr>
              <a:spLocks noChangeArrowheads="1"/>
            </p:cNvSpPr>
            <p:nvPr/>
          </p:nvSpPr>
          <p:spPr bwMode="gray">
            <a:xfrm>
              <a:off x="1310" y="3405"/>
              <a:ext cx="4252" cy="262"/>
            </a:xfrm>
            <a:prstGeom prst="roundRect">
              <a:avLst>
                <a:gd name="adj" fmla="val 17097"/>
              </a:avLst>
            </a:prstGeom>
            <a:solidFill>
              <a:schemeClr val="tx2"/>
            </a:solidFill>
            <a:ln w="2857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1752" name="Text Placeholder 2"/>
            <p:cNvSpPr>
              <a:spLocks/>
            </p:cNvSpPr>
            <p:nvPr/>
          </p:nvSpPr>
          <p:spPr bwMode="gray">
            <a:xfrm>
              <a:off x="1404" y="3469"/>
              <a:ext cx="4016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63500" indent="-63500">
                <a:spcBef>
                  <a:spcPct val="100000"/>
                </a:spcBef>
              </a:pPr>
              <a:r>
                <a:rPr lang="en-GB" sz="1400" b="1">
                  <a:solidFill>
                    <a:srgbClr val="FFFFFF"/>
                  </a:solidFill>
                </a:rPr>
                <a:t>Wider coverage gives a more accurate picture of the research landscape</a:t>
              </a:r>
              <a:endParaRPr lang="en-US" sz="1400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15888"/>
            <a:ext cx="8534400" cy="914400"/>
          </a:xfrm>
        </p:spPr>
        <p:txBody>
          <a:bodyPr/>
          <a:lstStyle/>
          <a:p>
            <a:r>
              <a:rPr lang="zh-CN" altLang="en-US" dirty="0" smtClean="0">
                <a:ea typeface="宋体" pitchFamily="2" charset="-122"/>
              </a:rPr>
              <a:t>收录内容地域分布广泛</a:t>
            </a:r>
          </a:p>
        </p:txBody>
      </p:sp>
      <p:pic>
        <p:nvPicPr>
          <p:cNvPr id="25603" name="Picture 3" descr="world_pol98"/>
          <p:cNvPicPr preferRelativeResize="0"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350" y="1366838"/>
            <a:ext cx="6205538" cy="465455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136775" y="2322513"/>
            <a:ext cx="1190625" cy="792162"/>
            <a:chOff x="0" y="0"/>
            <a:chExt cx="862" cy="817"/>
          </a:xfrm>
        </p:grpSpPr>
        <p:sp>
          <p:nvSpPr>
            <p:cNvPr id="25625" name="Text Box 5"/>
            <p:cNvSpPr txBox="1">
              <a:spLocks noChangeArrowheads="1"/>
            </p:cNvSpPr>
            <p:nvPr/>
          </p:nvSpPr>
          <p:spPr bwMode="auto">
            <a:xfrm>
              <a:off x="180" y="226"/>
              <a:ext cx="545" cy="410"/>
            </a:xfrm>
            <a:prstGeom prst="rect">
              <a:avLst/>
            </a:prstGeom>
            <a:solidFill>
              <a:srgbClr val="FFFF99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GB" altLang="en-US" sz="2000" b="1">
                  <a:ea typeface="ヒラギノ角ゴ Pro W3"/>
                  <a:cs typeface="ヒラギノ角ゴ Pro W3"/>
                </a:rPr>
                <a:t>5336</a:t>
              </a:r>
            </a:p>
          </p:txBody>
        </p:sp>
        <p:sp>
          <p:nvSpPr>
            <p:cNvPr id="25626" name="Rectangle 6"/>
            <p:cNvSpPr>
              <a:spLocks noChangeArrowheads="1"/>
            </p:cNvSpPr>
            <p:nvPr/>
          </p:nvSpPr>
          <p:spPr bwMode="auto">
            <a:xfrm>
              <a:off x="0" y="0"/>
              <a:ext cx="862" cy="817"/>
            </a:xfrm>
            <a:prstGeom prst="rect">
              <a:avLst/>
            </a:prstGeom>
            <a:noFill/>
            <a:ln w="25400">
              <a:solidFill>
                <a:srgbClr val="FFFF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zh-CN" altLang="en-US">
                <a:ea typeface="MS PGothic" pitchFamily="34" charset="-128"/>
              </a:endParaRP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2441575" y="3419475"/>
            <a:ext cx="1295400" cy="1495425"/>
            <a:chOff x="0" y="0"/>
            <a:chExt cx="862" cy="1452"/>
          </a:xfrm>
        </p:grpSpPr>
        <p:sp>
          <p:nvSpPr>
            <p:cNvPr id="25623" name="Text Box 8"/>
            <p:cNvSpPr txBox="1">
              <a:spLocks noChangeArrowheads="1"/>
            </p:cNvSpPr>
            <p:nvPr/>
          </p:nvSpPr>
          <p:spPr bwMode="auto">
            <a:xfrm>
              <a:off x="273" y="408"/>
              <a:ext cx="454" cy="386"/>
            </a:xfrm>
            <a:prstGeom prst="rect">
              <a:avLst/>
            </a:prstGeom>
            <a:solidFill>
              <a:srgbClr val="00CCFF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GB" altLang="en-US" sz="2000" b="1">
                  <a:ea typeface="ヒラギノ角ゴ Pro W3"/>
                  <a:cs typeface="ヒラギノ角ゴ Pro W3"/>
                </a:rPr>
                <a:t>198</a:t>
              </a:r>
            </a:p>
          </p:txBody>
        </p:sp>
        <p:sp>
          <p:nvSpPr>
            <p:cNvPr id="25624" name="Rectangle 9"/>
            <p:cNvSpPr>
              <a:spLocks noChangeArrowheads="1"/>
            </p:cNvSpPr>
            <p:nvPr/>
          </p:nvSpPr>
          <p:spPr bwMode="auto">
            <a:xfrm>
              <a:off x="0" y="0"/>
              <a:ext cx="862" cy="1452"/>
            </a:xfrm>
            <a:prstGeom prst="rect">
              <a:avLst/>
            </a:prstGeom>
            <a:noFill/>
            <a:ln w="25400">
              <a:solidFill>
                <a:srgbClr val="00CC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zh-CN" altLang="en-US">
                <a:ea typeface="MS PGothic" pitchFamily="34" charset="-128"/>
              </a:endParaRP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4041775" y="1895475"/>
            <a:ext cx="1143000" cy="1066800"/>
            <a:chOff x="0" y="0"/>
            <a:chExt cx="862" cy="817"/>
          </a:xfrm>
        </p:grpSpPr>
        <p:sp>
          <p:nvSpPr>
            <p:cNvPr id="25621" name="Text Box 11"/>
            <p:cNvSpPr txBox="1">
              <a:spLocks noChangeArrowheads="1"/>
            </p:cNvSpPr>
            <p:nvPr/>
          </p:nvSpPr>
          <p:spPr bwMode="auto">
            <a:xfrm>
              <a:off x="136" y="319"/>
              <a:ext cx="635" cy="303"/>
            </a:xfrm>
            <a:prstGeom prst="rect">
              <a:avLst/>
            </a:prstGeom>
            <a:solidFill>
              <a:srgbClr val="FFCC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GB" altLang="en-US" sz="2000" b="1">
                  <a:ea typeface="ヒラギノ角ゴ Pro W3"/>
                  <a:cs typeface="ヒラギノ角ゴ Pro W3"/>
                </a:rPr>
                <a:t>6872</a:t>
              </a:r>
            </a:p>
          </p:txBody>
        </p:sp>
        <p:sp>
          <p:nvSpPr>
            <p:cNvPr id="25622" name="Rectangle 12"/>
            <p:cNvSpPr>
              <a:spLocks noChangeArrowheads="1"/>
            </p:cNvSpPr>
            <p:nvPr/>
          </p:nvSpPr>
          <p:spPr bwMode="auto">
            <a:xfrm>
              <a:off x="0" y="0"/>
              <a:ext cx="862" cy="817"/>
            </a:xfrm>
            <a:prstGeom prst="rect">
              <a:avLst/>
            </a:prstGeom>
            <a:noFill/>
            <a:ln w="25400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zh-CN" altLang="en-US">
                <a:ea typeface="MS PGothic" pitchFamily="34" charset="-128"/>
              </a:endParaRPr>
            </a:p>
          </p:txBody>
        </p:sp>
      </p:grpSp>
      <p:grpSp>
        <p:nvGrpSpPr>
          <p:cNvPr id="5" name="Group 13"/>
          <p:cNvGrpSpPr>
            <a:grpSpLocks/>
          </p:cNvGrpSpPr>
          <p:nvPr/>
        </p:nvGrpSpPr>
        <p:grpSpPr bwMode="auto">
          <a:xfrm>
            <a:off x="3965575" y="2809875"/>
            <a:ext cx="1368425" cy="2447925"/>
            <a:chOff x="0" y="0"/>
            <a:chExt cx="862" cy="1542"/>
          </a:xfrm>
        </p:grpSpPr>
        <p:sp>
          <p:nvSpPr>
            <p:cNvPr id="25619" name="Text Box 14"/>
            <p:cNvSpPr txBox="1">
              <a:spLocks noChangeArrowheads="1"/>
            </p:cNvSpPr>
            <p:nvPr/>
          </p:nvSpPr>
          <p:spPr bwMode="auto">
            <a:xfrm>
              <a:off x="227" y="408"/>
              <a:ext cx="454" cy="250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GB" altLang="en-US" sz="2000" b="1">
                  <a:ea typeface="ヒラギノ角ゴ Pro W3"/>
                  <a:cs typeface="ヒラギノ角ゴ Pro W3"/>
                </a:rPr>
                <a:t>189</a:t>
              </a:r>
            </a:p>
          </p:txBody>
        </p:sp>
        <p:sp>
          <p:nvSpPr>
            <p:cNvPr id="25620" name="Rectangle 15"/>
            <p:cNvSpPr>
              <a:spLocks noChangeArrowheads="1"/>
            </p:cNvSpPr>
            <p:nvPr/>
          </p:nvSpPr>
          <p:spPr bwMode="auto">
            <a:xfrm>
              <a:off x="0" y="0"/>
              <a:ext cx="862" cy="1542"/>
            </a:xfrm>
            <a:prstGeom prst="rect">
              <a:avLst/>
            </a:prstGeom>
            <a:noFill/>
            <a:ln w="2540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zh-CN" altLang="en-US">
                <a:ea typeface="MS PGothic" pitchFamily="34" charset="-128"/>
              </a:endParaRPr>
            </a:p>
          </p:txBody>
        </p:sp>
      </p:grpSp>
      <p:sp>
        <p:nvSpPr>
          <p:cNvPr id="37904" name="Text Box 16"/>
          <p:cNvSpPr txBox="1">
            <a:spLocks noChangeArrowheads="1"/>
          </p:cNvSpPr>
          <p:nvPr/>
        </p:nvSpPr>
        <p:spPr bwMode="auto">
          <a:xfrm>
            <a:off x="5489575" y="1936750"/>
            <a:ext cx="720725" cy="396875"/>
          </a:xfrm>
          <a:prstGeom prst="rect">
            <a:avLst/>
          </a:prstGeom>
          <a:solidFill>
            <a:srgbClr val="FF00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GB" altLang="en-US" sz="2000" b="1">
                <a:ea typeface="ヒラギノ角ゴ Pro W3"/>
                <a:cs typeface="ヒラギノ角ゴ Pro W3"/>
              </a:rPr>
              <a:t>806</a:t>
            </a:r>
          </a:p>
        </p:txBody>
      </p:sp>
      <p:sp>
        <p:nvSpPr>
          <p:cNvPr id="37905" name="Rectangle 17"/>
          <p:cNvSpPr>
            <a:spLocks noChangeArrowheads="1"/>
          </p:cNvSpPr>
          <p:nvPr/>
        </p:nvSpPr>
        <p:spPr bwMode="auto">
          <a:xfrm>
            <a:off x="5273675" y="1819275"/>
            <a:ext cx="1112838" cy="838200"/>
          </a:xfrm>
          <a:prstGeom prst="rect">
            <a:avLst/>
          </a:prstGeom>
          <a:noFill/>
          <a:ln w="25400">
            <a:solidFill>
              <a:srgbClr val="FF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zh-CN" altLang="en-US">
              <a:ea typeface="MS PGothic" pitchFamily="34" charset="-128"/>
            </a:endParaRPr>
          </a:p>
        </p:txBody>
      </p:sp>
      <p:grpSp>
        <p:nvGrpSpPr>
          <p:cNvPr id="6" name="Group 18"/>
          <p:cNvGrpSpPr>
            <a:grpSpLocks/>
          </p:cNvGrpSpPr>
          <p:nvPr/>
        </p:nvGrpSpPr>
        <p:grpSpPr bwMode="auto">
          <a:xfrm>
            <a:off x="5337175" y="2657475"/>
            <a:ext cx="1584325" cy="1131888"/>
            <a:chOff x="0" y="0"/>
            <a:chExt cx="998" cy="998"/>
          </a:xfrm>
        </p:grpSpPr>
        <p:sp>
          <p:nvSpPr>
            <p:cNvPr id="25617" name="Text Box 19"/>
            <p:cNvSpPr txBox="1">
              <a:spLocks noChangeArrowheads="1"/>
            </p:cNvSpPr>
            <p:nvPr/>
          </p:nvSpPr>
          <p:spPr bwMode="auto">
            <a:xfrm>
              <a:off x="318" y="227"/>
              <a:ext cx="589" cy="350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GB" altLang="en-US" sz="2000" b="1">
                  <a:ea typeface="ヒラギノ角ゴ Pro W3"/>
                  <a:cs typeface="ヒラギノ角ゴ Pro W3"/>
                </a:rPr>
                <a:t>1390</a:t>
              </a:r>
            </a:p>
          </p:txBody>
        </p:sp>
        <p:sp>
          <p:nvSpPr>
            <p:cNvPr id="25618" name="Rectangle 20"/>
            <p:cNvSpPr>
              <a:spLocks noChangeArrowheads="1"/>
            </p:cNvSpPr>
            <p:nvPr/>
          </p:nvSpPr>
          <p:spPr bwMode="auto">
            <a:xfrm>
              <a:off x="0" y="0"/>
              <a:ext cx="998" cy="998"/>
            </a:xfrm>
            <a:prstGeom prst="rect">
              <a:avLst/>
            </a:prstGeom>
            <a:noFill/>
            <a:ln w="25400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zh-CN" altLang="en-US">
                <a:ea typeface="MS PGothic" pitchFamily="34" charset="-128"/>
              </a:endParaRPr>
            </a:p>
          </p:txBody>
        </p:sp>
      </p:grpSp>
      <p:grpSp>
        <p:nvGrpSpPr>
          <p:cNvPr id="7" name="Group 21"/>
          <p:cNvGrpSpPr>
            <a:grpSpLocks/>
          </p:cNvGrpSpPr>
          <p:nvPr/>
        </p:nvGrpSpPr>
        <p:grpSpPr bwMode="auto">
          <a:xfrm>
            <a:off x="5718175" y="3876675"/>
            <a:ext cx="1368425" cy="1296988"/>
            <a:chOff x="0" y="0"/>
            <a:chExt cx="862" cy="817"/>
          </a:xfrm>
        </p:grpSpPr>
        <p:sp>
          <p:nvSpPr>
            <p:cNvPr id="25615" name="Text Box 22"/>
            <p:cNvSpPr txBox="1">
              <a:spLocks noChangeArrowheads="1"/>
            </p:cNvSpPr>
            <p:nvPr/>
          </p:nvSpPr>
          <p:spPr bwMode="auto">
            <a:xfrm>
              <a:off x="317" y="273"/>
              <a:ext cx="454" cy="250"/>
            </a:xfrm>
            <a:prstGeom prst="rect">
              <a:avLst/>
            </a:prstGeom>
            <a:solidFill>
              <a:srgbClr val="339966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GB" altLang="en-US" sz="2000" b="1">
                  <a:ea typeface="ヒラギノ角ゴ Pro W3"/>
                  <a:cs typeface="ヒラギノ角ゴ Pro W3"/>
                </a:rPr>
                <a:t>251</a:t>
              </a:r>
            </a:p>
          </p:txBody>
        </p:sp>
        <p:sp>
          <p:nvSpPr>
            <p:cNvPr id="25616" name="Rectangle 23"/>
            <p:cNvSpPr>
              <a:spLocks noChangeArrowheads="1"/>
            </p:cNvSpPr>
            <p:nvPr/>
          </p:nvSpPr>
          <p:spPr bwMode="auto">
            <a:xfrm>
              <a:off x="0" y="0"/>
              <a:ext cx="862" cy="817"/>
            </a:xfrm>
            <a:prstGeom prst="rect">
              <a:avLst/>
            </a:prstGeom>
            <a:noFill/>
            <a:ln w="25400">
              <a:solidFill>
                <a:srgbClr val="3399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zh-CN" altLang="en-US">
                <a:ea typeface="MS PGothic" pitchFamily="34" charset="-128"/>
              </a:endParaRPr>
            </a:p>
          </p:txBody>
        </p:sp>
      </p:grpSp>
      <p:pic>
        <p:nvPicPr>
          <p:cNvPr id="37913" name="Picture 25" descr="pie_worl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0888" y="1196975"/>
            <a:ext cx="5334000" cy="312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7914" name="Object 26"/>
          <p:cNvGraphicFramePr>
            <a:graphicFrameLocks noGrp="1" noChangeAspect="1"/>
          </p:cNvGraphicFramePr>
          <p:nvPr>
            <p:ph idx="4294967295"/>
          </p:nvPr>
        </p:nvGraphicFramePr>
        <p:xfrm>
          <a:off x="3722688" y="3357563"/>
          <a:ext cx="4953000" cy="2744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49" r:id="rId6" imgW="4676851" imgH="2590800" progId="Excel.Sheet.8">
                  <p:embed/>
                </p:oleObj>
              </mc:Choice>
              <mc:Fallback>
                <p:oleObj r:id="rId6" imgW="4676851" imgH="2590800" progId="Excel.Sheet.8">
                  <p:embed/>
                  <p:pic>
                    <p:nvPicPr>
                      <p:cNvPr id="0" name="Picture 4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2688" y="3357563"/>
                        <a:ext cx="4953000" cy="2744787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7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7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9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79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7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7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7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04" grpId="0" animBg="1" autoUpdateAnimBg="0"/>
      <p:bldP spid="37905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7543" y="116632"/>
            <a:ext cx="7849369" cy="770781"/>
          </a:xfrm>
        </p:spPr>
        <p:txBody>
          <a:bodyPr/>
          <a:lstStyle/>
          <a:p>
            <a:r>
              <a:rPr lang="zh-CN" altLang="en-US" dirty="0" smtClean="0">
                <a:ea typeface="宋体" pitchFamily="2" charset="-122"/>
              </a:rPr>
              <a:t>学科全面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25463" y="1196975"/>
            <a:ext cx="4191000" cy="58324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GB" altLang="en-US" dirty="0" smtClean="0">
                <a:solidFill>
                  <a:srgbClr val="036635"/>
                </a:solidFill>
                <a:ea typeface="宋体" pitchFamily="2" charset="-122"/>
              </a:rPr>
              <a:t>Life Sciences </a:t>
            </a:r>
            <a:r>
              <a:rPr lang="zh-CN" altLang="en-US" dirty="0" smtClean="0">
                <a:solidFill>
                  <a:srgbClr val="036635"/>
                </a:solidFill>
                <a:ea typeface="宋体" pitchFamily="2" charset="-122"/>
              </a:rPr>
              <a:t>（</a:t>
            </a:r>
            <a:r>
              <a:rPr lang="en-GB" altLang="en-US" dirty="0" smtClean="0">
                <a:solidFill>
                  <a:srgbClr val="036635"/>
                </a:solidFill>
                <a:ea typeface="宋体" pitchFamily="2" charset="-122"/>
              </a:rPr>
              <a:t>&gt;4300 Titles</a:t>
            </a:r>
            <a:r>
              <a:rPr lang="zh-CN" altLang="en-US" dirty="0" smtClean="0">
                <a:solidFill>
                  <a:srgbClr val="036635"/>
                </a:solidFill>
                <a:ea typeface="宋体" pitchFamily="2" charset="-122"/>
              </a:rPr>
              <a:t>）</a:t>
            </a:r>
          </a:p>
          <a:p>
            <a:pPr>
              <a:lnSpc>
                <a:spcPct val="80000"/>
              </a:lnSpc>
            </a:pPr>
            <a:endParaRPr lang="zh-CN" altLang="en-US" sz="1600" dirty="0" smtClean="0">
              <a:ea typeface="宋体" pitchFamily="2" charset="-122"/>
            </a:endParaRPr>
          </a:p>
          <a:p>
            <a:pPr lvl="1">
              <a:lnSpc>
                <a:spcPct val="80000"/>
              </a:lnSpc>
            </a:pPr>
            <a:r>
              <a:rPr lang="en-GB" altLang="en-US" sz="1400" dirty="0" smtClean="0">
                <a:solidFill>
                  <a:srgbClr val="17375E"/>
                </a:solidFill>
                <a:ea typeface="宋体" pitchFamily="2" charset="-122"/>
              </a:rPr>
              <a:t>Agricultural and Biological Sciences </a:t>
            </a:r>
          </a:p>
          <a:p>
            <a:pPr lvl="1">
              <a:lnSpc>
                <a:spcPct val="80000"/>
              </a:lnSpc>
            </a:pPr>
            <a:r>
              <a:rPr lang="en-GB" altLang="en-US" sz="1400" dirty="0" smtClean="0">
                <a:solidFill>
                  <a:srgbClr val="17375E"/>
                </a:solidFill>
                <a:ea typeface="宋体" pitchFamily="2" charset="-122"/>
              </a:rPr>
              <a:t>Biochemistry, Genetics and Molecular Biology </a:t>
            </a:r>
          </a:p>
          <a:p>
            <a:pPr lvl="1">
              <a:lnSpc>
                <a:spcPct val="80000"/>
              </a:lnSpc>
            </a:pPr>
            <a:r>
              <a:rPr lang="en-GB" altLang="en-US" sz="1400" dirty="0" smtClean="0">
                <a:solidFill>
                  <a:srgbClr val="17375E"/>
                </a:solidFill>
                <a:ea typeface="宋体" pitchFamily="2" charset="-122"/>
              </a:rPr>
              <a:t>Immunology and Microbiology </a:t>
            </a:r>
          </a:p>
          <a:p>
            <a:pPr lvl="1">
              <a:lnSpc>
                <a:spcPct val="80000"/>
              </a:lnSpc>
            </a:pPr>
            <a:r>
              <a:rPr lang="en-GB" altLang="en-US" sz="1400" dirty="0" smtClean="0">
                <a:solidFill>
                  <a:srgbClr val="17375E"/>
                </a:solidFill>
                <a:ea typeface="宋体" pitchFamily="2" charset="-122"/>
              </a:rPr>
              <a:t>Neuroscience </a:t>
            </a:r>
          </a:p>
          <a:p>
            <a:pPr lvl="1">
              <a:lnSpc>
                <a:spcPct val="80000"/>
              </a:lnSpc>
            </a:pPr>
            <a:r>
              <a:rPr lang="en-GB" altLang="en-US" sz="1400" dirty="0" smtClean="0">
                <a:solidFill>
                  <a:srgbClr val="17375E"/>
                </a:solidFill>
                <a:ea typeface="宋体" pitchFamily="2" charset="-122"/>
              </a:rPr>
              <a:t>Pharmacology, Toxicology and Pharmaceutics </a:t>
            </a:r>
            <a:r>
              <a:rPr lang="en-GB" altLang="en-US" sz="1600" dirty="0" smtClean="0">
                <a:ea typeface="宋体" pitchFamily="2" charset="-122"/>
              </a:rPr>
              <a:t>	</a:t>
            </a:r>
          </a:p>
          <a:p>
            <a:pPr>
              <a:lnSpc>
                <a:spcPct val="80000"/>
              </a:lnSpc>
            </a:pPr>
            <a:endParaRPr lang="en-GB" altLang="en-US" sz="1600" dirty="0" smtClean="0">
              <a:solidFill>
                <a:schemeClr val="accent2"/>
              </a:solidFill>
              <a:ea typeface="宋体" pitchFamily="2" charset="-122"/>
            </a:endParaRPr>
          </a:p>
          <a:p>
            <a:pPr>
              <a:lnSpc>
                <a:spcPct val="80000"/>
              </a:lnSpc>
            </a:pPr>
            <a:endParaRPr lang="en-GB" altLang="en-US" sz="1600" dirty="0" smtClean="0">
              <a:ea typeface="宋体" pitchFamily="2" charset="-122"/>
            </a:endParaRPr>
          </a:p>
          <a:p>
            <a:pPr>
              <a:lnSpc>
                <a:spcPct val="80000"/>
              </a:lnSpc>
            </a:pPr>
            <a:r>
              <a:rPr lang="en-GB" altLang="en-US" dirty="0" smtClean="0">
                <a:solidFill>
                  <a:srgbClr val="036635"/>
                </a:solidFill>
                <a:ea typeface="宋体" pitchFamily="2" charset="-122"/>
              </a:rPr>
              <a:t>Physical Sciences (&gt;7200 Titles)</a:t>
            </a:r>
            <a:r>
              <a:rPr lang="en-GB" altLang="en-US" dirty="0" smtClean="0">
                <a:solidFill>
                  <a:schemeClr val="accent2"/>
                </a:solidFill>
                <a:ea typeface="宋体" pitchFamily="2" charset="-122"/>
              </a:rPr>
              <a:t>	</a:t>
            </a:r>
            <a:endParaRPr lang="en-GB" altLang="en-US" sz="1600" dirty="0" smtClean="0">
              <a:ea typeface="宋体" pitchFamily="2" charset="-122"/>
            </a:endParaRPr>
          </a:p>
          <a:p>
            <a:pPr lvl="1">
              <a:lnSpc>
                <a:spcPct val="80000"/>
              </a:lnSpc>
            </a:pPr>
            <a:r>
              <a:rPr lang="en-GB" altLang="en-US" sz="1400" dirty="0" smtClean="0">
                <a:solidFill>
                  <a:srgbClr val="17375E"/>
                </a:solidFill>
                <a:ea typeface="宋体" pitchFamily="2" charset="-122"/>
              </a:rPr>
              <a:t>Chemical Engineering </a:t>
            </a:r>
          </a:p>
          <a:p>
            <a:pPr lvl="1">
              <a:lnSpc>
                <a:spcPct val="80000"/>
              </a:lnSpc>
            </a:pPr>
            <a:r>
              <a:rPr lang="en-GB" altLang="en-US" sz="1400" dirty="0" smtClean="0">
                <a:solidFill>
                  <a:srgbClr val="17375E"/>
                </a:solidFill>
                <a:ea typeface="宋体" pitchFamily="2" charset="-122"/>
              </a:rPr>
              <a:t>Chemistry </a:t>
            </a:r>
          </a:p>
          <a:p>
            <a:pPr lvl="1">
              <a:lnSpc>
                <a:spcPct val="80000"/>
              </a:lnSpc>
            </a:pPr>
            <a:r>
              <a:rPr lang="en-GB" altLang="en-US" sz="1400" dirty="0" smtClean="0">
                <a:solidFill>
                  <a:srgbClr val="17375E"/>
                </a:solidFill>
                <a:ea typeface="宋体" pitchFamily="2" charset="-122"/>
              </a:rPr>
              <a:t>Computer Science </a:t>
            </a:r>
          </a:p>
          <a:p>
            <a:pPr lvl="1">
              <a:lnSpc>
                <a:spcPct val="80000"/>
              </a:lnSpc>
            </a:pPr>
            <a:r>
              <a:rPr lang="en-GB" altLang="en-US" sz="1400" dirty="0" smtClean="0">
                <a:solidFill>
                  <a:srgbClr val="17375E"/>
                </a:solidFill>
                <a:ea typeface="宋体" pitchFamily="2" charset="-122"/>
              </a:rPr>
              <a:t>Earth and Planetary Science </a:t>
            </a:r>
          </a:p>
          <a:p>
            <a:pPr lvl="1">
              <a:lnSpc>
                <a:spcPct val="80000"/>
              </a:lnSpc>
            </a:pPr>
            <a:r>
              <a:rPr lang="en-GB" altLang="en-US" sz="1400" dirty="0" smtClean="0">
                <a:solidFill>
                  <a:srgbClr val="17375E"/>
                </a:solidFill>
                <a:ea typeface="宋体" pitchFamily="2" charset="-122"/>
              </a:rPr>
              <a:t>Energy </a:t>
            </a:r>
          </a:p>
          <a:p>
            <a:pPr lvl="1">
              <a:lnSpc>
                <a:spcPct val="80000"/>
              </a:lnSpc>
            </a:pPr>
            <a:r>
              <a:rPr lang="en-GB" altLang="en-US" sz="1400" dirty="0" smtClean="0">
                <a:solidFill>
                  <a:srgbClr val="17375E"/>
                </a:solidFill>
                <a:ea typeface="宋体" pitchFamily="2" charset="-122"/>
              </a:rPr>
              <a:t>Engineering </a:t>
            </a:r>
          </a:p>
          <a:p>
            <a:pPr lvl="1">
              <a:lnSpc>
                <a:spcPct val="80000"/>
              </a:lnSpc>
            </a:pPr>
            <a:r>
              <a:rPr lang="en-GB" altLang="en-US" sz="1400" dirty="0" smtClean="0">
                <a:solidFill>
                  <a:srgbClr val="17375E"/>
                </a:solidFill>
                <a:ea typeface="宋体" pitchFamily="2" charset="-122"/>
              </a:rPr>
              <a:t>Environmental Science </a:t>
            </a:r>
          </a:p>
          <a:p>
            <a:pPr lvl="1">
              <a:lnSpc>
                <a:spcPct val="80000"/>
              </a:lnSpc>
            </a:pPr>
            <a:r>
              <a:rPr lang="en-GB" altLang="en-US" sz="1400" dirty="0" smtClean="0">
                <a:solidFill>
                  <a:srgbClr val="17375E"/>
                </a:solidFill>
                <a:ea typeface="宋体" pitchFamily="2" charset="-122"/>
              </a:rPr>
              <a:t>Materials Science </a:t>
            </a:r>
          </a:p>
          <a:p>
            <a:pPr lvl="1">
              <a:lnSpc>
                <a:spcPct val="80000"/>
              </a:lnSpc>
            </a:pPr>
            <a:r>
              <a:rPr lang="en-GB" altLang="en-US" sz="1400" dirty="0" smtClean="0">
                <a:solidFill>
                  <a:srgbClr val="17375E"/>
                </a:solidFill>
                <a:ea typeface="宋体" pitchFamily="2" charset="-122"/>
              </a:rPr>
              <a:t>Mathematics </a:t>
            </a:r>
          </a:p>
          <a:p>
            <a:pPr lvl="1">
              <a:lnSpc>
                <a:spcPct val="80000"/>
              </a:lnSpc>
            </a:pPr>
            <a:r>
              <a:rPr lang="en-GB" altLang="en-US" sz="1400" dirty="0" smtClean="0">
                <a:solidFill>
                  <a:srgbClr val="17375E"/>
                </a:solidFill>
                <a:ea typeface="宋体" pitchFamily="2" charset="-122"/>
              </a:rPr>
              <a:t>Physics and Astronomy </a:t>
            </a:r>
            <a:r>
              <a:rPr lang="en-GB" altLang="en-US" sz="1600" dirty="0" smtClean="0">
                <a:ea typeface="宋体" pitchFamily="2" charset="-122"/>
              </a:rPr>
              <a:t>	</a:t>
            </a:r>
          </a:p>
          <a:p>
            <a:pPr>
              <a:lnSpc>
                <a:spcPct val="80000"/>
              </a:lnSpc>
            </a:pPr>
            <a:endParaRPr lang="en-GB" altLang="en-US" sz="1600" dirty="0" smtClean="0">
              <a:ea typeface="宋体" pitchFamily="2" charset="-122"/>
            </a:endParaRPr>
          </a:p>
          <a:p>
            <a:pPr>
              <a:lnSpc>
                <a:spcPct val="80000"/>
              </a:lnSpc>
            </a:pPr>
            <a:endParaRPr lang="en-GB" altLang="en-US" sz="1600" dirty="0" smtClean="0">
              <a:ea typeface="宋体" pitchFamily="2" charset="-122"/>
            </a:endParaRPr>
          </a:p>
          <a:p>
            <a:pPr>
              <a:lnSpc>
                <a:spcPct val="80000"/>
              </a:lnSpc>
            </a:pPr>
            <a:endParaRPr lang="en-GB" altLang="en-US" sz="1400" dirty="0" smtClean="0">
              <a:ea typeface="宋体" pitchFamily="2" charset="-122"/>
            </a:endParaRP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427538" y="1470025"/>
            <a:ext cx="4321175" cy="4191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GB" altLang="en-US" smtClean="0">
                <a:solidFill>
                  <a:srgbClr val="036635"/>
                </a:solidFill>
                <a:ea typeface="宋体" pitchFamily="2" charset="-122"/>
              </a:rPr>
              <a:t>Social Sciences </a:t>
            </a:r>
            <a:r>
              <a:rPr lang="zh-CN" altLang="en-US" smtClean="0">
                <a:solidFill>
                  <a:srgbClr val="036635"/>
                </a:solidFill>
                <a:ea typeface="宋体" pitchFamily="2" charset="-122"/>
              </a:rPr>
              <a:t>（</a:t>
            </a:r>
            <a:r>
              <a:rPr lang="en-GB" altLang="en-US" smtClean="0">
                <a:solidFill>
                  <a:srgbClr val="036635"/>
                </a:solidFill>
                <a:ea typeface="宋体" pitchFamily="2" charset="-122"/>
              </a:rPr>
              <a:t>&gt;5300 Titles</a:t>
            </a:r>
            <a:r>
              <a:rPr lang="zh-CN" altLang="en-US" smtClean="0">
                <a:solidFill>
                  <a:srgbClr val="036635"/>
                </a:solidFill>
                <a:ea typeface="宋体" pitchFamily="2" charset="-122"/>
              </a:rPr>
              <a:t>）</a:t>
            </a:r>
          </a:p>
          <a:p>
            <a:pPr>
              <a:lnSpc>
                <a:spcPct val="80000"/>
              </a:lnSpc>
            </a:pPr>
            <a:endParaRPr lang="zh-CN" altLang="en-US" smtClean="0">
              <a:solidFill>
                <a:schemeClr val="accent2"/>
              </a:solidFill>
              <a:ea typeface="宋体" pitchFamily="2" charset="-122"/>
            </a:endParaRPr>
          </a:p>
          <a:p>
            <a:pPr lvl="1">
              <a:lnSpc>
                <a:spcPct val="80000"/>
              </a:lnSpc>
            </a:pPr>
            <a:r>
              <a:rPr lang="en-GB" altLang="en-US" sz="1400" smtClean="0">
                <a:solidFill>
                  <a:srgbClr val="17375E"/>
                </a:solidFill>
                <a:ea typeface="宋体" pitchFamily="2" charset="-122"/>
              </a:rPr>
              <a:t>Arts and Humanities </a:t>
            </a:r>
          </a:p>
          <a:p>
            <a:pPr lvl="1">
              <a:lnSpc>
                <a:spcPct val="80000"/>
              </a:lnSpc>
            </a:pPr>
            <a:r>
              <a:rPr lang="en-GB" altLang="en-US" sz="1400" smtClean="0">
                <a:solidFill>
                  <a:srgbClr val="17375E"/>
                </a:solidFill>
                <a:ea typeface="宋体" pitchFamily="2" charset="-122"/>
              </a:rPr>
              <a:t>Business, Management and Accounting </a:t>
            </a:r>
          </a:p>
          <a:p>
            <a:pPr lvl="1">
              <a:lnSpc>
                <a:spcPct val="80000"/>
              </a:lnSpc>
            </a:pPr>
            <a:r>
              <a:rPr lang="en-GB" altLang="en-US" sz="1400" smtClean="0">
                <a:solidFill>
                  <a:srgbClr val="17375E"/>
                </a:solidFill>
                <a:ea typeface="宋体" pitchFamily="2" charset="-122"/>
              </a:rPr>
              <a:t>Decision Sciences </a:t>
            </a:r>
          </a:p>
          <a:p>
            <a:pPr lvl="1">
              <a:lnSpc>
                <a:spcPct val="80000"/>
              </a:lnSpc>
            </a:pPr>
            <a:r>
              <a:rPr lang="en-GB" altLang="en-US" sz="1400" smtClean="0">
                <a:solidFill>
                  <a:srgbClr val="17375E"/>
                </a:solidFill>
                <a:ea typeface="宋体" pitchFamily="2" charset="-122"/>
              </a:rPr>
              <a:t>Economics, Econometrics and Finance </a:t>
            </a:r>
          </a:p>
          <a:p>
            <a:pPr lvl="1">
              <a:lnSpc>
                <a:spcPct val="80000"/>
              </a:lnSpc>
            </a:pPr>
            <a:r>
              <a:rPr lang="en-GB" altLang="en-US" sz="1400" smtClean="0">
                <a:solidFill>
                  <a:srgbClr val="17375E"/>
                </a:solidFill>
                <a:ea typeface="宋体" pitchFamily="2" charset="-122"/>
              </a:rPr>
              <a:t>Psychology </a:t>
            </a:r>
          </a:p>
          <a:p>
            <a:pPr lvl="1">
              <a:lnSpc>
                <a:spcPct val="80000"/>
              </a:lnSpc>
            </a:pPr>
            <a:r>
              <a:rPr lang="en-GB" altLang="en-US" sz="1400" smtClean="0">
                <a:solidFill>
                  <a:srgbClr val="17375E"/>
                </a:solidFill>
                <a:ea typeface="宋体" pitchFamily="2" charset="-122"/>
              </a:rPr>
              <a:t>Social Sciences </a:t>
            </a:r>
            <a:r>
              <a:rPr lang="en-GB" altLang="en-US" sz="1600" smtClean="0">
                <a:ea typeface="宋体" pitchFamily="2" charset="-122"/>
              </a:rPr>
              <a:t>	</a:t>
            </a:r>
          </a:p>
          <a:p>
            <a:pPr>
              <a:lnSpc>
                <a:spcPct val="80000"/>
              </a:lnSpc>
            </a:pPr>
            <a:endParaRPr lang="en-GB" altLang="en-US" smtClean="0">
              <a:solidFill>
                <a:schemeClr val="accent2"/>
              </a:solidFill>
              <a:ea typeface="宋体" pitchFamily="2" charset="-122"/>
            </a:endParaRPr>
          </a:p>
          <a:p>
            <a:pPr>
              <a:lnSpc>
                <a:spcPct val="80000"/>
              </a:lnSpc>
            </a:pPr>
            <a:r>
              <a:rPr lang="en-GB" altLang="en-US" smtClean="0">
                <a:solidFill>
                  <a:srgbClr val="036635"/>
                </a:solidFill>
                <a:ea typeface="宋体" pitchFamily="2" charset="-122"/>
              </a:rPr>
              <a:t>Health Sciences</a:t>
            </a:r>
            <a:r>
              <a:rPr lang="en-GB" altLang="en-US" sz="1600" b="1" smtClean="0">
                <a:solidFill>
                  <a:srgbClr val="036635"/>
                </a:solidFill>
                <a:ea typeface="宋体" pitchFamily="2" charset="-122"/>
              </a:rPr>
              <a:t>  </a:t>
            </a:r>
            <a:r>
              <a:rPr lang="zh-CN" altLang="en-US" smtClean="0">
                <a:solidFill>
                  <a:srgbClr val="036635"/>
                </a:solidFill>
                <a:ea typeface="宋体" pitchFamily="2" charset="-122"/>
              </a:rPr>
              <a:t>（</a:t>
            </a:r>
            <a:r>
              <a:rPr lang="en-GB" altLang="en-US" smtClean="0">
                <a:solidFill>
                  <a:srgbClr val="036635"/>
                </a:solidFill>
                <a:ea typeface="宋体" pitchFamily="2" charset="-122"/>
              </a:rPr>
              <a:t>&gt;6800 Titles)</a:t>
            </a:r>
            <a:endParaRPr lang="en-GB" altLang="en-US" sz="1600" smtClean="0">
              <a:solidFill>
                <a:srgbClr val="036635"/>
              </a:solidFill>
              <a:ea typeface="宋体" pitchFamily="2" charset="-122"/>
            </a:endParaRPr>
          </a:p>
          <a:p>
            <a:pPr>
              <a:lnSpc>
                <a:spcPct val="80000"/>
              </a:lnSpc>
            </a:pPr>
            <a:endParaRPr lang="en-GB" altLang="en-US" sz="1600" smtClean="0">
              <a:ea typeface="宋体" pitchFamily="2" charset="-122"/>
            </a:endParaRPr>
          </a:p>
          <a:p>
            <a:pPr lvl="1">
              <a:lnSpc>
                <a:spcPct val="80000"/>
              </a:lnSpc>
            </a:pPr>
            <a:r>
              <a:rPr lang="en-GB" altLang="en-US" sz="1400" smtClean="0">
                <a:solidFill>
                  <a:srgbClr val="17375E"/>
                </a:solidFill>
                <a:ea typeface="宋体" pitchFamily="2" charset="-122"/>
              </a:rPr>
              <a:t>Medicine </a:t>
            </a:r>
          </a:p>
          <a:p>
            <a:pPr lvl="1">
              <a:lnSpc>
                <a:spcPct val="80000"/>
              </a:lnSpc>
            </a:pPr>
            <a:r>
              <a:rPr lang="en-GB" altLang="en-US" sz="1400" smtClean="0">
                <a:solidFill>
                  <a:srgbClr val="17375E"/>
                </a:solidFill>
                <a:ea typeface="宋体" pitchFamily="2" charset="-122"/>
              </a:rPr>
              <a:t>Nursing </a:t>
            </a:r>
          </a:p>
          <a:p>
            <a:pPr lvl="1">
              <a:lnSpc>
                <a:spcPct val="80000"/>
              </a:lnSpc>
            </a:pPr>
            <a:r>
              <a:rPr lang="en-GB" altLang="en-US" sz="1400" smtClean="0">
                <a:solidFill>
                  <a:srgbClr val="17375E"/>
                </a:solidFill>
                <a:ea typeface="宋体" pitchFamily="2" charset="-122"/>
              </a:rPr>
              <a:t>Veterinary </a:t>
            </a:r>
          </a:p>
          <a:p>
            <a:pPr lvl="1">
              <a:lnSpc>
                <a:spcPct val="80000"/>
              </a:lnSpc>
            </a:pPr>
            <a:r>
              <a:rPr lang="en-GB" altLang="en-US" sz="1400" smtClean="0">
                <a:solidFill>
                  <a:srgbClr val="17375E"/>
                </a:solidFill>
                <a:ea typeface="宋体" pitchFamily="2" charset="-122"/>
              </a:rPr>
              <a:t>Dentistry </a:t>
            </a:r>
          </a:p>
          <a:p>
            <a:pPr lvl="1">
              <a:lnSpc>
                <a:spcPct val="80000"/>
              </a:lnSpc>
            </a:pPr>
            <a:r>
              <a:rPr lang="en-GB" altLang="en-US" sz="1400" smtClean="0">
                <a:solidFill>
                  <a:srgbClr val="17375E"/>
                </a:solidFill>
                <a:ea typeface="宋体" pitchFamily="2" charset="-122"/>
              </a:rPr>
              <a:t>Health Professions 	</a:t>
            </a:r>
          </a:p>
          <a:p>
            <a:pPr>
              <a:lnSpc>
                <a:spcPct val="80000"/>
              </a:lnSpc>
            </a:pPr>
            <a:endParaRPr lang="en-GB" altLang="en-US" sz="800" smtClean="0">
              <a:ea typeface="宋体" pitchFamily="2" charset="-122"/>
            </a:endParaRPr>
          </a:p>
          <a:p>
            <a:pPr>
              <a:lnSpc>
                <a:spcPct val="80000"/>
              </a:lnSpc>
            </a:pPr>
            <a:endParaRPr lang="en-GB" altLang="en-US" sz="800" smtClean="0">
              <a:solidFill>
                <a:schemeClr val="accent2"/>
              </a:solidFill>
              <a:ea typeface="宋体" pitchFamily="2" charset="-122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Breadth of coverage across</a:t>
            </a:r>
            <a:br>
              <a:rPr lang="en-US" smtClean="0"/>
            </a:br>
            <a:r>
              <a:rPr lang="en-US" smtClean="0"/>
              <a:t>subject areas</a:t>
            </a:r>
            <a:endParaRPr lang="en-GB" smtClean="0"/>
          </a:p>
        </p:txBody>
      </p:sp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1266825" y="4737100"/>
            <a:ext cx="6743700" cy="492125"/>
            <a:chOff x="798" y="2984"/>
            <a:chExt cx="4248" cy="310"/>
          </a:xfrm>
        </p:grpSpPr>
        <p:sp>
          <p:nvSpPr>
            <p:cNvPr id="30730" name="AutoShape 6"/>
            <p:cNvSpPr>
              <a:spLocks noChangeArrowheads="1"/>
            </p:cNvSpPr>
            <p:nvPr/>
          </p:nvSpPr>
          <p:spPr bwMode="auto">
            <a:xfrm>
              <a:off x="798" y="2984"/>
              <a:ext cx="4248" cy="310"/>
            </a:xfrm>
            <a:prstGeom prst="roundRect">
              <a:avLst>
                <a:gd name="adj" fmla="val 9204"/>
              </a:avLst>
            </a:prstGeom>
            <a:solidFill>
              <a:schemeClr val="tx2"/>
            </a:solidFill>
            <a:ln w="2857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0731" name="Text Placeholder 2"/>
            <p:cNvSpPr>
              <a:spLocks/>
            </p:cNvSpPr>
            <p:nvPr/>
          </p:nvSpPr>
          <p:spPr bwMode="auto">
            <a:xfrm>
              <a:off x="863" y="3072"/>
              <a:ext cx="4118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buClr>
                  <a:srgbClr val="036635"/>
                </a:buClr>
                <a:buSzPct val="140000"/>
                <a:buFont typeface="Arial" pitchFamily="34" charset="0"/>
                <a:buNone/>
              </a:pPr>
              <a:r>
                <a:rPr lang="en-US" sz="1400" b="1">
                  <a:solidFill>
                    <a:srgbClr val="FFFFFF"/>
                  </a:solidFill>
                </a:rPr>
                <a:t>More than 19,000 titles in Scopus, titles can be in more than one subject area</a:t>
              </a:r>
            </a:p>
          </p:txBody>
        </p:sp>
      </p:grpSp>
      <p:sp>
        <p:nvSpPr>
          <p:cNvPr id="30724" name="AutoShape 8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flipV="1">
            <a:off x="2581275" y="4222750"/>
            <a:ext cx="4114800" cy="379413"/>
          </a:xfrm>
          <a:prstGeom prst="triangle">
            <a:avLst>
              <a:gd name="adj" fmla="val 50000"/>
            </a:avLst>
          </a:prstGeom>
          <a:solidFill>
            <a:srgbClr val="7030A0">
              <a:alpha val="5098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0725" name="Text Placeholder 2"/>
          <p:cNvSpPr>
            <a:spLocks/>
          </p:cNvSpPr>
          <p:nvPr/>
        </p:nvSpPr>
        <p:spPr bwMode="auto">
          <a:xfrm>
            <a:off x="574675" y="1927225"/>
            <a:ext cx="1944688" cy="2162175"/>
          </a:xfrm>
          <a:prstGeom prst="rect">
            <a:avLst/>
          </a:prstGeom>
          <a:solidFill>
            <a:schemeClr val="accent1">
              <a:alpha val="50195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lIns="72009" tIns="72009" rIns="72009" bIns="72009"/>
          <a:lstStyle/>
          <a:p>
            <a:pPr>
              <a:spcBef>
                <a:spcPct val="50000"/>
              </a:spcBef>
              <a:buClr>
                <a:srgbClr val="036635"/>
              </a:buClr>
              <a:buSzPct val="140000"/>
              <a:buFont typeface="Arial" pitchFamily="34" charset="0"/>
              <a:buNone/>
            </a:pPr>
            <a:endParaRPr lang="en-US" sz="1400">
              <a:solidFill>
                <a:srgbClr val="1F497D"/>
              </a:solidFill>
            </a:endParaRPr>
          </a:p>
        </p:txBody>
      </p:sp>
      <p:sp>
        <p:nvSpPr>
          <p:cNvPr id="27655" name="Text Placeholder 2"/>
          <p:cNvSpPr>
            <a:spLocks/>
          </p:cNvSpPr>
          <p:nvPr/>
        </p:nvSpPr>
        <p:spPr bwMode="auto">
          <a:xfrm>
            <a:off x="2635250" y="1927225"/>
            <a:ext cx="1944688" cy="2162175"/>
          </a:xfrm>
          <a:prstGeom prst="rect">
            <a:avLst/>
          </a:prstGeom>
          <a:solidFill>
            <a:srgbClr val="FF9933">
              <a:alpha val="49000"/>
            </a:srgbClr>
          </a:solidFill>
          <a:ln w="28575">
            <a:solidFill>
              <a:schemeClr val="bg2">
                <a:lumMod val="25000"/>
              </a:schemeClr>
            </a:solidFill>
            <a:miter lim="800000"/>
            <a:headEnd/>
            <a:tailEnd/>
          </a:ln>
        </p:spPr>
        <p:txBody>
          <a:bodyPr lIns="72009" tIns="72009" rIns="72009" bIns="72009"/>
          <a:lstStyle/>
          <a:p>
            <a:pPr>
              <a:spcBef>
                <a:spcPct val="50000"/>
              </a:spcBef>
              <a:buClr>
                <a:srgbClr val="036635"/>
              </a:buClr>
              <a:buSzPct val="140000"/>
              <a:buFont typeface="Arial" pitchFamily="34" charset="0"/>
              <a:buNone/>
            </a:pPr>
            <a:r>
              <a:rPr lang="en-US" sz="1400" b="1">
                <a:solidFill>
                  <a:srgbClr val="4A452A"/>
                </a:solidFill>
              </a:rPr>
              <a:t>Health Sciences 6,200</a:t>
            </a:r>
            <a:endParaRPr lang="en-US" sz="1400">
              <a:solidFill>
                <a:srgbClr val="4A452A"/>
              </a:solidFill>
            </a:endParaRPr>
          </a:p>
          <a:p>
            <a:pPr marL="220663" lvl="1" indent="-219075">
              <a:spcBef>
                <a:spcPct val="50000"/>
              </a:spcBef>
              <a:buClr>
                <a:srgbClr val="036635"/>
              </a:buClr>
              <a:buFontTx/>
              <a:buChar char="•"/>
            </a:pPr>
            <a:r>
              <a:rPr lang="en-US" sz="1400">
                <a:solidFill>
                  <a:srgbClr val="4A452A"/>
                </a:solidFill>
              </a:rPr>
              <a:t>(100% Medline)</a:t>
            </a:r>
          </a:p>
          <a:p>
            <a:pPr marL="220663" lvl="1" indent="-219075">
              <a:spcBef>
                <a:spcPct val="50000"/>
              </a:spcBef>
              <a:buClr>
                <a:srgbClr val="036635"/>
              </a:buClr>
              <a:buFontTx/>
              <a:buChar char="•"/>
            </a:pPr>
            <a:r>
              <a:rPr lang="en-US" sz="1400">
                <a:solidFill>
                  <a:srgbClr val="4A452A"/>
                </a:solidFill>
              </a:rPr>
              <a:t>Nursing</a:t>
            </a:r>
          </a:p>
          <a:p>
            <a:pPr marL="220663" lvl="1" indent="-219075">
              <a:spcBef>
                <a:spcPct val="50000"/>
              </a:spcBef>
              <a:buClr>
                <a:srgbClr val="036635"/>
              </a:buClr>
              <a:buFontTx/>
              <a:buChar char="•"/>
            </a:pPr>
            <a:r>
              <a:rPr lang="en-US" sz="1400">
                <a:solidFill>
                  <a:srgbClr val="4A452A"/>
                </a:solidFill>
              </a:rPr>
              <a:t>Dentistry </a:t>
            </a:r>
          </a:p>
          <a:p>
            <a:pPr marL="220663" lvl="1" indent="-219075">
              <a:spcBef>
                <a:spcPct val="50000"/>
              </a:spcBef>
              <a:buClr>
                <a:srgbClr val="036635"/>
              </a:buClr>
              <a:buFontTx/>
              <a:buChar char="•"/>
            </a:pPr>
            <a:r>
              <a:rPr lang="en-US" sz="1400">
                <a:solidFill>
                  <a:srgbClr val="4A452A"/>
                </a:solidFill>
              </a:rPr>
              <a:t>etc.,</a:t>
            </a:r>
          </a:p>
        </p:txBody>
      </p:sp>
      <p:sp>
        <p:nvSpPr>
          <p:cNvPr id="30727" name="Text Placeholder 2"/>
          <p:cNvSpPr>
            <a:spLocks/>
          </p:cNvSpPr>
          <p:nvPr/>
        </p:nvSpPr>
        <p:spPr bwMode="auto">
          <a:xfrm>
            <a:off x="4695825" y="1927225"/>
            <a:ext cx="1944688" cy="2162175"/>
          </a:xfrm>
          <a:prstGeom prst="rect">
            <a:avLst/>
          </a:prstGeom>
          <a:solidFill>
            <a:srgbClr val="92D050">
              <a:alpha val="50195"/>
            </a:srgbClr>
          </a:solidFill>
          <a:ln w="28575">
            <a:solidFill>
              <a:srgbClr val="006600"/>
            </a:solidFill>
            <a:miter lim="800000"/>
            <a:headEnd/>
            <a:tailEnd/>
          </a:ln>
        </p:spPr>
        <p:txBody>
          <a:bodyPr lIns="72009" tIns="72009" rIns="72009" bIns="72009"/>
          <a:lstStyle/>
          <a:p>
            <a:pPr>
              <a:spcBef>
                <a:spcPct val="50000"/>
              </a:spcBef>
              <a:buClr>
                <a:srgbClr val="036635"/>
              </a:buClr>
              <a:buSzPct val="140000"/>
              <a:buFont typeface="Arial" pitchFamily="34" charset="0"/>
              <a:buNone/>
            </a:pPr>
            <a:r>
              <a:rPr lang="en-US" sz="1400" b="1">
                <a:solidFill>
                  <a:srgbClr val="006600"/>
                </a:solidFill>
              </a:rPr>
              <a:t>Social Sciences </a:t>
            </a:r>
            <a:br>
              <a:rPr lang="en-US" sz="1400" b="1">
                <a:solidFill>
                  <a:srgbClr val="006600"/>
                </a:solidFill>
              </a:rPr>
            </a:br>
            <a:r>
              <a:rPr lang="en-US" sz="1400" b="1">
                <a:solidFill>
                  <a:srgbClr val="006600"/>
                </a:solidFill>
              </a:rPr>
              <a:t>5,900</a:t>
            </a:r>
          </a:p>
          <a:p>
            <a:pPr marL="220663" lvl="1" indent="-219075">
              <a:spcBef>
                <a:spcPct val="50000"/>
              </a:spcBef>
              <a:buClr>
                <a:srgbClr val="036635"/>
              </a:buClr>
              <a:buFontTx/>
              <a:buChar char="•"/>
            </a:pPr>
            <a:r>
              <a:rPr lang="en-US" sz="1400">
                <a:solidFill>
                  <a:srgbClr val="006600"/>
                </a:solidFill>
              </a:rPr>
              <a:t>Psychology</a:t>
            </a:r>
          </a:p>
          <a:p>
            <a:pPr marL="220663" lvl="1" indent="-219075">
              <a:spcBef>
                <a:spcPct val="50000"/>
              </a:spcBef>
              <a:buClr>
                <a:srgbClr val="036635"/>
              </a:buClr>
              <a:buFontTx/>
              <a:buChar char="•"/>
            </a:pPr>
            <a:r>
              <a:rPr lang="en-US" sz="1400">
                <a:solidFill>
                  <a:srgbClr val="006600"/>
                </a:solidFill>
              </a:rPr>
              <a:t>Economics</a:t>
            </a:r>
          </a:p>
          <a:p>
            <a:pPr marL="220663" lvl="1" indent="-219075">
              <a:spcBef>
                <a:spcPct val="50000"/>
              </a:spcBef>
              <a:buClr>
                <a:srgbClr val="036635"/>
              </a:buClr>
              <a:buFontTx/>
              <a:buChar char="•"/>
            </a:pPr>
            <a:r>
              <a:rPr lang="en-US" sz="1400">
                <a:solidFill>
                  <a:srgbClr val="006600"/>
                </a:solidFill>
              </a:rPr>
              <a:t>Business</a:t>
            </a:r>
          </a:p>
          <a:p>
            <a:pPr marL="220663" lvl="1" indent="-219075">
              <a:spcBef>
                <a:spcPct val="50000"/>
              </a:spcBef>
              <a:buClr>
                <a:srgbClr val="036635"/>
              </a:buClr>
              <a:buFontTx/>
              <a:buChar char="•"/>
            </a:pPr>
            <a:r>
              <a:rPr lang="en-US" sz="1400">
                <a:solidFill>
                  <a:srgbClr val="006600"/>
                </a:solidFill>
              </a:rPr>
              <a:t>A&amp;H </a:t>
            </a:r>
          </a:p>
          <a:p>
            <a:pPr marL="220663" lvl="1" indent="-219075">
              <a:spcBef>
                <a:spcPct val="50000"/>
              </a:spcBef>
              <a:buClr>
                <a:srgbClr val="036635"/>
              </a:buClr>
              <a:buFontTx/>
              <a:buChar char="•"/>
            </a:pPr>
            <a:r>
              <a:rPr lang="en-US" sz="1400">
                <a:solidFill>
                  <a:srgbClr val="006600"/>
                </a:solidFill>
              </a:rPr>
              <a:t>etc.,</a:t>
            </a:r>
          </a:p>
        </p:txBody>
      </p:sp>
      <p:sp>
        <p:nvSpPr>
          <p:cNvPr id="30728" name="Text Placeholder 2"/>
          <p:cNvSpPr>
            <a:spLocks/>
          </p:cNvSpPr>
          <p:nvPr/>
        </p:nvSpPr>
        <p:spPr bwMode="auto">
          <a:xfrm>
            <a:off x="6757988" y="1927225"/>
            <a:ext cx="1944687" cy="2162175"/>
          </a:xfrm>
          <a:prstGeom prst="rect">
            <a:avLst/>
          </a:prstGeom>
          <a:solidFill>
            <a:srgbClr val="E6B9B8"/>
          </a:solidFill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lIns="72009" tIns="72009" rIns="72009" bIns="72009"/>
          <a:lstStyle/>
          <a:p>
            <a:pPr>
              <a:spcBef>
                <a:spcPct val="50000"/>
              </a:spcBef>
              <a:buClr>
                <a:srgbClr val="036635"/>
              </a:buClr>
              <a:buSzPct val="140000"/>
              <a:buFont typeface="Arial" pitchFamily="34" charset="0"/>
              <a:buNone/>
            </a:pPr>
            <a:r>
              <a:rPr lang="en-US" sz="1400" b="1">
                <a:solidFill>
                  <a:srgbClr val="632523"/>
                </a:solidFill>
              </a:rPr>
              <a:t>Life Sciences </a:t>
            </a:r>
            <a:br>
              <a:rPr lang="en-US" sz="1400" b="1">
                <a:solidFill>
                  <a:srgbClr val="632523"/>
                </a:solidFill>
              </a:rPr>
            </a:br>
            <a:r>
              <a:rPr lang="en-US" sz="1400" b="1">
                <a:solidFill>
                  <a:srgbClr val="632523"/>
                </a:solidFill>
              </a:rPr>
              <a:t>3,950</a:t>
            </a:r>
          </a:p>
          <a:p>
            <a:pPr marL="220663" lvl="1" indent="-219075">
              <a:spcBef>
                <a:spcPct val="50000"/>
              </a:spcBef>
              <a:buClr>
                <a:srgbClr val="036635"/>
              </a:buClr>
              <a:buFontTx/>
              <a:buChar char="•"/>
            </a:pPr>
            <a:r>
              <a:rPr lang="en-US" sz="1400">
                <a:solidFill>
                  <a:srgbClr val="632523"/>
                </a:solidFill>
              </a:rPr>
              <a:t>Neuroscience</a:t>
            </a:r>
          </a:p>
          <a:p>
            <a:pPr marL="220663" lvl="1" indent="-219075">
              <a:spcBef>
                <a:spcPct val="50000"/>
              </a:spcBef>
              <a:buClr>
                <a:srgbClr val="036635"/>
              </a:buClr>
              <a:buFontTx/>
              <a:buChar char="•"/>
            </a:pPr>
            <a:r>
              <a:rPr lang="en-US" sz="1400">
                <a:solidFill>
                  <a:srgbClr val="632523"/>
                </a:solidFill>
              </a:rPr>
              <a:t>Pharmacology</a:t>
            </a:r>
          </a:p>
          <a:p>
            <a:pPr marL="220663" lvl="1" indent="-219075">
              <a:spcBef>
                <a:spcPct val="50000"/>
              </a:spcBef>
              <a:buClr>
                <a:srgbClr val="036635"/>
              </a:buClr>
              <a:buFontTx/>
              <a:buChar char="•"/>
            </a:pPr>
            <a:r>
              <a:rPr lang="en-US" sz="1400">
                <a:solidFill>
                  <a:srgbClr val="632523"/>
                </a:solidFill>
              </a:rPr>
              <a:t>Biology </a:t>
            </a:r>
          </a:p>
          <a:p>
            <a:pPr marL="220663" lvl="1" indent="-219075">
              <a:spcBef>
                <a:spcPct val="50000"/>
              </a:spcBef>
              <a:buClr>
                <a:srgbClr val="036635"/>
              </a:buClr>
              <a:buFontTx/>
              <a:buChar char="•"/>
            </a:pPr>
            <a:r>
              <a:rPr lang="en-US" sz="1400">
                <a:solidFill>
                  <a:srgbClr val="632523"/>
                </a:solidFill>
              </a:rPr>
              <a:t>etc.,</a:t>
            </a:r>
          </a:p>
        </p:txBody>
      </p:sp>
      <p:sp>
        <p:nvSpPr>
          <p:cNvPr id="30729" name="Rectangle 11"/>
          <p:cNvSpPr>
            <a:spLocks noChangeArrowheads="1"/>
          </p:cNvSpPr>
          <p:nvPr/>
        </p:nvSpPr>
        <p:spPr bwMode="auto">
          <a:xfrm>
            <a:off x="681038" y="1974850"/>
            <a:ext cx="1730375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036635"/>
              </a:buClr>
              <a:buSzPct val="140000"/>
              <a:buFont typeface="Arial" pitchFamily="34" charset="0"/>
              <a:buNone/>
            </a:pPr>
            <a:r>
              <a:rPr lang="en-US" sz="1400" b="1">
                <a:solidFill>
                  <a:srgbClr val="1F497D"/>
                </a:solidFill>
              </a:rPr>
              <a:t>Physical Sciences 6,350</a:t>
            </a:r>
          </a:p>
          <a:p>
            <a:pPr marL="220663" lvl="1" indent="-219075">
              <a:spcBef>
                <a:spcPct val="50000"/>
              </a:spcBef>
              <a:buClr>
                <a:srgbClr val="036635"/>
              </a:buClr>
              <a:buFontTx/>
              <a:buChar char="•"/>
            </a:pPr>
            <a:r>
              <a:rPr lang="en-US" sz="1400">
                <a:solidFill>
                  <a:srgbClr val="1F497D"/>
                </a:solidFill>
              </a:rPr>
              <a:t>Chemistry</a:t>
            </a:r>
          </a:p>
          <a:p>
            <a:pPr marL="220663" lvl="1" indent="-219075">
              <a:spcBef>
                <a:spcPct val="50000"/>
              </a:spcBef>
              <a:buClr>
                <a:srgbClr val="036635"/>
              </a:buClr>
              <a:buFontTx/>
              <a:buChar char="•"/>
            </a:pPr>
            <a:r>
              <a:rPr lang="en-US" sz="1400">
                <a:solidFill>
                  <a:srgbClr val="1F497D"/>
                </a:solidFill>
              </a:rPr>
              <a:t>Physics </a:t>
            </a:r>
          </a:p>
          <a:p>
            <a:pPr marL="220663" lvl="1" indent="-219075">
              <a:spcBef>
                <a:spcPct val="50000"/>
              </a:spcBef>
              <a:buClr>
                <a:srgbClr val="036635"/>
              </a:buClr>
              <a:buFontTx/>
              <a:buChar char="•"/>
            </a:pPr>
            <a:r>
              <a:rPr lang="en-US" sz="1400">
                <a:solidFill>
                  <a:srgbClr val="1F497D"/>
                </a:solidFill>
              </a:rPr>
              <a:t>Engineering</a:t>
            </a:r>
          </a:p>
          <a:p>
            <a:pPr marL="220663" lvl="1" indent="-219075">
              <a:spcBef>
                <a:spcPct val="50000"/>
              </a:spcBef>
              <a:buClr>
                <a:srgbClr val="036635"/>
              </a:buClr>
              <a:buFontTx/>
              <a:buChar char="•"/>
            </a:pPr>
            <a:r>
              <a:rPr lang="en-US" sz="1400">
                <a:solidFill>
                  <a:srgbClr val="1F497D"/>
                </a:solidFill>
              </a:rPr>
              <a:t>etc.,</a:t>
            </a: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87450" y="1844675"/>
            <a:ext cx="5688013" cy="914400"/>
          </a:xfrm>
        </p:spPr>
        <p:txBody>
          <a:bodyPr/>
          <a:lstStyle/>
          <a:p>
            <a:r>
              <a:rPr lang="zh-CN" altLang="en-US" sz="320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Scopus</a:t>
            </a:r>
            <a:r>
              <a:rPr lang="zh-CN" altLang="en-US" sz="3200" smtClean="0">
                <a:latin typeface="幼圆" pitchFamily="49" charset="-122"/>
                <a:ea typeface="幼圆" pitchFamily="49" charset="-122"/>
              </a:rPr>
              <a:t>－</a:t>
            </a:r>
            <a:r>
              <a:rPr lang="zh-CN" altLang="en-US" sz="3200" smtClean="0">
                <a:ea typeface="宋体" pitchFamily="2" charset="-122"/>
              </a:rPr>
              <a:t>全面的文献调研工具</a:t>
            </a:r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3059113" y="2924175"/>
            <a:ext cx="6337300" cy="206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zh-CN" altLang="en-US" b="1">
                <a:solidFill>
                  <a:schemeClr val="tx2"/>
                </a:solidFill>
                <a:latin typeface="Helvetica" pitchFamily="34" charset="0"/>
              </a:rPr>
              <a:t>□检索：全面检索，获取所有相关信息</a:t>
            </a:r>
            <a:br>
              <a:rPr lang="zh-CN" altLang="en-US" b="1">
                <a:solidFill>
                  <a:schemeClr val="tx2"/>
                </a:solidFill>
                <a:latin typeface="Helvetica" pitchFamily="34" charset="0"/>
              </a:rPr>
            </a:br>
            <a:r>
              <a:rPr lang="zh-CN" altLang="en-US" b="1">
                <a:solidFill>
                  <a:schemeClr val="tx2"/>
                </a:solidFill>
                <a:latin typeface="Helvetica" pitchFamily="34" charset="0"/>
              </a:rPr>
              <a:t>□定位：快速精炼，一步链接至期刊全文</a:t>
            </a:r>
            <a:br>
              <a:rPr lang="zh-CN" altLang="en-US" b="1">
                <a:solidFill>
                  <a:schemeClr val="tx2"/>
                </a:solidFill>
                <a:latin typeface="Helvetica" pitchFamily="34" charset="0"/>
              </a:rPr>
            </a:br>
            <a:r>
              <a:rPr lang="zh-CN" altLang="en-US" b="1">
                <a:solidFill>
                  <a:schemeClr val="tx2"/>
                </a:solidFill>
                <a:latin typeface="Helvetica" pitchFamily="34" charset="0"/>
              </a:rPr>
              <a:t>□分析：从文章探寻科研课题的来龙去脉 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zh-CN" altLang="en-US" b="1">
                <a:solidFill>
                  <a:schemeClr val="tx2"/>
                </a:solidFill>
                <a:latin typeface="Helvetica" pitchFamily="34" charset="0"/>
              </a:rPr>
              <a:t>□跟踪：密切追踪最新的信息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zh-CN" altLang="en-US" b="1">
                <a:solidFill>
                  <a:schemeClr val="tx2"/>
                </a:solidFill>
                <a:latin typeface="Helvetica" pitchFamily="34" charset="0"/>
              </a:rPr>
              <a:t>□管理：检索结果输出与管理</a:t>
            </a: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 autoUpdateAnimBg="0"/>
      <p:bldP spid="41987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3" name="Rectangle 19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88913"/>
            <a:ext cx="8534400" cy="914400"/>
          </a:xfrm>
        </p:spPr>
        <p:txBody>
          <a:bodyPr/>
          <a:lstStyle/>
          <a:p>
            <a:r>
              <a:rPr lang="zh-CN" altLang="en-US" dirty="0" smtClean="0">
                <a:ea typeface="宋体" pitchFamily="2" charset="-122"/>
              </a:rPr>
              <a:t>Scopus主页：http://www.scopus.com</a:t>
            </a:r>
            <a:r>
              <a:rPr lang="zh-CN" altLang="en-US" dirty="0" smtClean="0">
                <a:solidFill>
                  <a:schemeClr val="bg1"/>
                </a:solidFill>
                <a:ea typeface="宋体" pitchFamily="2" charset="-122"/>
              </a:rPr>
              <a:t/>
            </a:r>
            <a:br>
              <a:rPr lang="zh-CN" altLang="en-US" dirty="0" smtClean="0">
                <a:solidFill>
                  <a:schemeClr val="bg1"/>
                </a:solidFill>
                <a:ea typeface="宋体" pitchFamily="2" charset="-122"/>
              </a:rPr>
            </a:br>
            <a:endParaRPr lang="zh-CN" altLang="en-US" dirty="0" smtClean="0">
              <a:solidFill>
                <a:schemeClr val="bg1"/>
              </a:solidFill>
              <a:ea typeface="宋体" pitchFamily="2" charset="-122"/>
            </a:endParaRP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63" y="1067702"/>
            <a:ext cx="8367430" cy="5371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011" name="Rectangle 15"/>
          <p:cNvSpPr>
            <a:spLocks noChangeArrowheads="1"/>
          </p:cNvSpPr>
          <p:nvPr/>
        </p:nvSpPr>
        <p:spPr bwMode="auto">
          <a:xfrm>
            <a:off x="466725" y="2565400"/>
            <a:ext cx="5184775" cy="287338"/>
          </a:xfrm>
          <a:prstGeom prst="rect">
            <a:avLst/>
          </a:prstGeom>
          <a:noFill/>
          <a:ln w="38100">
            <a:solidFill>
              <a:srgbClr val="E7E2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endParaRPr lang="zh-CN" altLang="en-US">
              <a:ea typeface="MS PGothic" pitchFamily="34" charset="-128"/>
            </a:endParaRPr>
          </a:p>
        </p:txBody>
      </p:sp>
      <p:sp>
        <p:nvSpPr>
          <p:cNvPr id="43012" name="Oval 18"/>
          <p:cNvSpPr>
            <a:spLocks noChangeArrowheads="1"/>
          </p:cNvSpPr>
          <p:nvPr/>
        </p:nvSpPr>
        <p:spPr bwMode="auto">
          <a:xfrm>
            <a:off x="1403648" y="3187054"/>
            <a:ext cx="1439863" cy="360363"/>
          </a:xfrm>
          <a:prstGeom prst="ellipse">
            <a:avLst/>
          </a:prstGeom>
          <a:noFill/>
          <a:ln w="25400">
            <a:solidFill>
              <a:srgbClr val="E7E200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zh-CN" altLang="en-US">
              <a:ea typeface="MS PGothic" pitchFamily="34" charset="-128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animBg="1" autoUpdateAnimBg="0"/>
      <p:bldP spid="43012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77446"/>
            <a:ext cx="6624736" cy="5185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19"/>
          <p:cNvSpPr txBox="1">
            <a:spLocks noChangeArrowheads="1"/>
          </p:cNvSpPr>
          <p:nvPr/>
        </p:nvSpPr>
        <p:spPr bwMode="auto">
          <a:xfrm>
            <a:off x="323528" y="63046"/>
            <a:ext cx="8210872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36635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36635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36635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36635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36635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36635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36635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36635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36635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zh-CN" altLang="en-US" dirty="0">
                <a:ea typeface="宋体" pitchFamily="2" charset="-122"/>
              </a:rPr>
              <a:t>高</a:t>
            </a:r>
            <a:r>
              <a:rPr lang="zh-CN" altLang="en-US" dirty="0" smtClean="0">
                <a:ea typeface="宋体" pitchFamily="2" charset="-122"/>
              </a:rPr>
              <a:t>级检索</a:t>
            </a:r>
            <a:r>
              <a:rPr lang="zh-CN" altLang="en-US" dirty="0">
                <a:ea typeface="宋体" pitchFamily="2" charset="-122"/>
              </a:rPr>
              <a:t>技巧</a:t>
            </a:r>
            <a:endParaRPr lang="zh-CN" altLang="en-US" dirty="0" smtClean="0">
              <a:solidFill>
                <a:schemeClr val="bg1"/>
              </a:solidFill>
              <a:ea typeface="宋体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98742" y="4509120"/>
            <a:ext cx="4129017" cy="1200329"/>
          </a:xfrm>
          <a:prstGeom prst="rect">
            <a:avLst/>
          </a:prstGeom>
          <a:solidFill>
            <a:srgbClr val="E7E200"/>
          </a:solidFill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</a:rPr>
              <a:t>例如：</a:t>
            </a:r>
            <a:r>
              <a:rPr lang="en-US" altLang="zh-CN" b="1" dirty="0" smtClean="0">
                <a:solidFill>
                  <a:schemeClr val="bg1"/>
                </a:solidFill>
              </a:rPr>
              <a:t>{ } </a:t>
            </a:r>
            <a:r>
              <a:rPr lang="zh-CN" altLang="en-US" b="1" dirty="0">
                <a:solidFill>
                  <a:schemeClr val="bg1"/>
                </a:solidFill>
              </a:rPr>
              <a:t>进</a:t>
            </a:r>
            <a:r>
              <a:rPr lang="zh-CN" altLang="en-US" b="1" dirty="0" smtClean="0">
                <a:solidFill>
                  <a:schemeClr val="bg1"/>
                </a:solidFill>
              </a:rPr>
              <a:t>行字、词的精确限定；</a:t>
            </a:r>
            <a:endParaRPr lang="en-US" altLang="zh-CN" b="1" dirty="0" smtClean="0">
              <a:solidFill>
                <a:schemeClr val="bg1"/>
              </a:solidFill>
            </a:endParaRPr>
          </a:p>
          <a:p>
            <a:r>
              <a:rPr lang="en-US" altLang="zh-CN" b="1" dirty="0">
                <a:solidFill>
                  <a:schemeClr val="bg1"/>
                </a:solidFill>
              </a:rPr>
              <a:t> </a:t>
            </a:r>
            <a:r>
              <a:rPr lang="en-US" altLang="zh-CN" b="1" dirty="0" smtClean="0">
                <a:solidFill>
                  <a:schemeClr val="bg1"/>
                </a:solidFill>
              </a:rPr>
              <a:t>          </a:t>
            </a:r>
            <a:r>
              <a:rPr lang="zh-CN" altLang="en-US" b="1" dirty="0" smtClean="0">
                <a:solidFill>
                  <a:schemeClr val="bg1"/>
                </a:solidFill>
              </a:rPr>
              <a:t>“ ”同时检索多个单词；</a:t>
            </a:r>
            <a:r>
              <a:rPr lang="en-US" altLang="zh-CN" b="1" dirty="0" smtClean="0">
                <a:solidFill>
                  <a:schemeClr val="bg1"/>
                </a:solidFill>
              </a:rPr>
              <a:t/>
            </a:r>
            <a:br>
              <a:rPr lang="en-US" altLang="zh-CN" b="1" dirty="0" smtClean="0">
                <a:solidFill>
                  <a:schemeClr val="bg1"/>
                </a:solidFill>
              </a:rPr>
            </a:br>
            <a:r>
              <a:rPr lang="en-US" altLang="zh-CN" b="1" dirty="0" smtClean="0">
                <a:solidFill>
                  <a:schemeClr val="bg1"/>
                </a:solidFill>
              </a:rPr>
              <a:t>            * </a:t>
            </a:r>
            <a:r>
              <a:rPr lang="zh-CN" altLang="en-US" b="1" dirty="0">
                <a:solidFill>
                  <a:schemeClr val="bg1"/>
                </a:solidFill>
              </a:rPr>
              <a:t>默</a:t>
            </a:r>
            <a:r>
              <a:rPr lang="zh-CN" altLang="en-US" b="1" dirty="0" smtClean="0">
                <a:solidFill>
                  <a:schemeClr val="bg1"/>
                </a:solidFill>
              </a:rPr>
              <a:t>认检索前面一致的单词；</a:t>
            </a:r>
            <a:endParaRPr lang="en-US" altLang="zh-CN" b="1" dirty="0" smtClean="0">
              <a:solidFill>
                <a:schemeClr val="bg1"/>
              </a:solidFill>
            </a:endParaRPr>
          </a:p>
          <a:p>
            <a:r>
              <a:rPr lang="zh-CN" altLang="en-US" b="1" dirty="0">
                <a:solidFill>
                  <a:schemeClr val="bg1"/>
                </a:solidFill>
              </a:rPr>
              <a:t>布</a:t>
            </a:r>
            <a:r>
              <a:rPr lang="zh-CN" altLang="en-US" b="1" dirty="0" smtClean="0">
                <a:solidFill>
                  <a:schemeClr val="bg1"/>
                </a:solidFill>
              </a:rPr>
              <a:t>尔检索，邻近检索</a:t>
            </a:r>
            <a:r>
              <a:rPr lang="en-US" altLang="zh-CN" b="1" dirty="0" smtClean="0">
                <a:solidFill>
                  <a:schemeClr val="bg1"/>
                </a:solidFill>
              </a:rPr>
              <a:t>PRE/ , W/ </a:t>
            </a:r>
            <a:r>
              <a:rPr lang="zh-CN" altLang="en-US" b="1" dirty="0" smtClean="0">
                <a:solidFill>
                  <a:schemeClr val="bg1"/>
                </a:solidFill>
              </a:rPr>
              <a:t>等</a:t>
            </a:r>
            <a:r>
              <a:rPr lang="en-US" dirty="0" smtClean="0"/>
              <a:t> 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576317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66" y="1556792"/>
            <a:ext cx="7924757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19"/>
          <p:cNvSpPr txBox="1">
            <a:spLocks noChangeArrowheads="1"/>
          </p:cNvSpPr>
          <p:nvPr/>
        </p:nvSpPr>
        <p:spPr bwMode="auto">
          <a:xfrm>
            <a:off x="323528" y="404664"/>
            <a:ext cx="8210872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36635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36635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36635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36635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36635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36635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36635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36635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36635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zh-CN" altLang="en-US" dirty="0" smtClean="0">
                <a:ea typeface="宋体" pitchFamily="2" charset="-122"/>
              </a:rPr>
              <a:t>多次检索进行重新组配</a:t>
            </a:r>
            <a:endParaRPr lang="zh-CN" altLang="en-US" dirty="0" smtClean="0">
              <a:solidFill>
                <a:schemeClr val="bg1"/>
              </a:solidFill>
              <a:ea typeface="宋体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63688" y="4653136"/>
            <a:ext cx="5904656" cy="646331"/>
          </a:xfrm>
          <a:prstGeom prst="rect">
            <a:avLst/>
          </a:prstGeom>
          <a:solidFill>
            <a:srgbClr val="E7E2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</a:rPr>
              <a:t>可</a:t>
            </a:r>
            <a:r>
              <a:rPr lang="zh-CN" altLang="en-US" b="1" dirty="0" smtClean="0">
                <a:solidFill>
                  <a:schemeClr val="bg1"/>
                </a:solidFill>
              </a:rPr>
              <a:t>在</a:t>
            </a:r>
            <a:r>
              <a:rPr lang="en-US" altLang="zh-CN" b="1" dirty="0" smtClean="0">
                <a:solidFill>
                  <a:schemeClr val="bg1"/>
                </a:solidFill>
              </a:rPr>
              <a:t>Search History</a:t>
            </a:r>
            <a:r>
              <a:rPr lang="zh-CN" altLang="en-US" b="1" dirty="0" smtClean="0">
                <a:solidFill>
                  <a:schemeClr val="bg1"/>
                </a:solidFill>
              </a:rPr>
              <a:t>中对之前进行过的检索利用布尔运算进行重新组配查询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749678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55" name="Picture 11"/>
          <p:cNvPicPr>
            <a:picLocks noChangeAspect="1" noChangeArrowheads="1"/>
          </p:cNvPicPr>
          <p:nvPr/>
        </p:nvPicPr>
        <p:blipFill>
          <a:blip r:embed="rId2" cstate="print"/>
          <a:srcRect t="15375" r="2184" b="6250"/>
          <a:stretch>
            <a:fillRect/>
          </a:stretch>
        </p:blipFill>
        <p:spPr bwMode="auto">
          <a:xfrm>
            <a:off x="0" y="1196752"/>
            <a:ext cx="8964488" cy="5387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504" y="2619574"/>
            <a:ext cx="4752975" cy="233362"/>
          </a:xfrm>
          <a:prstGeom prst="rect">
            <a:avLst/>
          </a:prstGeom>
          <a:noFill/>
          <a:ln w="28575">
            <a:solidFill>
              <a:srgbClr val="E7E2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zh-CN" altLang="en-US">
              <a:ea typeface="MS PGothic" pitchFamily="34" charset="-128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899667" y="1922661"/>
            <a:ext cx="3971925" cy="641350"/>
          </a:xfrm>
          <a:prstGeom prst="rect">
            <a:avLst/>
          </a:prstGeom>
          <a:solidFill>
            <a:srgbClr val="E7E200"/>
          </a:solidFill>
          <a:ln w="9525">
            <a:solidFill>
              <a:srgbClr val="E7E2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chemeClr val="bg1"/>
                </a:solidFill>
                <a:latin typeface="Tahoma" pitchFamily="34" charset="0"/>
              </a:rPr>
              <a:t>在学术文献、参考文献、互联网络、专利中的检索结果数</a:t>
            </a:r>
            <a:endParaRPr lang="en-GB" altLang="en-US" b="1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7535441" y="4084365"/>
            <a:ext cx="1116012" cy="217487"/>
          </a:xfrm>
          <a:prstGeom prst="rect">
            <a:avLst/>
          </a:prstGeom>
          <a:noFill/>
          <a:ln w="28575">
            <a:solidFill>
              <a:srgbClr val="E7E2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zh-CN" altLang="en-US">
              <a:ea typeface="MS PGothic" pitchFamily="34" charset="-128"/>
            </a:endParaRPr>
          </a:p>
        </p:txBody>
      </p:sp>
      <p:sp>
        <p:nvSpPr>
          <p:cNvPr id="8" name="Text Box 14"/>
          <p:cNvSpPr txBox="1">
            <a:spLocks noChangeArrowheads="1"/>
          </p:cNvSpPr>
          <p:nvPr/>
        </p:nvSpPr>
        <p:spPr bwMode="auto">
          <a:xfrm>
            <a:off x="7524328" y="4427265"/>
            <a:ext cx="1127125" cy="369887"/>
          </a:xfrm>
          <a:prstGeom prst="rect">
            <a:avLst/>
          </a:prstGeom>
          <a:solidFill>
            <a:srgbClr val="E7E200"/>
          </a:solidFill>
          <a:ln w="9525">
            <a:solidFill>
              <a:srgbClr val="E7E2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>
                <a:solidFill>
                  <a:schemeClr val="bg1"/>
                </a:solidFill>
                <a:latin typeface="Tahoma" pitchFamily="34" charset="0"/>
              </a:rPr>
              <a:t>结果排序</a:t>
            </a:r>
          </a:p>
        </p:txBody>
      </p:sp>
      <p:sp>
        <p:nvSpPr>
          <p:cNvPr id="9" name="Rectangle 16"/>
          <p:cNvSpPr>
            <a:spLocks noChangeArrowheads="1"/>
          </p:cNvSpPr>
          <p:nvPr/>
        </p:nvSpPr>
        <p:spPr bwMode="auto">
          <a:xfrm>
            <a:off x="0" y="3356992"/>
            <a:ext cx="1979712" cy="3096344"/>
          </a:xfrm>
          <a:prstGeom prst="rect">
            <a:avLst/>
          </a:prstGeom>
          <a:noFill/>
          <a:ln w="28575">
            <a:solidFill>
              <a:srgbClr val="E7E2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zh-CN" altLang="en-US">
              <a:ea typeface="MS PGothic" pitchFamily="34" charset="-128"/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1042988" y="3735388"/>
            <a:ext cx="1752600" cy="366712"/>
          </a:xfrm>
          <a:prstGeom prst="rect">
            <a:avLst/>
          </a:prstGeom>
          <a:solidFill>
            <a:srgbClr val="E7E200"/>
          </a:solidFill>
          <a:ln w="9525">
            <a:solidFill>
              <a:srgbClr val="E7E2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>
                <a:solidFill>
                  <a:schemeClr val="bg1"/>
                </a:solidFill>
                <a:latin typeface="Tahoma" pitchFamily="34" charset="0"/>
              </a:rPr>
              <a:t>精炼检索结果</a:t>
            </a:r>
            <a:endParaRPr lang="en-GB" altLang="en-US" b="1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12" name="Rectangle 21"/>
          <p:cNvSpPr txBox="1">
            <a:spLocks noChangeArrowheads="1"/>
          </p:cNvSpPr>
          <p:nvPr/>
        </p:nvSpPr>
        <p:spPr bwMode="auto">
          <a:xfrm>
            <a:off x="179388" y="139700"/>
            <a:ext cx="5905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zh-CN" altLang="en-US" sz="2800" b="1">
                <a:solidFill>
                  <a:srgbClr val="036635"/>
                </a:solidFill>
                <a:latin typeface="Helvetica" pitchFamily="34" charset="0"/>
              </a:rPr>
              <a:t>全面检索，获取所有相关信息</a:t>
            </a:r>
            <a:endParaRPr lang="zh-CN" altLang="en-US" sz="2800" b="1">
              <a:solidFill>
                <a:srgbClr val="036635"/>
              </a:solidFill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60"/>
                            </p:stCondLst>
                            <p:childTnLst>
                              <p:par>
                                <p:cTn id="11" presetID="8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 autoUpdateAnimBg="0"/>
      <p:bldP spid="6" grpId="0" bldLvl="0" animBg="1" autoUpdateAnimBg="0"/>
      <p:bldP spid="7" grpId="0" bldLvl="0" animBg="1" autoUpdateAnimBg="0"/>
      <p:bldP spid="8" grpId="0" bldLvl="0" animBg="1" autoUpdateAnimBg="0"/>
      <p:bldP spid="9" grpId="0" bldLvl="0" animBg="1" autoUpdateAnimBg="0"/>
      <p:bldP spid="10" grpId="0" bldLvl="0" animBg="1" autoUpdateAnimBg="0"/>
      <p:bldP spid="12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 cstate="print"/>
          <a:srcRect l="14438" t="37334" r="1527" b="4889"/>
          <a:stretch>
            <a:fillRect/>
          </a:stretch>
        </p:blipFill>
        <p:spPr bwMode="auto">
          <a:xfrm>
            <a:off x="-22225" y="1557338"/>
            <a:ext cx="9217025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9156" name="Rectangle 2"/>
          <p:cNvSpPr>
            <a:spLocks noChangeArrowheads="1"/>
          </p:cNvSpPr>
          <p:nvPr/>
        </p:nvSpPr>
        <p:spPr bwMode="auto">
          <a:xfrm>
            <a:off x="250825" y="260350"/>
            <a:ext cx="3744913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zh-CN" altLang="en-US" sz="2800" b="1">
                <a:solidFill>
                  <a:srgbClr val="036635"/>
                </a:solidFill>
                <a:latin typeface="Helvetica" pitchFamily="34" charset="0"/>
              </a:rPr>
              <a:t>一步链接获取全文</a:t>
            </a:r>
          </a:p>
        </p:txBody>
      </p:sp>
      <p:sp>
        <p:nvSpPr>
          <p:cNvPr id="49157" name="Text Box 12"/>
          <p:cNvSpPr txBox="1">
            <a:spLocks noChangeArrowheads="1"/>
          </p:cNvSpPr>
          <p:nvPr/>
        </p:nvSpPr>
        <p:spPr bwMode="auto">
          <a:xfrm>
            <a:off x="1260475" y="2492375"/>
            <a:ext cx="2159000" cy="336550"/>
          </a:xfrm>
          <a:prstGeom prst="rect">
            <a:avLst/>
          </a:prstGeom>
          <a:solidFill>
            <a:srgbClr val="E7E200"/>
          </a:solidFill>
          <a:ln w="9525">
            <a:solidFill>
              <a:srgbClr val="E7E2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1600" b="1">
                <a:solidFill>
                  <a:schemeClr val="bg1"/>
                </a:solidFill>
                <a:latin typeface="Tahoma" pitchFamily="34" charset="0"/>
              </a:rPr>
              <a:t>一次链接到出版商</a:t>
            </a:r>
          </a:p>
        </p:txBody>
      </p:sp>
      <p:sp>
        <p:nvSpPr>
          <p:cNvPr id="49158" name="Text Box 9"/>
          <p:cNvSpPr txBox="1">
            <a:spLocks noChangeArrowheads="1"/>
          </p:cNvSpPr>
          <p:nvPr/>
        </p:nvSpPr>
        <p:spPr bwMode="auto">
          <a:xfrm>
            <a:off x="3038475" y="2789238"/>
            <a:ext cx="1368425" cy="366712"/>
          </a:xfrm>
          <a:prstGeom prst="rect">
            <a:avLst/>
          </a:prstGeom>
          <a:solidFill>
            <a:srgbClr val="E7E200"/>
          </a:solidFill>
          <a:ln w="9525">
            <a:solidFill>
              <a:srgbClr val="E7E2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b="1">
                <a:solidFill>
                  <a:schemeClr val="bg1"/>
                </a:solidFill>
                <a:latin typeface="Tahoma" pitchFamily="34" charset="0"/>
              </a:rPr>
              <a:t>查看摘要</a:t>
            </a:r>
            <a:endParaRPr lang="en-GB" altLang="en-US" b="1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49160" name="Rectangle 22"/>
          <p:cNvSpPr>
            <a:spLocks noChangeArrowheads="1"/>
          </p:cNvSpPr>
          <p:nvPr/>
        </p:nvSpPr>
        <p:spPr bwMode="auto">
          <a:xfrm>
            <a:off x="250825" y="2565400"/>
            <a:ext cx="882650" cy="228600"/>
          </a:xfrm>
          <a:prstGeom prst="rect">
            <a:avLst/>
          </a:prstGeom>
          <a:noFill/>
          <a:ln w="28575">
            <a:solidFill>
              <a:srgbClr val="E7E2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zh-CN" altLang="en-US">
              <a:ea typeface="MS PGothic" pitchFamily="34" charset="-128"/>
            </a:endParaRPr>
          </a:p>
        </p:txBody>
      </p:sp>
      <p:sp>
        <p:nvSpPr>
          <p:cNvPr id="49161" name="Rectangle 23"/>
          <p:cNvSpPr>
            <a:spLocks noChangeArrowheads="1"/>
          </p:cNvSpPr>
          <p:nvPr/>
        </p:nvSpPr>
        <p:spPr bwMode="auto">
          <a:xfrm>
            <a:off x="1957388" y="2935288"/>
            <a:ext cx="936625" cy="222250"/>
          </a:xfrm>
          <a:prstGeom prst="rect">
            <a:avLst/>
          </a:prstGeom>
          <a:noFill/>
          <a:ln w="28575">
            <a:solidFill>
              <a:srgbClr val="E7E2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zh-CN" altLang="en-US">
              <a:ea typeface="MS PGothic" pitchFamily="34" charset="-128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5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9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49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9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6" grpId="0" autoUpdateAnimBg="0"/>
      <p:bldP spid="49157" grpId="0" bldLvl="0" animBg="1" autoUpdateAnimBg="0"/>
      <p:bldP spid="49158" grpId="0" bldLvl="0" animBg="1" autoUpdateAnimBg="0"/>
      <p:bldP spid="49160" grpId="0" bldLvl="0" animBg="1" autoUpdateAnimBg="0"/>
      <p:bldP spid="49161" grpId="0" bldLvl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08050"/>
            <a:ext cx="9144000" cy="392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1962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zh-CN" altLang="en-US">
              <a:ea typeface="MS PGothic" pitchFamily="34" charset="-128"/>
            </a:endParaRP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0" y="1962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zh-CN" altLang="en-US">
              <a:ea typeface="MS PGothic" pitchFamily="34" charset="-128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4895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146050" y="22526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zh-CN" altLang="en-US">
              <a:ea typeface="MS PGothic" pitchFamily="34" charset="-128"/>
            </a:endParaRP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146050" y="22526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zh-CN" altLang="en-US">
              <a:ea typeface="MS PGothic" pitchFamily="34" charset="-128"/>
            </a:endParaRPr>
          </a:p>
        </p:txBody>
      </p:sp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146050" y="46053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3801" name="Rectangle 12"/>
          <p:cNvSpPr>
            <a:spLocks noChangeArrowheads="1"/>
          </p:cNvSpPr>
          <p:nvPr/>
        </p:nvSpPr>
        <p:spPr bwMode="auto">
          <a:xfrm>
            <a:off x="203200" y="21002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zh-CN" altLang="en-US">
              <a:ea typeface="MS PGothic" pitchFamily="34" charset="-128"/>
            </a:endParaRPr>
          </a:p>
        </p:txBody>
      </p:sp>
      <p:sp>
        <p:nvSpPr>
          <p:cNvPr id="33802" name="Rectangle 13"/>
          <p:cNvSpPr>
            <a:spLocks noChangeArrowheads="1"/>
          </p:cNvSpPr>
          <p:nvPr/>
        </p:nvSpPr>
        <p:spPr bwMode="auto">
          <a:xfrm>
            <a:off x="203200" y="21002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zh-CN" altLang="en-US">
              <a:ea typeface="MS PGothic" pitchFamily="34" charset="-128"/>
            </a:endParaRPr>
          </a:p>
        </p:txBody>
      </p:sp>
      <p:sp>
        <p:nvSpPr>
          <p:cNvPr id="51211" name="Rectangle 17"/>
          <p:cNvSpPr>
            <a:spLocks noChangeArrowheads="1"/>
          </p:cNvSpPr>
          <p:nvPr/>
        </p:nvSpPr>
        <p:spPr bwMode="auto">
          <a:xfrm>
            <a:off x="34925" y="188913"/>
            <a:ext cx="5834063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zh-CN" altLang="en-US" sz="2800" b="1">
                <a:solidFill>
                  <a:srgbClr val="036635"/>
                </a:solidFill>
                <a:latin typeface="宋体" pitchFamily="2" charset="-122"/>
              </a:rPr>
              <a:t>全文批量下载 </a:t>
            </a:r>
            <a:r>
              <a:rPr lang="en-US" altLang="zh-CN" sz="2800" b="1">
                <a:solidFill>
                  <a:srgbClr val="036635"/>
                </a:solidFill>
                <a:latin typeface="宋体" pitchFamily="2" charset="-122"/>
              </a:rPr>
              <a:t>(Download)</a:t>
            </a:r>
          </a:p>
        </p:txBody>
      </p:sp>
      <p:sp>
        <p:nvSpPr>
          <p:cNvPr id="51212" name="Rectangle 12"/>
          <p:cNvSpPr>
            <a:spLocks noChangeArrowheads="1"/>
          </p:cNvSpPr>
          <p:nvPr/>
        </p:nvSpPr>
        <p:spPr bwMode="auto">
          <a:xfrm>
            <a:off x="179388" y="1844675"/>
            <a:ext cx="287337" cy="2952750"/>
          </a:xfrm>
          <a:prstGeom prst="rect">
            <a:avLst/>
          </a:prstGeom>
          <a:noFill/>
          <a:ln w="38100">
            <a:solidFill>
              <a:srgbClr val="E7E2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51213" name="Rectangle 13"/>
          <p:cNvSpPr>
            <a:spLocks noChangeArrowheads="1"/>
          </p:cNvSpPr>
          <p:nvPr/>
        </p:nvSpPr>
        <p:spPr bwMode="auto">
          <a:xfrm>
            <a:off x="395288" y="1123950"/>
            <a:ext cx="792162" cy="360363"/>
          </a:xfrm>
          <a:prstGeom prst="rect">
            <a:avLst/>
          </a:prstGeom>
          <a:noFill/>
          <a:ln w="38100">
            <a:solidFill>
              <a:srgbClr val="E7E2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pic>
        <p:nvPicPr>
          <p:cNvPr id="51214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650" y="2133600"/>
            <a:ext cx="7058025" cy="44053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1215" name="Text Box 25"/>
          <p:cNvSpPr txBox="1">
            <a:spLocks noChangeArrowheads="1"/>
          </p:cNvSpPr>
          <p:nvPr/>
        </p:nvSpPr>
        <p:spPr bwMode="auto">
          <a:xfrm>
            <a:off x="1692275" y="765175"/>
            <a:ext cx="2087563" cy="639763"/>
          </a:xfrm>
          <a:prstGeom prst="rect">
            <a:avLst/>
          </a:prstGeom>
          <a:solidFill>
            <a:srgbClr val="E7E200"/>
          </a:solidFill>
          <a:ln w="9525">
            <a:solidFill>
              <a:srgbClr val="E7E2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b="1">
                <a:solidFill>
                  <a:schemeClr val="bg1"/>
                </a:solidFill>
                <a:latin typeface="Tahoma" pitchFamily="34" charset="0"/>
              </a:rPr>
              <a:t>Tips：首次下载需安装Java程序</a:t>
            </a:r>
            <a:endParaRPr lang="en-GB" altLang="en-US" b="1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51216" name="Rectangle 16"/>
          <p:cNvSpPr>
            <a:spLocks noChangeArrowheads="1"/>
          </p:cNvSpPr>
          <p:nvPr/>
        </p:nvSpPr>
        <p:spPr bwMode="auto">
          <a:xfrm>
            <a:off x="827088" y="2636838"/>
            <a:ext cx="5184775" cy="1152525"/>
          </a:xfrm>
          <a:prstGeom prst="rect">
            <a:avLst/>
          </a:prstGeom>
          <a:noFill/>
          <a:ln w="38100">
            <a:solidFill>
              <a:srgbClr val="E7E2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51217" name="Text Box 25"/>
          <p:cNvSpPr txBox="1">
            <a:spLocks noChangeArrowheads="1"/>
          </p:cNvSpPr>
          <p:nvPr/>
        </p:nvSpPr>
        <p:spPr bwMode="auto">
          <a:xfrm>
            <a:off x="6083300" y="2924175"/>
            <a:ext cx="1728788" cy="641350"/>
          </a:xfrm>
          <a:prstGeom prst="rect">
            <a:avLst/>
          </a:prstGeom>
          <a:solidFill>
            <a:srgbClr val="E7E200"/>
          </a:solidFill>
          <a:ln w="9525">
            <a:solidFill>
              <a:srgbClr val="E7E2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b="1">
                <a:solidFill>
                  <a:schemeClr val="bg1"/>
                </a:solidFill>
                <a:latin typeface="Tahoma" pitchFamily="34" charset="0"/>
              </a:rPr>
              <a:t>下载选项：命名、保存目录</a:t>
            </a:r>
            <a:endParaRPr lang="en-GB" altLang="en-US" b="1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51218" name="Line 18"/>
          <p:cNvSpPr>
            <a:spLocks noChangeShapeType="1"/>
          </p:cNvSpPr>
          <p:nvPr/>
        </p:nvSpPr>
        <p:spPr bwMode="auto">
          <a:xfrm flipV="1">
            <a:off x="1331913" y="4076700"/>
            <a:ext cx="576262" cy="720725"/>
          </a:xfrm>
          <a:prstGeom prst="line">
            <a:avLst/>
          </a:prstGeom>
          <a:noFill/>
          <a:ln w="57150">
            <a:solidFill>
              <a:srgbClr val="E7E2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219" name="Rectangle 19"/>
          <p:cNvSpPr>
            <a:spLocks noChangeArrowheads="1"/>
          </p:cNvSpPr>
          <p:nvPr/>
        </p:nvSpPr>
        <p:spPr bwMode="auto">
          <a:xfrm>
            <a:off x="755650" y="5949950"/>
            <a:ext cx="6985000" cy="287338"/>
          </a:xfrm>
          <a:prstGeom prst="rect">
            <a:avLst/>
          </a:prstGeom>
          <a:noFill/>
          <a:ln w="38100">
            <a:solidFill>
              <a:srgbClr val="E7E2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12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12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12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500"/>
                                        <p:tgtEl>
                                          <p:spTgt spid="51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51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1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3" dur="500"/>
                                        <p:tgtEl>
                                          <p:spTgt spid="51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6" dur="500"/>
                                        <p:tgtEl>
                                          <p:spTgt spid="51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1" dur="500"/>
                                        <p:tgtEl>
                                          <p:spTgt spid="51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6" dur="500"/>
                                        <p:tgtEl>
                                          <p:spTgt spid="51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11" grpId="0" autoUpdateAnimBg="0"/>
      <p:bldP spid="51212" grpId="0" animBg="1" autoUpdateAnimBg="0"/>
      <p:bldP spid="51213" grpId="0" animBg="1" autoUpdateAnimBg="0"/>
      <p:bldP spid="51215" grpId="0" bldLvl="0" animBg="1" autoUpdateAnimBg="0"/>
      <p:bldP spid="51216" grpId="0" animBg="1" autoUpdateAnimBg="0"/>
      <p:bldP spid="51217" grpId="0" bldLvl="0" animBg="1" autoUpdateAnimBg="0"/>
      <p:bldP spid="51218" grpId="0" animBg="1"/>
      <p:bldP spid="51219" grpId="0" animBg="1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Group 2"/>
          <p:cNvGrpSpPr>
            <a:grpSpLocks noChangeAspect="1"/>
          </p:cNvGrpSpPr>
          <p:nvPr/>
        </p:nvGrpSpPr>
        <p:grpSpPr bwMode="auto">
          <a:xfrm>
            <a:off x="539750" y="692150"/>
            <a:ext cx="8320088" cy="6194425"/>
            <a:chOff x="0" y="0"/>
            <a:chExt cx="13102" cy="9753"/>
          </a:xfrm>
        </p:grpSpPr>
        <p:pic>
          <p:nvPicPr>
            <p:cNvPr id="34831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13039" cy="60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832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011"/>
              <a:ext cx="13102" cy="37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325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15888"/>
            <a:ext cx="8534400" cy="527050"/>
          </a:xfrm>
        </p:spPr>
        <p:txBody>
          <a:bodyPr/>
          <a:lstStyle/>
          <a:p>
            <a:r>
              <a:rPr lang="zh-CN" altLang="en-US" smtClean="0">
                <a:ea typeface="宋体" pitchFamily="2" charset="-122"/>
              </a:rPr>
              <a:t>从一篇文章探寻科研课题的来龙去脉 </a:t>
            </a:r>
          </a:p>
        </p:txBody>
      </p:sp>
      <p:sp>
        <p:nvSpPr>
          <p:cNvPr id="53254" name="Text Box 22"/>
          <p:cNvSpPr txBox="1">
            <a:spLocks noChangeArrowheads="1"/>
          </p:cNvSpPr>
          <p:nvPr/>
        </p:nvSpPr>
        <p:spPr bwMode="auto">
          <a:xfrm>
            <a:off x="4932363" y="2492375"/>
            <a:ext cx="2278062" cy="369888"/>
          </a:xfrm>
          <a:prstGeom prst="rect">
            <a:avLst/>
          </a:prstGeom>
          <a:solidFill>
            <a:srgbClr val="E7E200"/>
          </a:solidFill>
          <a:ln w="9525">
            <a:solidFill>
              <a:srgbClr val="E7E2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b="1">
                <a:solidFill>
                  <a:schemeClr val="bg1"/>
                </a:solidFill>
                <a:latin typeface="Tahoma" pitchFamily="34" charset="0"/>
              </a:rPr>
              <a:t>引用这篇文章的文章</a:t>
            </a:r>
            <a:endParaRPr lang="en-GB" altLang="en-US" b="1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53255" name="Rectangle 29"/>
          <p:cNvSpPr>
            <a:spLocks noChangeArrowheads="1"/>
          </p:cNvSpPr>
          <p:nvPr/>
        </p:nvSpPr>
        <p:spPr bwMode="auto">
          <a:xfrm>
            <a:off x="7524750" y="4725988"/>
            <a:ext cx="1295400" cy="503237"/>
          </a:xfrm>
          <a:prstGeom prst="rect">
            <a:avLst/>
          </a:prstGeom>
          <a:noFill/>
          <a:ln w="38100">
            <a:solidFill>
              <a:srgbClr val="E7E2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zh-CN" altLang="en-US">
              <a:ea typeface="MS PGothic" pitchFamily="34" charset="-128"/>
            </a:endParaRPr>
          </a:p>
        </p:txBody>
      </p:sp>
      <p:sp>
        <p:nvSpPr>
          <p:cNvPr id="53256" name="Rectangle 8"/>
          <p:cNvSpPr>
            <a:spLocks noChangeArrowheads="1"/>
          </p:cNvSpPr>
          <p:nvPr/>
        </p:nvSpPr>
        <p:spPr bwMode="auto">
          <a:xfrm>
            <a:off x="7454900" y="2133600"/>
            <a:ext cx="1368425" cy="2519363"/>
          </a:xfrm>
          <a:prstGeom prst="rect">
            <a:avLst/>
          </a:prstGeom>
          <a:noFill/>
          <a:ln w="38100">
            <a:solidFill>
              <a:srgbClr val="E7E2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53257" name="Line 9"/>
          <p:cNvSpPr>
            <a:spLocks noChangeShapeType="1"/>
          </p:cNvSpPr>
          <p:nvPr/>
        </p:nvSpPr>
        <p:spPr bwMode="auto">
          <a:xfrm>
            <a:off x="6877050" y="4581525"/>
            <a:ext cx="647700" cy="0"/>
          </a:xfrm>
          <a:prstGeom prst="line">
            <a:avLst/>
          </a:prstGeom>
          <a:noFill/>
          <a:ln w="57150">
            <a:solidFill>
              <a:srgbClr val="E7E2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3262" name="Rectangle 29"/>
          <p:cNvSpPr>
            <a:spLocks noChangeArrowheads="1"/>
          </p:cNvSpPr>
          <p:nvPr/>
        </p:nvSpPr>
        <p:spPr bwMode="auto">
          <a:xfrm>
            <a:off x="7524750" y="5445125"/>
            <a:ext cx="1296988" cy="720725"/>
          </a:xfrm>
          <a:prstGeom prst="rect">
            <a:avLst/>
          </a:prstGeom>
          <a:noFill/>
          <a:ln w="38100">
            <a:solidFill>
              <a:srgbClr val="E7E2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zh-CN" altLang="en-US">
              <a:ea typeface="MS PGothic" pitchFamily="34" charset="-128"/>
            </a:endParaRPr>
          </a:p>
        </p:txBody>
      </p:sp>
      <p:pic>
        <p:nvPicPr>
          <p:cNvPr id="53263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950" y="3068638"/>
            <a:ext cx="5543550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64" name="Text Box 25"/>
          <p:cNvSpPr txBox="1">
            <a:spLocks noChangeArrowheads="1"/>
          </p:cNvSpPr>
          <p:nvPr/>
        </p:nvSpPr>
        <p:spPr bwMode="auto">
          <a:xfrm>
            <a:off x="3419475" y="4076700"/>
            <a:ext cx="1916113" cy="369888"/>
          </a:xfrm>
          <a:prstGeom prst="rect">
            <a:avLst/>
          </a:prstGeom>
          <a:solidFill>
            <a:srgbClr val="E7E200"/>
          </a:solidFill>
          <a:ln w="9525">
            <a:solidFill>
              <a:srgbClr val="E7E2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b="1">
                <a:solidFill>
                  <a:schemeClr val="bg1"/>
                </a:solidFill>
                <a:latin typeface="Tahoma" pitchFamily="34" charset="0"/>
              </a:rPr>
              <a:t>所引用的文献</a:t>
            </a:r>
            <a:endParaRPr lang="en-GB" altLang="en-US" b="1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53265" name="Text Box 22"/>
          <p:cNvSpPr txBox="1">
            <a:spLocks noChangeArrowheads="1"/>
          </p:cNvSpPr>
          <p:nvPr/>
        </p:nvSpPr>
        <p:spPr bwMode="auto">
          <a:xfrm>
            <a:off x="5651500" y="4365625"/>
            <a:ext cx="1270000" cy="368300"/>
          </a:xfrm>
          <a:prstGeom prst="rect">
            <a:avLst/>
          </a:prstGeom>
          <a:solidFill>
            <a:srgbClr val="E7E200"/>
          </a:solidFill>
          <a:ln w="9525">
            <a:solidFill>
              <a:srgbClr val="E7E2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b="1">
                <a:solidFill>
                  <a:schemeClr val="bg1"/>
                </a:solidFill>
                <a:latin typeface="Tahoma" pitchFamily="34" charset="0"/>
              </a:rPr>
              <a:t>查看所有</a:t>
            </a:r>
            <a:endParaRPr lang="en-GB" altLang="en-US" b="1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53266" name="Text Box 22"/>
          <p:cNvSpPr txBox="1">
            <a:spLocks noChangeArrowheads="1"/>
          </p:cNvSpPr>
          <p:nvPr/>
        </p:nvSpPr>
        <p:spPr bwMode="auto">
          <a:xfrm>
            <a:off x="5651500" y="4941888"/>
            <a:ext cx="1630363" cy="368300"/>
          </a:xfrm>
          <a:prstGeom prst="rect">
            <a:avLst/>
          </a:prstGeom>
          <a:solidFill>
            <a:srgbClr val="E7E200"/>
          </a:solidFill>
          <a:ln w="9525">
            <a:solidFill>
              <a:srgbClr val="E7E2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b="1">
                <a:solidFill>
                  <a:schemeClr val="bg1"/>
                </a:solidFill>
                <a:latin typeface="Tahoma" pitchFamily="34" charset="0"/>
              </a:rPr>
              <a:t>订阅更新提示</a:t>
            </a:r>
            <a:endParaRPr lang="en-GB" altLang="en-US" b="1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53267" name="Text Box 22"/>
          <p:cNvSpPr txBox="1">
            <a:spLocks noChangeArrowheads="1"/>
          </p:cNvSpPr>
          <p:nvPr/>
        </p:nvSpPr>
        <p:spPr bwMode="auto">
          <a:xfrm>
            <a:off x="6084888" y="5805488"/>
            <a:ext cx="1268412" cy="369887"/>
          </a:xfrm>
          <a:prstGeom prst="rect">
            <a:avLst/>
          </a:prstGeom>
          <a:solidFill>
            <a:srgbClr val="E7E200"/>
          </a:solidFill>
          <a:ln w="9525">
            <a:solidFill>
              <a:srgbClr val="E7E2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b="1">
                <a:solidFill>
                  <a:schemeClr val="bg1"/>
                </a:solidFill>
                <a:latin typeface="Tahoma" pitchFamily="34" charset="0"/>
              </a:rPr>
              <a:t>查找相关</a:t>
            </a:r>
            <a:endParaRPr lang="en-GB" altLang="en-US" b="1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53268" name="Rectangle 20"/>
          <p:cNvSpPr>
            <a:spLocks noChangeArrowheads="1"/>
          </p:cNvSpPr>
          <p:nvPr/>
        </p:nvSpPr>
        <p:spPr bwMode="auto">
          <a:xfrm>
            <a:off x="107950" y="3070225"/>
            <a:ext cx="5543550" cy="3311525"/>
          </a:xfrm>
          <a:prstGeom prst="rect">
            <a:avLst/>
          </a:prstGeom>
          <a:noFill/>
          <a:ln w="38100">
            <a:solidFill>
              <a:srgbClr val="E7E2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500"/>
                                        <p:tgtEl>
                                          <p:spTgt spid="53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3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53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3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5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53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500"/>
                                        <p:tgtEl>
                                          <p:spTgt spid="53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53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53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53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53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1000"/>
                                        <p:tgtEl>
                                          <p:spTgt spid="53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3" grpId="0" autoUpdateAnimBg="0"/>
      <p:bldP spid="53254" grpId="0" bldLvl="0" animBg="1" autoUpdateAnimBg="0"/>
      <p:bldP spid="53255" grpId="0" bldLvl="0" animBg="1" autoUpdateAnimBg="0"/>
      <p:bldP spid="53256" grpId="0" animBg="1" autoUpdateAnimBg="0"/>
      <p:bldP spid="53257" grpId="0" animBg="1"/>
      <p:bldP spid="53262" grpId="0" bldLvl="0" animBg="1" autoUpdateAnimBg="0"/>
      <p:bldP spid="53264" grpId="0" bldLvl="0" animBg="1" autoUpdateAnimBg="0"/>
      <p:bldP spid="53265" grpId="0" bldLvl="0" animBg="1" autoUpdateAnimBg="0"/>
      <p:bldP spid="53266" grpId="0" bldLvl="0" animBg="1" autoUpdateAnimBg="0"/>
      <p:bldP spid="53267" grpId="0" bldLvl="0" animBg="1" autoUpdateAnimBg="0"/>
      <p:bldP spid="5326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60350"/>
            <a:ext cx="8534400" cy="527050"/>
          </a:xfrm>
        </p:spPr>
        <p:txBody>
          <a:bodyPr/>
          <a:lstStyle/>
          <a:p>
            <a:r>
              <a:rPr lang="zh-CN" altLang="en-US" smtClean="0">
                <a:ea typeface="宋体" pitchFamily="2" charset="-122"/>
              </a:rPr>
              <a:t>从一组文章追寻理论的发展历程</a:t>
            </a:r>
          </a:p>
        </p:txBody>
      </p:sp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3" y="1223963"/>
            <a:ext cx="9066212" cy="465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6227763" y="1484313"/>
            <a:ext cx="936625" cy="360362"/>
          </a:xfrm>
          <a:prstGeom prst="rect">
            <a:avLst/>
          </a:prstGeom>
          <a:noFill/>
          <a:ln w="38100">
            <a:solidFill>
              <a:srgbClr val="E7E2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107950" y="2205038"/>
            <a:ext cx="503238" cy="3671887"/>
          </a:xfrm>
          <a:prstGeom prst="rect">
            <a:avLst/>
          </a:prstGeom>
          <a:noFill/>
          <a:ln w="38100">
            <a:solidFill>
              <a:srgbClr val="E7E2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pic>
        <p:nvPicPr>
          <p:cNvPr id="5530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0113" y="2781300"/>
            <a:ext cx="7040562" cy="303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3" name="Rectangle 7"/>
          <p:cNvSpPr>
            <a:spLocks noChangeArrowheads="1"/>
          </p:cNvSpPr>
          <p:nvPr/>
        </p:nvSpPr>
        <p:spPr bwMode="auto">
          <a:xfrm>
            <a:off x="900113" y="4005263"/>
            <a:ext cx="1655762" cy="215900"/>
          </a:xfrm>
          <a:prstGeom prst="rect">
            <a:avLst/>
          </a:prstGeom>
          <a:noFill/>
          <a:ln w="38100">
            <a:solidFill>
              <a:srgbClr val="E7E2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55304" name="Rectangle 9"/>
          <p:cNvSpPr>
            <a:spLocks noChangeArrowheads="1"/>
          </p:cNvSpPr>
          <p:nvPr/>
        </p:nvSpPr>
        <p:spPr bwMode="auto">
          <a:xfrm>
            <a:off x="5364163" y="1485900"/>
            <a:ext cx="792162" cy="358775"/>
          </a:xfrm>
          <a:prstGeom prst="rect">
            <a:avLst/>
          </a:prstGeom>
          <a:noFill/>
          <a:ln w="38100">
            <a:solidFill>
              <a:srgbClr val="E7E2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55305" name="Text Box 22"/>
          <p:cNvSpPr txBox="1">
            <a:spLocks noChangeArrowheads="1"/>
          </p:cNvSpPr>
          <p:nvPr/>
        </p:nvSpPr>
        <p:spPr bwMode="auto">
          <a:xfrm>
            <a:off x="2914650" y="3860800"/>
            <a:ext cx="1152525" cy="365125"/>
          </a:xfrm>
          <a:prstGeom prst="rect">
            <a:avLst/>
          </a:prstGeom>
          <a:solidFill>
            <a:srgbClr val="E7E200"/>
          </a:solidFill>
          <a:ln w="9525">
            <a:solidFill>
              <a:srgbClr val="E7E2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b="1">
                <a:solidFill>
                  <a:schemeClr val="bg1"/>
                </a:solidFill>
                <a:latin typeface="Tahoma" pitchFamily="34" charset="0"/>
              </a:rPr>
              <a:t>研究基础</a:t>
            </a:r>
            <a:endParaRPr lang="en-GB" altLang="en-US" b="1">
              <a:solidFill>
                <a:schemeClr val="bg1"/>
              </a:solidFill>
              <a:latin typeface="Tahoma" pitchFamily="34" charset="0"/>
            </a:endParaRPr>
          </a:p>
        </p:txBody>
      </p:sp>
      <p:pic>
        <p:nvPicPr>
          <p:cNvPr id="55306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19250" y="2420938"/>
            <a:ext cx="7208838" cy="361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7" name="Text Box 22"/>
          <p:cNvSpPr txBox="1">
            <a:spLocks noChangeArrowheads="1"/>
          </p:cNvSpPr>
          <p:nvPr/>
        </p:nvSpPr>
        <p:spPr bwMode="auto">
          <a:xfrm>
            <a:off x="4643438" y="3789363"/>
            <a:ext cx="1152525" cy="365125"/>
          </a:xfrm>
          <a:prstGeom prst="rect">
            <a:avLst/>
          </a:prstGeom>
          <a:solidFill>
            <a:srgbClr val="E7E200"/>
          </a:solidFill>
          <a:ln w="9525">
            <a:solidFill>
              <a:srgbClr val="E7E2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b="1">
                <a:solidFill>
                  <a:schemeClr val="bg1"/>
                </a:solidFill>
                <a:latin typeface="Tahoma" pitchFamily="34" charset="0"/>
              </a:rPr>
              <a:t>后续研究</a:t>
            </a:r>
            <a:endParaRPr lang="en-GB" altLang="en-US" b="1">
              <a:solidFill>
                <a:schemeClr val="bg1"/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500"/>
                                        <p:tgtEl>
                                          <p:spTgt spid="55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5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5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55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1000"/>
                                        <p:tgtEl>
                                          <p:spTgt spid="55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553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7" dur="500"/>
                                        <p:tgtEl>
                                          <p:spTgt spid="55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5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5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55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 autoUpdateAnimBg="0"/>
      <p:bldP spid="55300" grpId="0" animBg="1" autoUpdateAnimBg="0"/>
      <p:bldP spid="55300" grpId="1" animBg="1" autoUpdateAnimBg="0"/>
      <p:bldP spid="55301" grpId="0" animBg="1" autoUpdateAnimBg="0"/>
      <p:bldP spid="55303" grpId="0" animBg="1" autoUpdateAnimBg="0"/>
      <p:bldP spid="55303" grpId="1" animBg="1" autoUpdateAnimBg="0"/>
      <p:bldP spid="55304" grpId="0" animBg="1" autoUpdateAnimBg="0"/>
      <p:bldP spid="55305" grpId="0" bldLvl="0" animBg="1" autoUpdateAnimBg="0"/>
      <p:bldP spid="55305" grpId="1" animBg="1" autoUpdateAnimBg="0"/>
      <p:bldP spid="55307" grpId="0" bldLvl="0" animBg="1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25" y="1344613"/>
            <a:ext cx="9001125" cy="446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7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69850" y="188913"/>
            <a:ext cx="8534400" cy="792162"/>
          </a:xfrm>
        </p:spPr>
        <p:txBody>
          <a:bodyPr/>
          <a:lstStyle/>
          <a:p>
            <a:r>
              <a:rPr lang="zh-CN" altLang="en-US" smtClean="0">
                <a:ea typeface="宋体" pitchFamily="2" charset="-122"/>
              </a:rPr>
              <a:t>引文概览</a:t>
            </a:r>
            <a:r>
              <a:rPr lang="zh-CN" altLang="en-US" sz="2000" smtClean="0">
                <a:ea typeface="宋体" pitchFamily="2" charset="-122"/>
              </a:rPr>
              <a:t>(Citation Overview)具体分析文章历年被引用情况</a:t>
            </a:r>
          </a:p>
        </p:txBody>
      </p:sp>
      <p:sp>
        <p:nvSpPr>
          <p:cNvPr id="57348" name="Text Box 7"/>
          <p:cNvSpPr txBox="1">
            <a:spLocks noChangeArrowheads="1"/>
          </p:cNvSpPr>
          <p:nvPr/>
        </p:nvSpPr>
        <p:spPr bwMode="auto">
          <a:xfrm>
            <a:off x="3779838" y="1339850"/>
            <a:ext cx="1368425" cy="366713"/>
          </a:xfrm>
          <a:prstGeom prst="rect">
            <a:avLst/>
          </a:prstGeom>
          <a:solidFill>
            <a:srgbClr val="E7E200"/>
          </a:solidFill>
          <a:ln w="9525">
            <a:solidFill>
              <a:srgbClr val="E7E2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b="1">
                <a:solidFill>
                  <a:schemeClr val="bg1"/>
                </a:solidFill>
                <a:latin typeface="Tahoma" pitchFamily="34" charset="0"/>
              </a:rPr>
              <a:t>引文概览</a:t>
            </a:r>
          </a:p>
        </p:txBody>
      </p:sp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5435600" y="1700213"/>
            <a:ext cx="1152525" cy="360362"/>
          </a:xfrm>
          <a:prstGeom prst="rect">
            <a:avLst/>
          </a:prstGeom>
          <a:noFill/>
          <a:ln w="38100">
            <a:solidFill>
              <a:srgbClr val="E7E2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57350" name="Rectangle 6"/>
          <p:cNvSpPr>
            <a:spLocks noChangeArrowheads="1"/>
          </p:cNvSpPr>
          <p:nvPr/>
        </p:nvSpPr>
        <p:spPr bwMode="auto">
          <a:xfrm>
            <a:off x="107950" y="2420938"/>
            <a:ext cx="576263" cy="3384550"/>
          </a:xfrm>
          <a:prstGeom prst="rect">
            <a:avLst/>
          </a:prstGeom>
          <a:noFill/>
          <a:ln w="38100">
            <a:solidFill>
              <a:srgbClr val="E7E2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73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73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500"/>
                                        <p:tgtEl>
                                          <p:spTgt spid="57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57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7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autoUpdateAnimBg="0"/>
      <p:bldP spid="57348" grpId="0" bldLvl="0" animBg="1" autoUpdateAnimBg="0"/>
      <p:bldP spid="57349" grpId="0" animBg="1" autoUpdateAnimBg="0"/>
      <p:bldP spid="57350" grpId="0" animBg="1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909638"/>
            <a:ext cx="8928100" cy="530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1" name="Rectangle 2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15888"/>
            <a:ext cx="8532813" cy="527050"/>
          </a:xfrm>
        </p:spPr>
        <p:txBody>
          <a:bodyPr/>
          <a:lstStyle/>
          <a:p>
            <a:r>
              <a:rPr lang="zh-CN" altLang="en-US" smtClean="0">
                <a:ea typeface="宋体" pitchFamily="2" charset="-122"/>
              </a:rPr>
              <a:t>引文概览</a:t>
            </a:r>
            <a:r>
              <a:rPr lang="zh-CN" altLang="en-US" sz="2000" smtClean="0">
                <a:ea typeface="宋体" pitchFamily="2" charset="-122"/>
              </a:rPr>
              <a:t>(Citation Overview)具体分析文章历年被引用情况</a:t>
            </a:r>
          </a:p>
        </p:txBody>
      </p:sp>
      <p:sp>
        <p:nvSpPr>
          <p:cNvPr id="59396" name="Oval 6"/>
          <p:cNvSpPr>
            <a:spLocks noChangeArrowheads="1"/>
          </p:cNvSpPr>
          <p:nvPr/>
        </p:nvSpPr>
        <p:spPr bwMode="auto">
          <a:xfrm>
            <a:off x="1835150" y="2060575"/>
            <a:ext cx="1798638" cy="301625"/>
          </a:xfrm>
          <a:prstGeom prst="ellipse">
            <a:avLst/>
          </a:prstGeom>
          <a:noFill/>
          <a:ln w="25400">
            <a:solidFill>
              <a:srgbClr val="E7E200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zh-CN" altLang="en-US">
              <a:ea typeface="MS PGothic" pitchFamily="34" charset="-128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779838" y="2060575"/>
            <a:ext cx="1582737" cy="336550"/>
            <a:chOff x="0" y="0"/>
            <a:chExt cx="1633" cy="212"/>
          </a:xfrm>
        </p:grpSpPr>
        <p:sp>
          <p:nvSpPr>
            <p:cNvPr id="37894" name="Line 14"/>
            <p:cNvSpPr>
              <a:spLocks noChangeShapeType="1"/>
            </p:cNvSpPr>
            <p:nvPr/>
          </p:nvSpPr>
          <p:spPr bwMode="auto">
            <a:xfrm flipH="1">
              <a:off x="0" y="91"/>
              <a:ext cx="272" cy="0"/>
            </a:xfrm>
            <a:prstGeom prst="line">
              <a:avLst/>
            </a:prstGeom>
            <a:noFill/>
            <a:ln w="28575">
              <a:solidFill>
                <a:srgbClr val="E7E2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895" name="Text Box 15"/>
            <p:cNvSpPr txBox="1">
              <a:spLocks noChangeArrowheads="1"/>
            </p:cNvSpPr>
            <p:nvPr/>
          </p:nvSpPr>
          <p:spPr bwMode="auto">
            <a:xfrm>
              <a:off x="253" y="0"/>
              <a:ext cx="1380" cy="212"/>
            </a:xfrm>
            <a:prstGeom prst="rect">
              <a:avLst/>
            </a:prstGeom>
            <a:solidFill>
              <a:srgbClr val="E7E200"/>
            </a:solidFill>
            <a:ln w="9525">
              <a:solidFill>
                <a:srgbClr val="E7E2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b="1">
                  <a:solidFill>
                    <a:schemeClr val="bg1"/>
                  </a:solidFill>
                  <a:latin typeface="Tahoma" pitchFamily="34" charset="0"/>
                </a:rPr>
                <a:t>排除自引</a:t>
              </a:r>
            </a:p>
          </p:txBody>
        </p:sp>
      </p:grp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6" grpId="0" bldLvl="0" animBg="1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463" y="1268413"/>
            <a:ext cx="8891587" cy="419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3" name="Rectangle 3"/>
          <p:cNvSpPr>
            <a:spLocks noChangeArrowheads="1"/>
          </p:cNvSpPr>
          <p:nvPr/>
        </p:nvSpPr>
        <p:spPr bwMode="auto">
          <a:xfrm flipV="1">
            <a:off x="3779838" y="2419350"/>
            <a:ext cx="1296987" cy="288925"/>
          </a:xfrm>
          <a:prstGeom prst="rect">
            <a:avLst/>
          </a:prstGeom>
          <a:noFill/>
          <a:ln w="28575">
            <a:solidFill>
              <a:srgbClr val="E7E2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zh-CN" altLang="en-US">
              <a:ea typeface="MS PGothic" pitchFamily="34" charset="-128"/>
            </a:endParaRPr>
          </a:p>
        </p:txBody>
      </p:sp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2843213" y="1196975"/>
            <a:ext cx="2881312" cy="641350"/>
          </a:xfrm>
          <a:prstGeom prst="rect">
            <a:avLst/>
          </a:prstGeom>
          <a:solidFill>
            <a:srgbClr val="E7E200"/>
          </a:solidFill>
          <a:ln w="9525">
            <a:solidFill>
              <a:srgbClr val="E7E2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b="1" dirty="0">
                <a:solidFill>
                  <a:schemeClr val="bg1"/>
                </a:solidFill>
                <a:latin typeface="Tahoma" pitchFamily="34" charset="0"/>
              </a:rPr>
              <a:t>设</a:t>
            </a:r>
            <a:r>
              <a:rPr lang="zh-CN" altLang="en-US" b="1" dirty="0" smtClean="0">
                <a:solidFill>
                  <a:schemeClr val="bg1"/>
                </a:solidFill>
                <a:latin typeface="Tahoma" pitchFamily="34" charset="0"/>
              </a:rPr>
              <a:t>置</a:t>
            </a:r>
            <a:r>
              <a:rPr lang="zh-CN" altLang="en-US" b="1" dirty="0">
                <a:solidFill>
                  <a:schemeClr val="bg1"/>
                </a:solidFill>
                <a:latin typeface="Tahoma" pitchFamily="34" charset="0"/>
              </a:rPr>
              <a:t>更</a:t>
            </a:r>
            <a:r>
              <a:rPr lang="zh-CN" altLang="en-US" b="1" dirty="0" smtClean="0">
                <a:solidFill>
                  <a:schemeClr val="bg1"/>
                </a:solidFill>
                <a:latin typeface="Tahoma" pitchFamily="34" charset="0"/>
              </a:rPr>
              <a:t>新提醒，</a:t>
            </a:r>
            <a:r>
              <a:rPr lang="zh-CN" altLang="en-US" b="1" dirty="0">
                <a:solidFill>
                  <a:schemeClr val="bg1"/>
                </a:solidFill>
                <a:latin typeface="Tahoma" pitchFamily="34" charset="0"/>
              </a:rPr>
              <a:t>可及时了解最新检索结果</a:t>
            </a:r>
            <a:endParaRPr lang="en-GB" altLang="en-US" b="1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61445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60350"/>
            <a:ext cx="8534400" cy="527050"/>
          </a:xfrm>
        </p:spPr>
        <p:txBody>
          <a:bodyPr/>
          <a:lstStyle/>
          <a:p>
            <a:r>
              <a:rPr lang="zh-CN" altLang="en-US" smtClean="0">
                <a:ea typeface="宋体" pitchFamily="2" charset="-122"/>
              </a:rPr>
              <a:t>密切追踪最新的信息</a:t>
            </a:r>
          </a:p>
        </p:txBody>
      </p:sp>
      <p:pic>
        <p:nvPicPr>
          <p:cNvPr id="6144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2924175"/>
            <a:ext cx="5505450" cy="354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7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08400" y="3213100"/>
            <a:ext cx="4997450" cy="256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0" name="Picture 8"/>
          <p:cNvPicPr>
            <a:picLocks noChangeAspect="1" noChangeArrowheads="1"/>
          </p:cNvPicPr>
          <p:nvPr/>
        </p:nvPicPr>
        <p:blipFill>
          <a:blip r:embed="rId6" cstate="print"/>
          <a:srcRect l="31157" t="34829" r="43713" b="60517"/>
          <a:stretch>
            <a:fillRect/>
          </a:stretch>
        </p:blipFill>
        <p:spPr bwMode="auto">
          <a:xfrm>
            <a:off x="2915816" y="1988840"/>
            <a:ext cx="259228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14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14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61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5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1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1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bldLvl="0" animBg="1" autoUpdateAnimBg="0"/>
      <p:bldP spid="61444" grpId="0" animBg="1" autoUpdateAnimBg="0"/>
      <p:bldP spid="61445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1557338"/>
            <a:ext cx="892810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6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8534400" cy="908050"/>
          </a:xfrm>
        </p:spPr>
        <p:txBody>
          <a:bodyPr/>
          <a:lstStyle/>
          <a:p>
            <a:r>
              <a:rPr lang="zh-CN" altLang="en-US" smtClean="0">
                <a:ea typeface="宋体" pitchFamily="2" charset="-122"/>
              </a:rPr>
              <a:t>密切追踪最新的信息</a:t>
            </a:r>
          </a:p>
        </p:txBody>
      </p:sp>
      <p:sp>
        <p:nvSpPr>
          <p:cNvPr id="6246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4213" y="2622550"/>
            <a:ext cx="7670800" cy="3254375"/>
          </a:xfrm>
        </p:spPr>
        <p:txBody>
          <a:bodyPr/>
          <a:lstStyle/>
          <a:p>
            <a:r>
              <a:rPr lang="en-GB" altLang="en-US" sz="1800" smtClean="0">
                <a:solidFill>
                  <a:srgbClr val="17375E"/>
                </a:solidFill>
                <a:ea typeface="宋体" pitchFamily="2" charset="-122"/>
              </a:rPr>
              <a:t>“</a:t>
            </a:r>
            <a:r>
              <a:rPr lang="zh-CN" altLang="en-US" sz="1800" smtClean="0">
                <a:solidFill>
                  <a:srgbClr val="17375E"/>
                </a:solidFill>
                <a:ea typeface="宋体" pitchFamily="2" charset="-122"/>
              </a:rPr>
              <a:t>在编文章”</a:t>
            </a:r>
            <a:r>
              <a:rPr lang="en-GB" altLang="en-US" sz="1800" smtClean="0">
                <a:solidFill>
                  <a:srgbClr val="17375E"/>
                </a:solidFill>
                <a:ea typeface="宋体" pitchFamily="2" charset="-122"/>
              </a:rPr>
              <a:t>(Articles-in-press, AiP): </a:t>
            </a:r>
            <a:r>
              <a:rPr lang="zh-CN" altLang="en-US" sz="1800" smtClean="0">
                <a:solidFill>
                  <a:srgbClr val="17375E"/>
                </a:solidFill>
                <a:ea typeface="宋体" pitchFamily="2" charset="-122"/>
              </a:rPr>
              <a:t>已经获得期刊接收</a:t>
            </a:r>
            <a:r>
              <a:rPr lang="en-GB" altLang="en-US" sz="1800" smtClean="0">
                <a:solidFill>
                  <a:srgbClr val="17375E"/>
                </a:solidFill>
                <a:ea typeface="宋体" pitchFamily="2" charset="-122"/>
              </a:rPr>
              <a:t>,</a:t>
            </a:r>
            <a:r>
              <a:rPr lang="zh-CN" altLang="en-US" sz="1800" smtClean="0">
                <a:solidFill>
                  <a:srgbClr val="17375E"/>
                </a:solidFill>
                <a:ea typeface="宋体" pitchFamily="2" charset="-122"/>
              </a:rPr>
              <a:t>但还未正式出版的论文</a:t>
            </a:r>
            <a:r>
              <a:rPr lang="en-GB" altLang="en-US" sz="1800" smtClean="0">
                <a:solidFill>
                  <a:srgbClr val="17375E"/>
                </a:solidFill>
                <a:ea typeface="宋体" pitchFamily="2" charset="-122"/>
              </a:rPr>
              <a:t>, </a:t>
            </a:r>
            <a:r>
              <a:rPr lang="zh-CN" altLang="en-US" sz="1800" smtClean="0">
                <a:solidFill>
                  <a:srgbClr val="17375E"/>
                </a:solidFill>
                <a:ea typeface="宋体" pitchFamily="2" charset="-122"/>
              </a:rPr>
              <a:t>在文献正式出版前</a:t>
            </a:r>
            <a:r>
              <a:rPr lang="en-GB" altLang="en-US" sz="1800" smtClean="0">
                <a:solidFill>
                  <a:srgbClr val="17375E"/>
                </a:solidFill>
                <a:ea typeface="宋体" pitchFamily="2" charset="-122"/>
              </a:rPr>
              <a:t>1-4</a:t>
            </a:r>
            <a:r>
              <a:rPr lang="zh-CN" altLang="en-US" sz="1800" smtClean="0">
                <a:solidFill>
                  <a:srgbClr val="17375E"/>
                </a:solidFill>
                <a:ea typeface="宋体" pitchFamily="2" charset="-122"/>
              </a:rPr>
              <a:t>个月获得</a:t>
            </a:r>
            <a:r>
              <a:rPr lang="en-GB" altLang="en-US" sz="1800" smtClean="0">
                <a:solidFill>
                  <a:srgbClr val="17375E"/>
                </a:solidFill>
                <a:ea typeface="宋体" pitchFamily="2" charset="-122"/>
              </a:rPr>
              <a:t>.</a:t>
            </a:r>
          </a:p>
          <a:p>
            <a:pPr>
              <a:buFont typeface="Times" pitchFamily="18" charset="0"/>
              <a:buNone/>
            </a:pPr>
            <a:r>
              <a:rPr lang="en-GB" altLang="en-US" sz="1800" smtClean="0">
                <a:solidFill>
                  <a:srgbClr val="17375E"/>
                </a:solidFill>
                <a:ea typeface="宋体" pitchFamily="2" charset="-122"/>
              </a:rPr>
              <a:t> </a:t>
            </a:r>
          </a:p>
          <a:p>
            <a:r>
              <a:rPr lang="zh-CN" altLang="en-US" sz="1800" smtClean="0">
                <a:solidFill>
                  <a:srgbClr val="17375E"/>
                </a:solidFill>
                <a:ea typeface="宋体" pitchFamily="2" charset="-122"/>
              </a:rPr>
              <a:t>目前有</a:t>
            </a:r>
            <a:r>
              <a:rPr lang="en-GB" altLang="en-US" sz="1800" smtClean="0">
                <a:solidFill>
                  <a:srgbClr val="17375E"/>
                </a:solidFill>
                <a:ea typeface="宋体" pitchFamily="2" charset="-122"/>
              </a:rPr>
              <a:t>3000</a:t>
            </a:r>
            <a:r>
              <a:rPr lang="zh-CN" altLang="en-US" sz="1800" smtClean="0">
                <a:solidFill>
                  <a:srgbClr val="17375E"/>
                </a:solidFill>
                <a:ea typeface="宋体" pitchFamily="2" charset="-122"/>
              </a:rPr>
              <a:t>种</a:t>
            </a:r>
            <a:r>
              <a:rPr lang="en-GB" altLang="en-US" sz="1800" smtClean="0">
                <a:solidFill>
                  <a:srgbClr val="17375E"/>
                </a:solidFill>
                <a:ea typeface="宋体" pitchFamily="2" charset="-122"/>
              </a:rPr>
              <a:t>, </a:t>
            </a:r>
            <a:r>
              <a:rPr lang="zh-CN" altLang="en-US" sz="1800" smtClean="0">
                <a:solidFill>
                  <a:srgbClr val="17375E"/>
                </a:solidFill>
                <a:ea typeface="宋体" pitchFamily="2" charset="-122"/>
              </a:rPr>
              <a:t>来自</a:t>
            </a:r>
            <a:r>
              <a:rPr lang="en-GB" altLang="en-US" sz="1800" smtClean="0">
                <a:solidFill>
                  <a:srgbClr val="17375E"/>
                </a:solidFill>
                <a:ea typeface="宋体" pitchFamily="2" charset="-122"/>
              </a:rPr>
              <a:t>Cambridge University Press, Elsevier, Springer / Kluwer, Karger Medical and Scientific Publishers, Nature Publishing Group (NPG) </a:t>
            </a:r>
            <a:r>
              <a:rPr lang="zh-CN" altLang="en-US" sz="1800" smtClean="0">
                <a:solidFill>
                  <a:srgbClr val="17375E"/>
                </a:solidFill>
                <a:ea typeface="宋体" pitchFamily="2" charset="-122"/>
              </a:rPr>
              <a:t>和 </a:t>
            </a:r>
            <a:r>
              <a:rPr lang="en-GB" altLang="en-US" sz="1800" smtClean="0">
                <a:solidFill>
                  <a:srgbClr val="17375E"/>
                </a:solidFill>
                <a:ea typeface="宋体" pitchFamily="2" charset="-122"/>
              </a:rPr>
              <a:t>IEEE</a:t>
            </a:r>
            <a:r>
              <a:rPr lang="zh-CN" altLang="en-US" sz="1800" smtClean="0">
                <a:solidFill>
                  <a:srgbClr val="17375E"/>
                </a:solidFill>
                <a:ea typeface="宋体" pitchFamily="2" charset="-122"/>
              </a:rPr>
              <a:t>的期刊</a:t>
            </a:r>
          </a:p>
          <a:p>
            <a:endParaRPr lang="zh-CN" altLang="en-US" sz="1800" smtClean="0">
              <a:solidFill>
                <a:srgbClr val="17375E"/>
              </a:solidFill>
              <a:ea typeface="宋体" pitchFamily="2" charset="-122"/>
            </a:endParaRPr>
          </a:p>
          <a:p>
            <a:r>
              <a:rPr lang="zh-CN" altLang="en-US" sz="1800" smtClean="0">
                <a:solidFill>
                  <a:srgbClr val="17375E"/>
                </a:solidFill>
                <a:ea typeface="宋体" pitchFamily="2" charset="-122"/>
              </a:rPr>
              <a:t>即将增加</a:t>
            </a:r>
            <a:r>
              <a:rPr lang="en-GB" altLang="en-US" sz="1800" smtClean="0">
                <a:solidFill>
                  <a:srgbClr val="17375E"/>
                </a:solidFill>
                <a:ea typeface="宋体" pitchFamily="2" charset="-122"/>
              </a:rPr>
              <a:t>BioMed Central</a:t>
            </a:r>
            <a:r>
              <a:rPr lang="zh-CN" altLang="en-US" sz="1800" smtClean="0">
                <a:solidFill>
                  <a:srgbClr val="17375E"/>
                </a:solidFill>
                <a:ea typeface="宋体" pitchFamily="2" charset="-122"/>
              </a:rPr>
              <a:t>的期刊</a:t>
            </a:r>
            <a:r>
              <a:rPr lang="en-GB" altLang="en-US" sz="1800" smtClean="0">
                <a:solidFill>
                  <a:srgbClr val="17375E"/>
                </a:solidFill>
                <a:ea typeface="宋体" pitchFamily="2" charset="-122"/>
              </a:rPr>
              <a:t>. </a:t>
            </a:r>
          </a:p>
        </p:txBody>
      </p:sp>
      <p:sp>
        <p:nvSpPr>
          <p:cNvPr id="62469" name="Text Box 4"/>
          <p:cNvSpPr txBox="1">
            <a:spLocks noChangeArrowheads="1"/>
          </p:cNvSpPr>
          <p:nvPr/>
        </p:nvSpPr>
        <p:spPr bwMode="auto">
          <a:xfrm>
            <a:off x="3492500" y="755650"/>
            <a:ext cx="3600450" cy="369888"/>
          </a:xfrm>
          <a:prstGeom prst="rect">
            <a:avLst/>
          </a:prstGeom>
          <a:solidFill>
            <a:srgbClr val="E7E200"/>
          </a:solidFill>
          <a:ln w="9525">
            <a:solidFill>
              <a:srgbClr val="E7E2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b="1">
                <a:solidFill>
                  <a:schemeClr val="bg1"/>
                </a:solidFill>
              </a:rPr>
              <a:t>“</a:t>
            </a:r>
            <a:r>
              <a:rPr lang="zh-CN" altLang="en-US" b="1">
                <a:solidFill>
                  <a:schemeClr val="bg1"/>
                </a:solidFill>
              </a:rPr>
              <a:t>在编文章” 获取最新科研资讯</a:t>
            </a:r>
            <a:endParaRPr lang="en-GB" altLang="en-US">
              <a:ea typeface="MS PGothic" pitchFamily="34" charset="-128"/>
            </a:endParaRPr>
          </a:p>
        </p:txBody>
      </p:sp>
      <p:sp>
        <p:nvSpPr>
          <p:cNvPr id="62470" name="Rectangle 6"/>
          <p:cNvSpPr>
            <a:spLocks noChangeArrowheads="1"/>
          </p:cNvSpPr>
          <p:nvPr/>
        </p:nvSpPr>
        <p:spPr bwMode="auto">
          <a:xfrm flipV="1">
            <a:off x="7308850" y="1700213"/>
            <a:ext cx="1439863" cy="288925"/>
          </a:xfrm>
          <a:prstGeom prst="rect">
            <a:avLst/>
          </a:prstGeom>
          <a:noFill/>
          <a:ln w="28575">
            <a:solidFill>
              <a:srgbClr val="E7E2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zh-CN" altLang="en-US">
              <a:ea typeface="MS PGothic" pitchFamily="34" charset="-128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24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24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62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2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500"/>
                                        <p:tgtEl>
                                          <p:spTgt spid="62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500"/>
                                        <p:tgtEl>
                                          <p:spTgt spid="624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500"/>
                                        <p:tgtEl>
                                          <p:spTgt spid="624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5" dur="500"/>
                                        <p:tgtEl>
                                          <p:spTgt spid="624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 autoUpdateAnimBg="0"/>
      <p:bldP spid="62468" grpId="0" build="p" autoUpdateAnimBg="0"/>
      <p:bldP spid="62469" grpId="0" animBg="1" autoUpdateAnimBg="0"/>
      <p:bldP spid="62470" grpId="0" bldLvl="0" animBg="1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1412875"/>
            <a:ext cx="8928100" cy="446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1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60350"/>
            <a:ext cx="8534400" cy="527050"/>
          </a:xfrm>
        </p:spPr>
        <p:txBody>
          <a:bodyPr/>
          <a:lstStyle/>
          <a:p>
            <a:r>
              <a:rPr lang="zh-CN" altLang="en-US" smtClean="0">
                <a:ea typeface="宋体" pitchFamily="2" charset="-122"/>
              </a:rPr>
              <a:t>检索结果导出，方便使用</a:t>
            </a:r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1619250" y="1773238"/>
            <a:ext cx="504825" cy="287337"/>
          </a:xfrm>
          <a:prstGeom prst="rect">
            <a:avLst/>
          </a:prstGeom>
          <a:noFill/>
          <a:ln w="38100">
            <a:solidFill>
              <a:srgbClr val="E7E2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pic>
        <p:nvPicPr>
          <p:cNvPr id="6349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250" y="2420938"/>
            <a:ext cx="5619750" cy="388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2844800" y="3717925"/>
            <a:ext cx="2808288" cy="503238"/>
          </a:xfrm>
          <a:prstGeom prst="rect">
            <a:avLst/>
          </a:prstGeom>
          <a:noFill/>
          <a:ln w="57150">
            <a:solidFill>
              <a:srgbClr val="E7E2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63495" name="Text Box 7"/>
          <p:cNvSpPr txBox="1">
            <a:spLocks noChangeArrowheads="1"/>
          </p:cNvSpPr>
          <p:nvPr/>
        </p:nvSpPr>
        <p:spPr bwMode="auto">
          <a:xfrm>
            <a:off x="5797550" y="3652838"/>
            <a:ext cx="1366838" cy="639762"/>
          </a:xfrm>
          <a:prstGeom prst="rect">
            <a:avLst/>
          </a:prstGeom>
          <a:solidFill>
            <a:srgbClr val="E7E200"/>
          </a:solidFill>
          <a:ln w="9525">
            <a:solidFill>
              <a:srgbClr val="E7E2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>
                <a:solidFill>
                  <a:schemeClr val="bg1"/>
                </a:solidFill>
                <a:latin typeface="Tahoma" pitchFamily="34" charset="0"/>
              </a:rPr>
              <a:t>选择导出方式及格式</a:t>
            </a:r>
          </a:p>
        </p:txBody>
      </p:sp>
      <p:sp>
        <p:nvSpPr>
          <p:cNvPr id="63496" name="Rectangle 8"/>
          <p:cNvSpPr>
            <a:spLocks noChangeArrowheads="1"/>
          </p:cNvSpPr>
          <p:nvPr/>
        </p:nvSpPr>
        <p:spPr bwMode="auto">
          <a:xfrm>
            <a:off x="323850" y="2492375"/>
            <a:ext cx="358775" cy="3313113"/>
          </a:xfrm>
          <a:prstGeom prst="rect">
            <a:avLst/>
          </a:prstGeom>
          <a:noFill/>
          <a:ln w="38100">
            <a:solidFill>
              <a:srgbClr val="E7E2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349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34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34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500"/>
                                        <p:tgtEl>
                                          <p:spTgt spid="63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10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3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3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1000"/>
                                        <p:tgtEl>
                                          <p:spTgt spid="63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1" dur="1000"/>
                                        <p:tgtEl>
                                          <p:spTgt spid="63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 autoUpdateAnimBg="0"/>
      <p:bldP spid="63492" grpId="0" animBg="1" autoUpdateAnimBg="0"/>
      <p:bldP spid="63494" grpId="0" animBg="1" autoUpdateAnimBg="0"/>
      <p:bldP spid="63495" grpId="0" bldLvl="0" animBg="1" autoUpdateAnimBg="0"/>
      <p:bldP spid="63496" grpId="0" animBg="1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25" y="1123950"/>
            <a:ext cx="8929688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39" name="Oval 11"/>
          <p:cNvSpPr>
            <a:spLocks noChangeArrowheads="1"/>
          </p:cNvSpPr>
          <p:nvPr/>
        </p:nvSpPr>
        <p:spPr bwMode="auto">
          <a:xfrm>
            <a:off x="3492500" y="1412875"/>
            <a:ext cx="720725" cy="287338"/>
          </a:xfrm>
          <a:prstGeom prst="ellipse">
            <a:avLst/>
          </a:prstGeom>
          <a:noFill/>
          <a:ln w="38100">
            <a:solidFill>
              <a:srgbClr val="E7E20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endParaRPr lang="zh-CN" altLang="en-US">
              <a:ea typeface="MS PGothic" pitchFamily="34" charset="-128"/>
            </a:endParaRPr>
          </a:p>
        </p:txBody>
      </p:sp>
      <p:sp>
        <p:nvSpPr>
          <p:cNvPr id="65540" name="Rectangle 16"/>
          <p:cNvSpPr>
            <a:spLocks noChangeArrowheads="1"/>
          </p:cNvSpPr>
          <p:nvPr/>
        </p:nvSpPr>
        <p:spPr bwMode="auto">
          <a:xfrm>
            <a:off x="107950" y="260350"/>
            <a:ext cx="7129463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zh-CN" altLang="en-US" sz="2800" b="1">
                <a:solidFill>
                  <a:srgbClr val="036635"/>
                </a:solidFill>
                <a:latin typeface="Helvetica" pitchFamily="34" charset="0"/>
              </a:rPr>
              <a:t>巧妙管理检索结果：收藏到列表</a:t>
            </a:r>
          </a:p>
        </p:txBody>
      </p:sp>
      <p:sp>
        <p:nvSpPr>
          <p:cNvPr id="65541" name="Text Box 13"/>
          <p:cNvSpPr txBox="1">
            <a:spLocks noChangeArrowheads="1"/>
          </p:cNvSpPr>
          <p:nvPr/>
        </p:nvSpPr>
        <p:spPr bwMode="auto">
          <a:xfrm>
            <a:off x="4283075" y="908050"/>
            <a:ext cx="2016125" cy="396875"/>
          </a:xfrm>
          <a:prstGeom prst="rect">
            <a:avLst/>
          </a:prstGeom>
          <a:solidFill>
            <a:srgbClr val="E7E200"/>
          </a:solidFill>
          <a:ln w="9525">
            <a:solidFill>
              <a:srgbClr val="E7E2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zh-CN" altLang="en-US" sz="2000" b="1">
                <a:solidFill>
                  <a:schemeClr val="bg1"/>
                </a:solidFill>
              </a:rPr>
              <a:t>添加到临时列表</a:t>
            </a:r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179388" y="1989138"/>
            <a:ext cx="360362" cy="2735262"/>
          </a:xfrm>
          <a:prstGeom prst="rect">
            <a:avLst/>
          </a:prstGeom>
          <a:noFill/>
          <a:ln w="38100">
            <a:solidFill>
              <a:srgbClr val="E7E2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65543" name="Text Box 7"/>
          <p:cNvSpPr txBox="1">
            <a:spLocks noChangeArrowheads="1"/>
          </p:cNvSpPr>
          <p:nvPr/>
        </p:nvSpPr>
        <p:spPr bwMode="auto">
          <a:xfrm>
            <a:off x="719138" y="5334000"/>
            <a:ext cx="25574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600" b="1">
                <a:solidFill>
                  <a:srgbClr val="E7E2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</a:rPr>
              <a:t>永久保存？</a:t>
            </a:r>
          </a:p>
        </p:txBody>
      </p:sp>
      <p:sp>
        <p:nvSpPr>
          <p:cNvPr id="65544" name="AutoShape 8"/>
          <p:cNvSpPr>
            <a:spLocks noChangeArrowheads="1"/>
          </p:cNvSpPr>
          <p:nvPr/>
        </p:nvSpPr>
        <p:spPr bwMode="auto">
          <a:xfrm>
            <a:off x="3276600" y="5518150"/>
            <a:ext cx="719138" cy="288925"/>
          </a:xfrm>
          <a:prstGeom prst="rightArrow">
            <a:avLst>
              <a:gd name="adj1" fmla="val 50000"/>
              <a:gd name="adj2" fmla="val 62225"/>
            </a:avLst>
          </a:prstGeom>
          <a:noFill/>
          <a:ln w="38100">
            <a:solidFill>
              <a:srgbClr val="E7E2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pic>
        <p:nvPicPr>
          <p:cNvPr id="65545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175" y="4913313"/>
            <a:ext cx="43719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46" name="Rectangle 10"/>
          <p:cNvSpPr>
            <a:spLocks noChangeArrowheads="1"/>
          </p:cNvSpPr>
          <p:nvPr/>
        </p:nvSpPr>
        <p:spPr bwMode="auto">
          <a:xfrm>
            <a:off x="6877050" y="5734050"/>
            <a:ext cx="719138" cy="431800"/>
          </a:xfrm>
          <a:prstGeom prst="rect">
            <a:avLst/>
          </a:prstGeom>
          <a:noFill/>
          <a:ln w="57150">
            <a:solidFill>
              <a:srgbClr val="E7E2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500"/>
                                        <p:tgtEl>
                                          <p:spTgt spid="65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55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55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5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55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55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5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0" dur="500"/>
                                        <p:tgtEl>
                                          <p:spTgt spid="65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1000"/>
                                        <p:tgtEl>
                                          <p:spTgt spid="65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8" dur="1000"/>
                                        <p:tgtEl>
                                          <p:spTgt spid="65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2" dur="1000"/>
                                        <p:tgtEl>
                                          <p:spTgt spid="65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 bldLvl="0" animBg="1" autoUpdateAnimBg="0"/>
      <p:bldP spid="65540" grpId="0" autoUpdateAnimBg="0"/>
      <p:bldP spid="65541" grpId="0" bldLvl="0" animBg="1" autoUpdateAnimBg="0"/>
      <p:bldP spid="65542" grpId="0" animBg="1" autoUpdateAnimBg="0"/>
      <p:bldP spid="65543" grpId="0" bldLvl="0" autoUpdateAnimBg="0"/>
      <p:bldP spid="65544" grpId="0" animBg="1" autoUpdateAnimBg="0"/>
      <p:bldP spid="65546" grpId="0" animBg="1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0" name="Group 2"/>
          <p:cNvGrpSpPr>
            <a:grpSpLocks noChangeAspect="1"/>
          </p:cNvGrpSpPr>
          <p:nvPr/>
        </p:nvGrpSpPr>
        <p:grpSpPr bwMode="auto">
          <a:xfrm>
            <a:off x="179388" y="836613"/>
            <a:ext cx="8820150" cy="5786437"/>
            <a:chOff x="0" y="0"/>
            <a:chExt cx="13890" cy="9113"/>
          </a:xfrm>
        </p:grpSpPr>
        <p:pic>
          <p:nvPicPr>
            <p:cNvPr id="43022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6805"/>
              <a:ext cx="13832" cy="2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023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0"/>
              <a:ext cx="13891" cy="69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7589" name="Text Box 13"/>
          <p:cNvSpPr txBox="1">
            <a:spLocks noChangeArrowheads="1"/>
          </p:cNvSpPr>
          <p:nvPr/>
        </p:nvSpPr>
        <p:spPr bwMode="auto">
          <a:xfrm>
            <a:off x="5364163" y="1412875"/>
            <a:ext cx="3240087" cy="1231106"/>
          </a:xfrm>
          <a:prstGeom prst="rect">
            <a:avLst/>
          </a:prstGeom>
          <a:solidFill>
            <a:srgbClr val="E7E200"/>
          </a:solidFill>
          <a:ln w="9525">
            <a:solidFill>
              <a:srgbClr val="E7E2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zh-CN" altLang="en-US" sz="2000" b="1" dirty="0">
                <a:solidFill>
                  <a:schemeClr val="bg1"/>
                </a:solidFill>
              </a:rPr>
              <a:t>Tips:永久保存需注册登</a:t>
            </a:r>
            <a:r>
              <a:rPr lang="zh-CN" altLang="en-US" sz="2000" b="1" dirty="0" smtClean="0">
                <a:solidFill>
                  <a:schemeClr val="bg1"/>
                </a:solidFill>
              </a:rPr>
              <a:t>录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;</a:t>
            </a:r>
            <a:r>
              <a:rPr lang="zh-CN" altLang="en-US" b="1" dirty="0">
                <a:solidFill>
                  <a:schemeClr val="bg1"/>
                </a:solidFill>
                <a:latin typeface="Tahoma" pitchFamily="34" charset="0"/>
              </a:rPr>
              <a:t>如果您已经拥有</a:t>
            </a:r>
            <a:r>
              <a:rPr lang="en-US" altLang="zh-CN" b="1" dirty="0" err="1">
                <a:solidFill>
                  <a:schemeClr val="bg1"/>
                </a:solidFill>
                <a:latin typeface="Tahoma" pitchFamily="34" charset="0"/>
              </a:rPr>
              <a:t>ScienceDirect</a:t>
            </a:r>
            <a:r>
              <a:rPr lang="zh-CN" altLang="en-US" b="1" dirty="0">
                <a:solidFill>
                  <a:schemeClr val="bg1"/>
                </a:solidFill>
                <a:latin typeface="Tahoma" pitchFamily="34" charset="0"/>
              </a:rPr>
              <a:t>的个人帐号，无需另外注册</a:t>
            </a:r>
            <a:endParaRPr lang="zh-CN" altLang="en-US" dirty="0"/>
          </a:p>
        </p:txBody>
      </p:sp>
      <p:sp>
        <p:nvSpPr>
          <p:cNvPr id="67590" name="Text Box 7"/>
          <p:cNvSpPr txBox="1">
            <a:spLocks noChangeArrowheads="1"/>
          </p:cNvSpPr>
          <p:nvPr/>
        </p:nvSpPr>
        <p:spPr bwMode="auto">
          <a:xfrm>
            <a:off x="3060700" y="1123950"/>
            <a:ext cx="1800225" cy="366713"/>
          </a:xfrm>
          <a:prstGeom prst="rect">
            <a:avLst/>
          </a:prstGeom>
          <a:solidFill>
            <a:srgbClr val="E7E200"/>
          </a:solidFill>
          <a:ln w="9525">
            <a:solidFill>
              <a:srgbClr val="E7E2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b="1">
                <a:solidFill>
                  <a:schemeClr val="bg1"/>
                </a:solidFill>
                <a:latin typeface="Tahoma" pitchFamily="34" charset="0"/>
              </a:rPr>
              <a:t>查看我的列表</a:t>
            </a:r>
            <a:endParaRPr lang="en-GB" altLang="en-US" b="1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67591" name="Rectangle 19"/>
          <p:cNvSpPr>
            <a:spLocks noChangeArrowheads="1"/>
          </p:cNvSpPr>
          <p:nvPr/>
        </p:nvSpPr>
        <p:spPr bwMode="auto">
          <a:xfrm>
            <a:off x="107950" y="188913"/>
            <a:ext cx="7129463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zh-CN" altLang="en-US" sz="2800" b="1">
                <a:solidFill>
                  <a:srgbClr val="036635"/>
                </a:solidFill>
                <a:latin typeface="Helvetica" pitchFamily="34" charset="0"/>
              </a:rPr>
              <a:t>巧妙管理检索结果：收藏到列表</a:t>
            </a:r>
          </a:p>
        </p:txBody>
      </p:sp>
      <p:sp>
        <p:nvSpPr>
          <p:cNvPr id="67592" name="Rectangle 20"/>
          <p:cNvSpPr>
            <a:spLocks noChangeArrowheads="1"/>
          </p:cNvSpPr>
          <p:nvPr/>
        </p:nvSpPr>
        <p:spPr bwMode="auto">
          <a:xfrm>
            <a:off x="322263" y="4221163"/>
            <a:ext cx="8497887" cy="2376487"/>
          </a:xfrm>
          <a:prstGeom prst="rect">
            <a:avLst/>
          </a:prstGeom>
          <a:noFill/>
          <a:ln w="28575">
            <a:solidFill>
              <a:srgbClr val="E7E2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zh-CN" altLang="en-US">
              <a:ea typeface="MS PGothic" pitchFamily="34" charset="-128"/>
            </a:endParaRPr>
          </a:p>
        </p:txBody>
      </p:sp>
      <p:sp>
        <p:nvSpPr>
          <p:cNvPr id="67594" name="AutoShape 23"/>
          <p:cNvSpPr>
            <a:spLocks noChangeArrowheads="1"/>
          </p:cNvSpPr>
          <p:nvPr/>
        </p:nvSpPr>
        <p:spPr bwMode="auto">
          <a:xfrm>
            <a:off x="3491880" y="2780506"/>
            <a:ext cx="3095625" cy="1512888"/>
          </a:xfrm>
          <a:prstGeom prst="cloudCallout">
            <a:avLst>
              <a:gd name="adj1" fmla="val -50042"/>
              <a:gd name="adj2" fmla="val 88898"/>
            </a:avLst>
          </a:prstGeom>
          <a:solidFill>
            <a:srgbClr val="E7E2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 eaLnBrk="0" hangingPunct="0"/>
            <a:r>
              <a:rPr lang="zh-CN" altLang="en-US" sz="2000" b="1" dirty="0">
                <a:solidFill>
                  <a:schemeClr val="bg1"/>
                </a:solidFill>
                <a:sym typeface="Arial" pitchFamily="34" charset="0"/>
              </a:rPr>
              <a:t>建议您将多次检索的结果分批放入收藏列表后统一处理</a:t>
            </a:r>
          </a:p>
        </p:txBody>
      </p:sp>
      <p:sp>
        <p:nvSpPr>
          <p:cNvPr id="67593" name="Text Box 22"/>
          <p:cNvSpPr txBox="1">
            <a:spLocks noChangeArrowheads="1"/>
          </p:cNvSpPr>
          <p:nvPr/>
        </p:nvSpPr>
        <p:spPr bwMode="auto">
          <a:xfrm>
            <a:off x="1187450" y="3068638"/>
            <a:ext cx="1152525" cy="366712"/>
          </a:xfrm>
          <a:prstGeom prst="rect">
            <a:avLst/>
          </a:prstGeom>
          <a:solidFill>
            <a:srgbClr val="E7E200"/>
          </a:solidFill>
          <a:ln w="9525">
            <a:solidFill>
              <a:srgbClr val="E7E2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b="1">
                <a:solidFill>
                  <a:schemeClr val="bg1"/>
                </a:solidFill>
                <a:latin typeface="Tahoma" pitchFamily="34" charset="0"/>
              </a:rPr>
              <a:t>保存列表</a:t>
            </a:r>
            <a:endParaRPr lang="en-GB" altLang="en-US" b="1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67595" name="Rectangle 10"/>
          <p:cNvSpPr>
            <a:spLocks noChangeArrowheads="1"/>
          </p:cNvSpPr>
          <p:nvPr/>
        </p:nvSpPr>
        <p:spPr bwMode="auto">
          <a:xfrm>
            <a:off x="2268538" y="1557338"/>
            <a:ext cx="576262" cy="287337"/>
          </a:xfrm>
          <a:prstGeom prst="rect">
            <a:avLst/>
          </a:prstGeom>
          <a:noFill/>
          <a:ln w="38100">
            <a:solidFill>
              <a:srgbClr val="E7E2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67596" name="Rectangle 11"/>
          <p:cNvSpPr>
            <a:spLocks noChangeArrowheads="1"/>
          </p:cNvSpPr>
          <p:nvPr/>
        </p:nvSpPr>
        <p:spPr bwMode="auto">
          <a:xfrm>
            <a:off x="1187450" y="2638425"/>
            <a:ext cx="720725" cy="287338"/>
          </a:xfrm>
          <a:prstGeom prst="rect">
            <a:avLst/>
          </a:prstGeom>
          <a:noFill/>
          <a:ln w="38100">
            <a:solidFill>
              <a:srgbClr val="E7E2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67597" name="Rectangle 12"/>
          <p:cNvSpPr>
            <a:spLocks noChangeArrowheads="1"/>
          </p:cNvSpPr>
          <p:nvPr/>
        </p:nvSpPr>
        <p:spPr bwMode="auto">
          <a:xfrm>
            <a:off x="1979613" y="2636838"/>
            <a:ext cx="936625" cy="287337"/>
          </a:xfrm>
          <a:prstGeom prst="rect">
            <a:avLst/>
          </a:prstGeom>
          <a:noFill/>
          <a:ln w="38100">
            <a:solidFill>
              <a:srgbClr val="E7E2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67598" name="Text Box 22"/>
          <p:cNvSpPr txBox="1">
            <a:spLocks noChangeArrowheads="1"/>
          </p:cNvSpPr>
          <p:nvPr/>
        </p:nvSpPr>
        <p:spPr bwMode="auto">
          <a:xfrm>
            <a:off x="2197100" y="2205038"/>
            <a:ext cx="1871663" cy="365125"/>
          </a:xfrm>
          <a:prstGeom prst="rect">
            <a:avLst/>
          </a:prstGeom>
          <a:solidFill>
            <a:srgbClr val="E7E200"/>
          </a:solidFill>
          <a:ln w="9525">
            <a:solidFill>
              <a:srgbClr val="E7E2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b="1" dirty="0">
                <a:solidFill>
                  <a:schemeClr val="bg1"/>
                </a:solidFill>
                <a:latin typeface="Tahoma" pitchFamily="34" charset="0"/>
              </a:rPr>
              <a:t>浏览已保存列表</a:t>
            </a:r>
            <a:endParaRPr lang="en-GB" altLang="en-US" b="1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67599" name="Rectangle 15"/>
          <p:cNvSpPr>
            <a:spLocks noChangeArrowheads="1"/>
          </p:cNvSpPr>
          <p:nvPr/>
        </p:nvSpPr>
        <p:spPr bwMode="auto">
          <a:xfrm>
            <a:off x="7237413" y="836613"/>
            <a:ext cx="863600" cy="288925"/>
          </a:xfrm>
          <a:prstGeom prst="rect">
            <a:avLst/>
          </a:prstGeom>
          <a:noFill/>
          <a:ln w="38100">
            <a:solidFill>
              <a:srgbClr val="E7E2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67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7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67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75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75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7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3" dur="500"/>
                                        <p:tgtEl>
                                          <p:spTgt spid="67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7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4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7" dur="500"/>
                                        <p:tgtEl>
                                          <p:spTgt spid="67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0" dur="500"/>
                                        <p:tgtEl>
                                          <p:spTgt spid="67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58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0" dur="2000"/>
                                        <p:tgtEl>
                                          <p:spTgt spid="67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2001"/>
                            </p:stCondLst>
                            <p:childTnLst>
                              <p:par>
                                <p:cTn id="6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75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75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7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9" grpId="0" bldLvl="0" animBg="1" autoUpdateAnimBg="0"/>
      <p:bldP spid="67590" grpId="0" bldLvl="0" animBg="1" autoUpdateAnimBg="0"/>
      <p:bldP spid="67591" grpId="0" autoUpdateAnimBg="0"/>
      <p:bldP spid="67592" grpId="0" bldLvl="0" animBg="1" autoUpdateAnimBg="0"/>
      <p:bldP spid="67594" grpId="0" bldLvl="0" animBg="1" autoUpdateAnimBg="0"/>
      <p:bldP spid="67593" grpId="0" bldLvl="0" animBg="1" autoUpdateAnimBg="0"/>
      <p:bldP spid="67593" grpId="1" bldLvl="0" animBg="1" autoUpdateAnimBg="0"/>
      <p:bldP spid="67595" grpId="0" animBg="1" autoUpdateAnimBg="0"/>
      <p:bldP spid="67596" grpId="0" animBg="1" autoUpdateAnimBg="0"/>
      <p:bldP spid="67596" grpId="1" animBg="1" autoUpdateAnimBg="0"/>
      <p:bldP spid="67597" grpId="0" animBg="1" autoUpdateAnimBg="0"/>
      <p:bldP spid="67597" grpId="1" animBg="1" autoUpdateAnimBg="0"/>
      <p:bldP spid="67598" grpId="0" bldLvl="0" animBg="1" autoUpdateAnimBg="0"/>
      <p:bldP spid="67598" grpId="1" bldLvl="0" animBg="1" autoUpdateAnimBg="0"/>
      <p:bldP spid="67599" grpId="0" animBg="1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8900" y="93663"/>
            <a:ext cx="4483100" cy="527050"/>
          </a:xfrm>
        </p:spPr>
        <p:txBody>
          <a:bodyPr/>
          <a:lstStyle/>
          <a:p>
            <a:r>
              <a:rPr lang="zh-CN" altLang="en-US" smtClean="0">
                <a:ea typeface="宋体" pitchFamily="2" charset="-122"/>
              </a:rPr>
              <a:t>个性化信息管理</a:t>
            </a:r>
          </a:p>
        </p:txBody>
      </p:sp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967659"/>
            <a:ext cx="8200527" cy="5262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5616029" y="1980769"/>
            <a:ext cx="1223962" cy="431800"/>
          </a:xfrm>
          <a:prstGeom prst="rect">
            <a:avLst/>
          </a:prstGeom>
          <a:noFill/>
          <a:ln w="38100">
            <a:solidFill>
              <a:srgbClr val="E7E2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96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96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20"/>
                            </p:stCondLst>
                            <p:childTnLst>
                              <p:par>
                                <p:cTn id="1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9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4" grpId="0" autoUpdateAnimBg="0"/>
      <p:bldP spid="69636" grpId="0" animBg="1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59113" y="2708275"/>
            <a:ext cx="4608512" cy="216058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b="0" smtClean="0">
                <a:solidFill>
                  <a:srgbClr val="17375E"/>
                </a:solidFill>
                <a:ea typeface="宋体" pitchFamily="2" charset="-122"/>
              </a:rPr>
              <a:t> </a:t>
            </a:r>
            <a:r>
              <a:rPr lang="zh-CN" altLang="en-US" sz="2000" smtClean="0">
                <a:solidFill>
                  <a:srgbClr val="17375E"/>
                </a:solidFill>
                <a:ea typeface="宋体" pitchFamily="2" charset="-122"/>
              </a:rPr>
              <a:t>□ 洞悉研究热点和趋势</a:t>
            </a:r>
            <a:br>
              <a:rPr lang="zh-CN" altLang="en-US" sz="2000" smtClean="0">
                <a:solidFill>
                  <a:srgbClr val="17375E"/>
                </a:solidFill>
                <a:ea typeface="宋体" pitchFamily="2" charset="-122"/>
              </a:rPr>
            </a:br>
            <a:r>
              <a:rPr lang="zh-CN" altLang="en-US" sz="2000" smtClean="0">
                <a:solidFill>
                  <a:srgbClr val="17375E"/>
                </a:solidFill>
                <a:ea typeface="宋体" pitchFamily="2" charset="-122"/>
              </a:rPr>
              <a:t> □ 寻找潜在的合作伙伴</a:t>
            </a:r>
            <a:br>
              <a:rPr lang="zh-CN" altLang="en-US" sz="2000" smtClean="0">
                <a:solidFill>
                  <a:srgbClr val="17375E"/>
                </a:solidFill>
                <a:ea typeface="宋体" pitchFamily="2" charset="-122"/>
              </a:rPr>
            </a:br>
            <a:r>
              <a:rPr lang="zh-CN" altLang="en-US" sz="2000" smtClean="0">
                <a:solidFill>
                  <a:srgbClr val="17375E"/>
                </a:solidFill>
                <a:ea typeface="宋体" pitchFamily="2" charset="-122"/>
              </a:rPr>
              <a:t> □ 确定有效的投稿策略</a:t>
            </a:r>
            <a:br>
              <a:rPr lang="zh-CN" altLang="en-US" sz="2000" smtClean="0">
                <a:solidFill>
                  <a:srgbClr val="17375E"/>
                </a:solidFill>
                <a:ea typeface="宋体" pitchFamily="2" charset="-122"/>
              </a:rPr>
            </a:br>
            <a:r>
              <a:rPr lang="zh-CN" altLang="en-US" sz="2000" smtClean="0">
                <a:solidFill>
                  <a:srgbClr val="17375E"/>
                </a:solidFill>
                <a:ea typeface="宋体" pitchFamily="2" charset="-122"/>
              </a:rPr>
              <a:t> □ 建立自身学术影响力</a:t>
            </a:r>
          </a:p>
        </p:txBody>
      </p:sp>
      <p:sp>
        <p:nvSpPr>
          <p:cNvPr id="71683" name="Rectangle 5"/>
          <p:cNvSpPr>
            <a:spLocks noChangeArrowheads="1"/>
          </p:cNvSpPr>
          <p:nvPr/>
        </p:nvSpPr>
        <p:spPr bwMode="auto">
          <a:xfrm>
            <a:off x="1187450" y="1700213"/>
            <a:ext cx="568801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en-US" altLang="zh-CN" sz="3200" b="1">
                <a:solidFill>
                  <a:srgbClr val="036635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SciVerse Scopus</a:t>
            </a:r>
            <a:r>
              <a:rPr lang="zh-CN" altLang="en-US" sz="3200" b="1">
                <a:solidFill>
                  <a:srgbClr val="036635"/>
                </a:solidFill>
                <a:latin typeface="幼圆" pitchFamily="49" charset="-122"/>
                <a:ea typeface="幼圆" pitchFamily="49" charset="-122"/>
              </a:rPr>
              <a:t>－</a:t>
            </a:r>
            <a:r>
              <a:rPr lang="zh-CN" altLang="en-US" sz="3200" b="1">
                <a:solidFill>
                  <a:srgbClr val="036635"/>
                </a:solidFill>
                <a:latin typeface="Helvetica" pitchFamily="34" charset="0"/>
              </a:rPr>
              <a:t>写作投稿的辅助工具</a:t>
            </a: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1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71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2" grpId="0" autoUpdateAnimBg="0"/>
      <p:bldP spid="71683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/>
          <a:srcRect t="45332" r="35370" b="21368"/>
          <a:stretch>
            <a:fillRect/>
          </a:stretch>
        </p:blipFill>
        <p:spPr bwMode="auto">
          <a:xfrm>
            <a:off x="1258888" y="4441825"/>
            <a:ext cx="6121400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083" name="Picture 6"/>
          <p:cNvPicPr>
            <a:picLocks noChangeAspect="1" noChangeArrowheads="1"/>
          </p:cNvPicPr>
          <p:nvPr/>
        </p:nvPicPr>
        <p:blipFill>
          <a:blip r:embed="rId3" cstate="print"/>
          <a:srcRect t="31776" r="1482" b="11482"/>
          <a:stretch>
            <a:fillRect/>
          </a:stretch>
        </p:blipFill>
        <p:spPr bwMode="auto">
          <a:xfrm>
            <a:off x="0" y="1049338"/>
            <a:ext cx="9066213" cy="326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-6350" y="1357313"/>
            <a:ext cx="2009775" cy="227012"/>
          </a:xfrm>
          <a:prstGeom prst="rect">
            <a:avLst/>
          </a:prstGeom>
          <a:noFill/>
          <a:ln w="38100">
            <a:solidFill>
              <a:srgbClr val="E7E2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endParaRPr lang="zh-CN" altLang="en-US">
              <a:ea typeface="MS PGothic" pitchFamily="34" charset="-128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279525" y="4494213"/>
            <a:ext cx="6018213" cy="1970087"/>
          </a:xfrm>
          <a:prstGeom prst="rect">
            <a:avLst/>
          </a:prstGeom>
          <a:noFill/>
          <a:ln w="28575">
            <a:solidFill>
              <a:srgbClr val="E7E2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-6350" y="2706688"/>
            <a:ext cx="5905500" cy="1511300"/>
          </a:xfrm>
          <a:prstGeom prst="rect">
            <a:avLst/>
          </a:prstGeom>
          <a:noFill/>
          <a:ln w="28575">
            <a:solidFill>
              <a:srgbClr val="E7E2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160338" y="0"/>
            <a:ext cx="44831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zh-CN" altLang="en-US" sz="2800" b="1" dirty="0">
                <a:solidFill>
                  <a:srgbClr val="036635"/>
                </a:solidFill>
              </a:rPr>
              <a:t>洞悉研究热点和趋势</a:t>
            </a: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 autoUpdateAnimBg="0"/>
      <p:bldP spid="9" grpId="0" animBg="1" autoUpdateAnimBg="0"/>
      <p:bldP spid="10" grpId="0" animBg="1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3"/>
          <p:cNvPicPr>
            <a:picLocks noChangeAspect="1" noChangeArrowheads="1"/>
          </p:cNvPicPr>
          <p:nvPr/>
        </p:nvPicPr>
        <p:blipFill>
          <a:blip r:embed="rId2" cstate="print"/>
          <a:srcRect l="2" t="20496" r="36363" b="54344"/>
          <a:stretch>
            <a:fillRect/>
          </a:stretch>
        </p:blipFill>
        <p:spPr bwMode="auto">
          <a:xfrm>
            <a:off x="161925" y="1423988"/>
            <a:ext cx="7267575" cy="179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107" name="Picture 4"/>
          <p:cNvPicPr>
            <a:picLocks noChangeAspect="1" noChangeArrowheads="1"/>
          </p:cNvPicPr>
          <p:nvPr/>
        </p:nvPicPr>
        <p:blipFill>
          <a:blip r:embed="rId3" cstate="print"/>
          <a:srcRect l="-2" t="42934" r="36488" b="24147"/>
          <a:stretch>
            <a:fillRect/>
          </a:stretch>
        </p:blipFill>
        <p:spPr bwMode="auto">
          <a:xfrm>
            <a:off x="1042988" y="3479800"/>
            <a:ext cx="7253287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0" y="0"/>
            <a:ext cx="3403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zh-CN" altLang="en-US" sz="2800" b="1" dirty="0">
                <a:solidFill>
                  <a:srgbClr val="036635"/>
                </a:solidFill>
              </a:rPr>
              <a:t>寻找潜在的合作伙伴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042988" y="3479800"/>
            <a:ext cx="7253287" cy="2470150"/>
          </a:xfrm>
          <a:prstGeom prst="rect">
            <a:avLst/>
          </a:prstGeom>
          <a:noFill/>
          <a:ln w="38100">
            <a:solidFill>
              <a:srgbClr val="E7E2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61925" y="1423988"/>
            <a:ext cx="7267575" cy="1795462"/>
          </a:xfrm>
          <a:prstGeom prst="rect">
            <a:avLst/>
          </a:prstGeom>
          <a:noFill/>
          <a:ln w="38100">
            <a:solidFill>
              <a:srgbClr val="E7E2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6" grpId="0" animBg="1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4"/>
          <p:cNvPicPr>
            <a:picLocks noChangeAspect="1" noChangeArrowheads="1"/>
          </p:cNvPicPr>
          <p:nvPr/>
        </p:nvPicPr>
        <p:blipFill>
          <a:blip r:embed="rId2" cstate="print"/>
          <a:srcRect t="9857" r="1817" b="4694"/>
          <a:stretch>
            <a:fillRect/>
          </a:stretch>
        </p:blipFill>
        <p:spPr bwMode="auto">
          <a:xfrm>
            <a:off x="106363" y="1125538"/>
            <a:ext cx="8901112" cy="484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3" cstate="print"/>
          <a:srcRect l="-2" t="42348" r="36298" b="17409"/>
          <a:stretch>
            <a:fillRect/>
          </a:stretch>
        </p:blipFill>
        <p:spPr bwMode="auto">
          <a:xfrm>
            <a:off x="1627188" y="2967038"/>
            <a:ext cx="5976937" cy="235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0" y="44450"/>
            <a:ext cx="406717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zh-CN" altLang="en-US" sz="2800" b="1">
                <a:solidFill>
                  <a:srgbClr val="036635"/>
                </a:solidFill>
              </a:rPr>
              <a:t>确定有效的投稿策略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06363" y="1135063"/>
            <a:ext cx="1520825" cy="4830762"/>
          </a:xfrm>
          <a:prstGeom prst="rect">
            <a:avLst/>
          </a:prstGeom>
          <a:noFill/>
          <a:ln w="38100">
            <a:solidFill>
              <a:srgbClr val="E7E2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0" y="44450"/>
            <a:ext cx="406717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zh-CN" altLang="en-US" sz="2800" b="1" dirty="0">
                <a:solidFill>
                  <a:srgbClr val="036635"/>
                </a:solidFill>
              </a:rPr>
              <a:t>确定有效的投稿策略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627188" y="2967038"/>
            <a:ext cx="5976937" cy="2359025"/>
          </a:xfrm>
          <a:prstGeom prst="rect">
            <a:avLst/>
          </a:prstGeom>
          <a:noFill/>
          <a:ln w="38100">
            <a:solidFill>
              <a:srgbClr val="E7E2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"/>
                            </p:stCondLst>
                            <p:childTnLst>
                              <p:par>
                                <p:cTn id="1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2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5" grpId="0" animBg="1" autoUpdateAnimBg="0"/>
      <p:bldP spid="6" grpId="0" autoUpdateAnimBg="0"/>
      <p:bldP spid="7" grpId="0" animBg="1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 cstate="print"/>
          <a:srcRect t="55333" r="35951" b="16296"/>
          <a:stretch>
            <a:fillRect/>
          </a:stretch>
        </p:blipFill>
        <p:spPr bwMode="auto">
          <a:xfrm>
            <a:off x="179388" y="2205038"/>
            <a:ext cx="8785225" cy="243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0" y="-25400"/>
            <a:ext cx="3330575" cy="91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zh-CN" altLang="en-US" sz="2800" b="1" dirty="0">
              <a:solidFill>
                <a:srgbClr val="036635"/>
              </a:solidFill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79388" y="2205038"/>
            <a:ext cx="8785225" cy="2432050"/>
          </a:xfrm>
          <a:prstGeom prst="rect">
            <a:avLst/>
          </a:prstGeom>
          <a:noFill/>
          <a:ln w="38100">
            <a:solidFill>
              <a:srgbClr val="E7E2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44450"/>
            <a:ext cx="4572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zh-CN" altLang="en-US" sz="2800" b="1" dirty="0" smtClean="0">
                <a:solidFill>
                  <a:srgbClr val="036635"/>
                </a:solidFill>
              </a:rPr>
              <a:t>了解研究领域热门关键词</a:t>
            </a:r>
            <a:endParaRPr lang="zh-CN" altLang="en-US" sz="2800" b="1" dirty="0">
              <a:solidFill>
                <a:srgbClr val="036635"/>
              </a:solidFill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80"/>
                            </p:stCondLst>
                            <p:childTnLst>
                              <p:par>
                                <p:cTn id="11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6" grpId="0" animBg="1" autoUpdateAnimBg="0"/>
      <p:bldP spid="7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76600" y="2636838"/>
            <a:ext cx="4608513" cy="158432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3000" b="0" smtClean="0">
                <a:ea typeface="宋体" pitchFamily="2" charset="-122"/>
              </a:rPr>
              <a:t> </a:t>
            </a:r>
            <a:r>
              <a:rPr lang="zh-CN" altLang="en-US" sz="2000" smtClean="0">
                <a:solidFill>
                  <a:srgbClr val="17375E"/>
                </a:solidFill>
                <a:ea typeface="宋体" pitchFamily="2" charset="-122"/>
              </a:rPr>
              <a:t>□ 全面了解作者学术成就</a:t>
            </a:r>
            <a:br>
              <a:rPr lang="zh-CN" altLang="en-US" sz="2000" smtClean="0">
                <a:solidFill>
                  <a:srgbClr val="17375E"/>
                </a:solidFill>
                <a:ea typeface="宋体" pitchFamily="2" charset="-122"/>
              </a:rPr>
            </a:br>
            <a:r>
              <a:rPr lang="zh-CN" altLang="en-US" sz="2000" smtClean="0">
                <a:solidFill>
                  <a:srgbClr val="17375E"/>
                </a:solidFill>
                <a:ea typeface="宋体" pitchFamily="2" charset="-122"/>
              </a:rPr>
              <a:t> □ 准确检索机构科研产出</a:t>
            </a:r>
            <a:br>
              <a:rPr lang="zh-CN" altLang="en-US" sz="2000" smtClean="0">
                <a:solidFill>
                  <a:srgbClr val="17375E"/>
                </a:solidFill>
                <a:ea typeface="宋体" pitchFamily="2" charset="-122"/>
              </a:rPr>
            </a:br>
            <a:endParaRPr lang="zh-CN" altLang="en-US" sz="2000" smtClean="0">
              <a:solidFill>
                <a:srgbClr val="17375E"/>
              </a:solidFill>
              <a:ea typeface="宋体" pitchFamily="2" charset="-122"/>
            </a:endParaRPr>
          </a:p>
        </p:txBody>
      </p:sp>
      <p:sp>
        <p:nvSpPr>
          <p:cNvPr id="80899" name="Rectangle 3"/>
          <p:cNvSpPr>
            <a:spLocks noChangeArrowheads="1"/>
          </p:cNvSpPr>
          <p:nvPr/>
        </p:nvSpPr>
        <p:spPr bwMode="auto">
          <a:xfrm>
            <a:off x="1403350" y="1700213"/>
            <a:ext cx="597693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en-US" altLang="zh-CN" sz="3200" b="1">
                <a:solidFill>
                  <a:srgbClr val="036635"/>
                </a:solidFill>
              </a:rPr>
              <a:t>SciVerse Scopus</a:t>
            </a:r>
            <a:r>
              <a:rPr lang="zh-CN" altLang="en-US" sz="3200" b="1">
                <a:solidFill>
                  <a:srgbClr val="036635"/>
                </a:solidFill>
              </a:rPr>
              <a:t>－客观准确的评价工具</a:t>
            </a: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0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1000"/>
                                        <p:tgtEl>
                                          <p:spTgt spid="80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8" grpId="0" autoUpdateAnimBg="0"/>
      <p:bldP spid="80899" grpId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041178"/>
            <a:ext cx="8568952" cy="5639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467544" y="2060848"/>
            <a:ext cx="4464496" cy="648072"/>
          </a:xfrm>
          <a:prstGeom prst="rect">
            <a:avLst/>
          </a:prstGeom>
          <a:noFill/>
          <a:ln>
            <a:solidFill>
              <a:srgbClr val="E7E2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0" y="0"/>
            <a:ext cx="779621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36635"/>
                </a:solidFill>
                <a:effectLst/>
                <a:uLnTx/>
                <a:uFillTx/>
                <a:latin typeface="+mj-lt"/>
                <a:ea typeface="宋体" pitchFamily="2" charset="-122"/>
                <a:cs typeface="+mj-cs"/>
              </a:rPr>
              <a:t>结果分析界面</a:t>
            </a: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7796213" cy="914400"/>
          </a:xfrm>
        </p:spPr>
        <p:txBody>
          <a:bodyPr/>
          <a:lstStyle/>
          <a:p>
            <a:r>
              <a:rPr lang="zh-CN" altLang="en-US" dirty="0" smtClean="0">
                <a:ea typeface="宋体" pitchFamily="2" charset="-122"/>
              </a:rPr>
              <a:t>评价不同期刊－期刊分析器</a:t>
            </a: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81648"/>
            <a:ext cx="8702675" cy="4625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8852" name="Rectangle 6"/>
          <p:cNvSpPr>
            <a:spLocks noChangeArrowheads="1"/>
          </p:cNvSpPr>
          <p:nvPr/>
        </p:nvSpPr>
        <p:spPr bwMode="auto">
          <a:xfrm>
            <a:off x="1403648" y="1581648"/>
            <a:ext cx="792163" cy="306387"/>
          </a:xfrm>
          <a:prstGeom prst="rect">
            <a:avLst/>
          </a:prstGeom>
          <a:noFill/>
          <a:ln w="38100">
            <a:solidFill>
              <a:srgbClr val="E7E2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endParaRPr lang="zh-CN" altLang="en-US">
              <a:ea typeface="MS PGothic" pitchFamily="34" charset="-128"/>
            </a:endParaRPr>
          </a:p>
        </p:txBody>
      </p:sp>
      <p:sp>
        <p:nvSpPr>
          <p:cNvPr id="78853" name="Rectangle 5"/>
          <p:cNvSpPr>
            <a:spLocks noChangeArrowheads="1"/>
          </p:cNvSpPr>
          <p:nvPr/>
        </p:nvSpPr>
        <p:spPr bwMode="auto">
          <a:xfrm>
            <a:off x="3347864" y="2780928"/>
            <a:ext cx="4176464" cy="288925"/>
          </a:xfrm>
          <a:prstGeom prst="rect">
            <a:avLst/>
          </a:prstGeom>
          <a:noFill/>
          <a:ln w="38100">
            <a:solidFill>
              <a:srgbClr val="E7E2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88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88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78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500"/>
                                        <p:tgtEl>
                                          <p:spTgt spid="78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1" grpId="0" autoUpdateAnimBg="0"/>
      <p:bldP spid="78852" grpId="0" bldLvl="0" animBg="1" autoUpdateAnimBg="0"/>
      <p:bldP spid="78853" grpId="0" bldLvl="0" animBg="1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1054100"/>
            <a:ext cx="8934450" cy="568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2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25400"/>
            <a:ext cx="8012113" cy="912813"/>
          </a:xfrm>
        </p:spPr>
        <p:txBody>
          <a:bodyPr/>
          <a:lstStyle/>
          <a:p>
            <a:r>
              <a:rPr lang="zh-CN" altLang="en-US" smtClean="0">
                <a:ea typeface="宋体" pitchFamily="2" charset="-122"/>
              </a:rPr>
              <a:t>全面了解作者学术成就－作者学术档案</a:t>
            </a:r>
          </a:p>
        </p:txBody>
      </p:sp>
      <p:sp>
        <p:nvSpPr>
          <p:cNvPr id="81924" name="Oval 5"/>
          <p:cNvSpPr>
            <a:spLocks noChangeArrowheads="1"/>
          </p:cNvSpPr>
          <p:nvPr/>
        </p:nvSpPr>
        <p:spPr bwMode="auto">
          <a:xfrm>
            <a:off x="1619250" y="3141663"/>
            <a:ext cx="1368425" cy="576262"/>
          </a:xfrm>
          <a:prstGeom prst="ellipse">
            <a:avLst/>
          </a:prstGeom>
          <a:noFill/>
          <a:ln w="25400">
            <a:solidFill>
              <a:srgbClr val="E7E200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zh-CN" altLang="en-US">
              <a:ea typeface="MS PGothic" pitchFamily="34" charset="-128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016125" y="2590800"/>
            <a:ext cx="1908175" cy="477838"/>
            <a:chOff x="0" y="0"/>
            <a:chExt cx="1380" cy="672"/>
          </a:xfrm>
        </p:grpSpPr>
        <p:sp>
          <p:nvSpPr>
            <p:cNvPr id="53256" name="Text Box 7"/>
            <p:cNvSpPr txBox="1">
              <a:spLocks noChangeArrowheads="1"/>
            </p:cNvSpPr>
            <p:nvPr/>
          </p:nvSpPr>
          <p:spPr bwMode="auto">
            <a:xfrm>
              <a:off x="0" y="0"/>
              <a:ext cx="1380" cy="473"/>
            </a:xfrm>
            <a:prstGeom prst="rect">
              <a:avLst/>
            </a:prstGeom>
            <a:solidFill>
              <a:srgbClr val="E7E200"/>
            </a:solidFill>
            <a:ln w="9525">
              <a:solidFill>
                <a:srgbClr val="E7E2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1600" b="1">
                  <a:solidFill>
                    <a:schemeClr val="bg1"/>
                  </a:solidFill>
                  <a:latin typeface="Tahoma" pitchFamily="34" charset="0"/>
                </a:rPr>
                <a:t>作者检索</a:t>
              </a:r>
            </a:p>
          </p:txBody>
        </p:sp>
        <p:sp>
          <p:nvSpPr>
            <p:cNvPr id="53257" name="Line 8"/>
            <p:cNvSpPr>
              <a:spLocks noChangeShapeType="1"/>
            </p:cNvSpPr>
            <p:nvPr/>
          </p:nvSpPr>
          <p:spPr bwMode="auto">
            <a:xfrm flipH="1">
              <a:off x="336" y="384"/>
              <a:ext cx="96" cy="288"/>
            </a:xfrm>
            <a:prstGeom prst="line">
              <a:avLst/>
            </a:prstGeom>
            <a:noFill/>
            <a:ln w="28575">
              <a:solidFill>
                <a:srgbClr val="E7E2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1928" name="Rectangle 8"/>
          <p:cNvSpPr>
            <a:spLocks noChangeArrowheads="1"/>
          </p:cNvSpPr>
          <p:nvPr/>
        </p:nvSpPr>
        <p:spPr bwMode="auto">
          <a:xfrm>
            <a:off x="900113" y="3932238"/>
            <a:ext cx="6119812" cy="649287"/>
          </a:xfrm>
          <a:prstGeom prst="rect">
            <a:avLst/>
          </a:prstGeom>
          <a:noFill/>
          <a:ln w="38100">
            <a:solidFill>
              <a:srgbClr val="E7E2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81929" name="Oval 9"/>
          <p:cNvSpPr>
            <a:spLocks noChangeArrowheads="1"/>
          </p:cNvSpPr>
          <p:nvPr/>
        </p:nvSpPr>
        <p:spPr bwMode="auto">
          <a:xfrm>
            <a:off x="8027988" y="4581525"/>
            <a:ext cx="936625" cy="576263"/>
          </a:xfrm>
          <a:prstGeom prst="ellipse">
            <a:avLst/>
          </a:prstGeom>
          <a:noFill/>
          <a:ln w="38100">
            <a:solidFill>
              <a:srgbClr val="E7E200"/>
            </a:solidFill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19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19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19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" dur="500"/>
                                        <p:tgtEl>
                                          <p:spTgt spid="81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500"/>
                                        <p:tgtEl>
                                          <p:spTgt spid="81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3" grpId="0" autoUpdateAnimBg="0"/>
      <p:bldP spid="81924" grpId="0" bldLvl="0" animBg="1" autoUpdateAnimBg="0"/>
      <p:bldP spid="81928" grpId="0" animBg="1" autoUpdateAnimBg="0"/>
      <p:bldP spid="81929" grpId="0" animBg="1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1339850"/>
            <a:ext cx="8963025" cy="416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971" name="Text Box 3"/>
          <p:cNvSpPr txBox="1">
            <a:spLocks noChangeArrowheads="1"/>
          </p:cNvSpPr>
          <p:nvPr/>
        </p:nvSpPr>
        <p:spPr bwMode="auto">
          <a:xfrm>
            <a:off x="1403350" y="3284538"/>
            <a:ext cx="2593975" cy="334962"/>
          </a:xfrm>
          <a:prstGeom prst="rect">
            <a:avLst/>
          </a:prstGeom>
          <a:solidFill>
            <a:srgbClr val="E7E200"/>
          </a:solidFill>
          <a:ln w="9525">
            <a:solidFill>
              <a:srgbClr val="E7E2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zh-CN" altLang="en-US" sz="1600" b="1">
                <a:solidFill>
                  <a:schemeClr val="bg1"/>
                </a:solidFill>
              </a:rPr>
              <a:t>链接至作者个人学术档案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763713" y="4654550"/>
            <a:ext cx="4256087" cy="336550"/>
            <a:chOff x="0" y="0"/>
            <a:chExt cx="2681" cy="212"/>
          </a:xfrm>
        </p:grpSpPr>
        <p:sp>
          <p:nvSpPr>
            <p:cNvPr id="54284" name="Oval 5"/>
            <p:cNvSpPr>
              <a:spLocks noChangeArrowheads="1"/>
            </p:cNvSpPr>
            <p:nvPr/>
          </p:nvSpPr>
          <p:spPr bwMode="auto">
            <a:xfrm>
              <a:off x="0" y="32"/>
              <a:ext cx="672" cy="150"/>
            </a:xfrm>
            <a:prstGeom prst="ellipse">
              <a:avLst/>
            </a:prstGeom>
            <a:noFill/>
            <a:ln w="25400">
              <a:solidFill>
                <a:srgbClr val="E7E2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zh-CN" altLang="en-US">
                <a:ea typeface="MS PGothic" pitchFamily="34" charset="-128"/>
              </a:endParaRPr>
            </a:p>
          </p:txBody>
        </p:sp>
        <p:grpSp>
          <p:nvGrpSpPr>
            <p:cNvPr id="54285" name="Group 6"/>
            <p:cNvGrpSpPr>
              <a:grpSpLocks/>
            </p:cNvGrpSpPr>
            <p:nvPr/>
          </p:nvGrpSpPr>
          <p:grpSpPr bwMode="auto">
            <a:xfrm>
              <a:off x="685" y="0"/>
              <a:ext cx="1996" cy="212"/>
              <a:chOff x="0" y="0"/>
              <a:chExt cx="1996" cy="212"/>
            </a:xfrm>
          </p:grpSpPr>
          <p:sp>
            <p:nvSpPr>
              <p:cNvPr id="54286" name="Line 7"/>
              <p:cNvSpPr>
                <a:spLocks noChangeShapeType="1"/>
              </p:cNvSpPr>
              <p:nvPr/>
            </p:nvSpPr>
            <p:spPr bwMode="auto">
              <a:xfrm flipH="1">
                <a:off x="0" y="91"/>
                <a:ext cx="340" cy="1"/>
              </a:xfrm>
              <a:prstGeom prst="line">
                <a:avLst/>
              </a:prstGeom>
              <a:noFill/>
              <a:ln w="28575">
                <a:solidFill>
                  <a:srgbClr val="E7E2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287" name="Text Box 8"/>
              <p:cNvSpPr txBox="1">
                <a:spLocks noChangeArrowheads="1"/>
              </p:cNvSpPr>
              <p:nvPr/>
            </p:nvSpPr>
            <p:spPr bwMode="auto">
              <a:xfrm>
                <a:off x="274" y="0"/>
                <a:ext cx="1722" cy="212"/>
              </a:xfrm>
              <a:prstGeom prst="rect">
                <a:avLst/>
              </a:prstGeom>
              <a:solidFill>
                <a:srgbClr val="E7E200"/>
              </a:solidFill>
              <a:ln w="9525">
                <a:solidFill>
                  <a:srgbClr val="E7E200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zh-CN" altLang="en-US" sz="1600" b="1">
                    <a:solidFill>
                      <a:schemeClr val="bg1"/>
                    </a:solidFill>
                    <a:latin typeface="Tahoma" pitchFamily="34" charset="0"/>
                  </a:rPr>
                  <a:t>2</a:t>
                </a:r>
                <a:r>
                  <a:rPr lang="en-GB" altLang="en-US" sz="1600" b="1">
                    <a:solidFill>
                      <a:schemeClr val="bg1"/>
                    </a:solidFill>
                    <a:latin typeface="Tahoma" pitchFamily="34" charset="0"/>
                  </a:rPr>
                  <a:t>.</a:t>
                </a:r>
                <a:r>
                  <a:rPr lang="zh-CN" altLang="en-US" sz="1600" b="1">
                    <a:solidFill>
                      <a:schemeClr val="bg1"/>
                    </a:solidFill>
                    <a:latin typeface="Tahoma" pitchFamily="34" charset="0"/>
                  </a:rPr>
                  <a:t>查看最新发文</a:t>
                </a:r>
                <a:r>
                  <a:rPr lang="en-GB" altLang="en-US" sz="1600" b="1">
                    <a:solidFill>
                      <a:schemeClr val="bg1"/>
                    </a:solidFill>
                    <a:latin typeface="Tahoma" pitchFamily="34" charset="0"/>
                  </a:rPr>
                  <a:t>,</a:t>
                </a:r>
                <a:r>
                  <a:rPr lang="zh-CN" altLang="en-US" sz="1600" b="1">
                    <a:solidFill>
                      <a:schemeClr val="bg1"/>
                    </a:solidFill>
                    <a:latin typeface="Tahoma" pitchFamily="34" charset="0"/>
                  </a:rPr>
                  <a:t>判断相关性</a:t>
                </a:r>
              </a:p>
            </p:txBody>
          </p:sp>
        </p:grpSp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1763713" y="4387850"/>
            <a:ext cx="3455987" cy="336550"/>
            <a:chOff x="0" y="0"/>
            <a:chExt cx="2177" cy="212"/>
          </a:xfrm>
        </p:grpSpPr>
        <p:sp>
          <p:nvSpPr>
            <p:cNvPr id="54280" name="Oval 10"/>
            <p:cNvSpPr>
              <a:spLocks noChangeArrowheads="1"/>
            </p:cNvSpPr>
            <p:nvPr/>
          </p:nvSpPr>
          <p:spPr bwMode="auto">
            <a:xfrm>
              <a:off x="0" y="31"/>
              <a:ext cx="478" cy="163"/>
            </a:xfrm>
            <a:prstGeom prst="ellipse">
              <a:avLst/>
            </a:prstGeom>
            <a:noFill/>
            <a:ln w="25400">
              <a:solidFill>
                <a:srgbClr val="E7E2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zh-CN" altLang="en-US">
                <a:ea typeface="MS PGothic" pitchFamily="34" charset="-128"/>
              </a:endParaRPr>
            </a:p>
          </p:txBody>
        </p:sp>
        <p:grpSp>
          <p:nvGrpSpPr>
            <p:cNvPr id="54281" name="Group 11"/>
            <p:cNvGrpSpPr>
              <a:grpSpLocks/>
            </p:cNvGrpSpPr>
            <p:nvPr/>
          </p:nvGrpSpPr>
          <p:grpSpPr bwMode="auto">
            <a:xfrm>
              <a:off x="490" y="0"/>
              <a:ext cx="1687" cy="212"/>
              <a:chOff x="0" y="0"/>
              <a:chExt cx="1687" cy="212"/>
            </a:xfrm>
          </p:grpSpPr>
          <p:sp>
            <p:nvSpPr>
              <p:cNvPr id="54282" name="Line 12"/>
              <p:cNvSpPr>
                <a:spLocks noChangeShapeType="1"/>
              </p:cNvSpPr>
              <p:nvPr/>
            </p:nvSpPr>
            <p:spPr bwMode="auto">
              <a:xfrm flipH="1">
                <a:off x="0" y="91"/>
                <a:ext cx="289" cy="1"/>
              </a:xfrm>
              <a:prstGeom prst="line">
                <a:avLst/>
              </a:prstGeom>
              <a:noFill/>
              <a:ln w="28575">
                <a:solidFill>
                  <a:srgbClr val="E7E2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283" name="Text Box 13"/>
              <p:cNvSpPr txBox="1">
                <a:spLocks noChangeArrowheads="1"/>
              </p:cNvSpPr>
              <p:nvPr/>
            </p:nvSpPr>
            <p:spPr bwMode="auto">
              <a:xfrm>
                <a:off x="225" y="0"/>
                <a:ext cx="1462" cy="212"/>
              </a:xfrm>
              <a:prstGeom prst="rect">
                <a:avLst/>
              </a:prstGeom>
              <a:solidFill>
                <a:srgbClr val="E7E200"/>
              </a:solidFill>
              <a:ln w="9525">
                <a:solidFill>
                  <a:srgbClr val="E7E200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zh-CN" altLang="en-US" sz="1600" b="1">
                    <a:solidFill>
                      <a:schemeClr val="bg1"/>
                    </a:solidFill>
                    <a:latin typeface="Tahoma" pitchFamily="34" charset="0"/>
                  </a:rPr>
                  <a:t>1</a:t>
                </a:r>
                <a:r>
                  <a:rPr lang="en-GB" altLang="en-US" sz="1600" b="1">
                    <a:solidFill>
                      <a:schemeClr val="bg1"/>
                    </a:solidFill>
                    <a:latin typeface="Tahoma" pitchFamily="34" charset="0"/>
                  </a:rPr>
                  <a:t>.</a:t>
                </a:r>
                <a:r>
                  <a:rPr lang="zh-CN" altLang="en-US" sz="1600" b="1">
                    <a:solidFill>
                      <a:schemeClr val="bg1"/>
                    </a:solidFill>
                    <a:latin typeface="Tahoma" pitchFamily="34" charset="0"/>
                  </a:rPr>
                  <a:t>查看作者所有文章</a:t>
                </a:r>
              </a:p>
            </p:txBody>
          </p:sp>
        </p:grpSp>
      </p:grpSp>
      <p:sp>
        <p:nvSpPr>
          <p:cNvPr id="83982" name="Rectangle 14"/>
          <p:cNvSpPr>
            <a:spLocks noChangeArrowheads="1"/>
          </p:cNvSpPr>
          <p:nvPr/>
        </p:nvSpPr>
        <p:spPr bwMode="auto">
          <a:xfrm>
            <a:off x="107950" y="3717925"/>
            <a:ext cx="9074150" cy="1511300"/>
          </a:xfrm>
          <a:prstGeom prst="rect">
            <a:avLst/>
          </a:prstGeom>
          <a:noFill/>
          <a:ln w="38100">
            <a:solidFill>
              <a:srgbClr val="E7E2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83983" name="Line 15"/>
          <p:cNvSpPr>
            <a:spLocks noChangeShapeType="1"/>
          </p:cNvSpPr>
          <p:nvPr/>
        </p:nvSpPr>
        <p:spPr bwMode="auto">
          <a:xfrm flipH="1">
            <a:off x="900113" y="3789363"/>
            <a:ext cx="503237" cy="719137"/>
          </a:xfrm>
          <a:prstGeom prst="line">
            <a:avLst/>
          </a:prstGeom>
          <a:noFill/>
          <a:ln w="57150">
            <a:solidFill>
              <a:srgbClr val="E7E2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83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0" dur="500"/>
                                        <p:tgtEl>
                                          <p:spTgt spid="83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4" dur="500"/>
                                        <p:tgtEl>
                                          <p:spTgt spid="83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1" grpId="0" bldLvl="0" animBg="1" autoUpdateAnimBg="0"/>
      <p:bldP spid="83982" grpId="0" animBg="1" autoUpdateAnimBg="0"/>
      <p:bldP spid="8398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45" y="134373"/>
            <a:ext cx="8903960" cy="3304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37" y="3430557"/>
            <a:ext cx="8657976" cy="3443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6020" name="Text Box 6"/>
          <p:cNvSpPr txBox="1">
            <a:spLocks noChangeArrowheads="1"/>
          </p:cNvSpPr>
          <p:nvPr/>
        </p:nvSpPr>
        <p:spPr bwMode="auto">
          <a:xfrm>
            <a:off x="2854325" y="4797425"/>
            <a:ext cx="1579563" cy="369888"/>
          </a:xfrm>
          <a:prstGeom prst="rect">
            <a:avLst/>
          </a:prstGeom>
          <a:solidFill>
            <a:srgbClr val="E7E200"/>
          </a:solidFill>
          <a:ln w="9525">
            <a:solidFill>
              <a:srgbClr val="E7E2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hangingPunct="0"/>
            <a:r>
              <a:rPr lang="zh-CN" altLang="en-US" b="1">
                <a:solidFill>
                  <a:schemeClr val="bg1"/>
                </a:solidFill>
              </a:rPr>
              <a:t>作者学术成就</a:t>
            </a:r>
          </a:p>
        </p:txBody>
      </p:sp>
      <p:sp>
        <p:nvSpPr>
          <p:cNvPr id="86021" name="Rectangle 7"/>
          <p:cNvSpPr>
            <a:spLocks noChangeArrowheads="1"/>
          </p:cNvSpPr>
          <p:nvPr/>
        </p:nvSpPr>
        <p:spPr bwMode="auto">
          <a:xfrm>
            <a:off x="316037" y="2176463"/>
            <a:ext cx="3095625" cy="933450"/>
          </a:xfrm>
          <a:prstGeom prst="rect">
            <a:avLst/>
          </a:prstGeom>
          <a:noFill/>
          <a:ln w="38100">
            <a:solidFill>
              <a:srgbClr val="E7E2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endParaRPr lang="zh-CN" altLang="en-US">
              <a:ea typeface="MS PGothic" pitchFamily="34" charset="-128"/>
            </a:endParaRPr>
          </a:p>
        </p:txBody>
      </p:sp>
      <p:sp>
        <p:nvSpPr>
          <p:cNvPr id="86022" name="Rectangle 8"/>
          <p:cNvSpPr>
            <a:spLocks noChangeArrowheads="1"/>
          </p:cNvSpPr>
          <p:nvPr/>
        </p:nvSpPr>
        <p:spPr bwMode="auto">
          <a:xfrm>
            <a:off x="316037" y="3500438"/>
            <a:ext cx="4537075" cy="1800225"/>
          </a:xfrm>
          <a:prstGeom prst="rect">
            <a:avLst/>
          </a:prstGeom>
          <a:noFill/>
          <a:ln w="38100">
            <a:solidFill>
              <a:srgbClr val="E7E2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endParaRPr lang="zh-CN" altLang="en-US">
              <a:ea typeface="MS PGothic" pitchFamily="34" charset="-128"/>
            </a:endParaRPr>
          </a:p>
        </p:txBody>
      </p:sp>
      <p:sp>
        <p:nvSpPr>
          <p:cNvPr id="86023" name="Rectangle 7"/>
          <p:cNvSpPr>
            <a:spLocks noChangeArrowheads="1"/>
          </p:cNvSpPr>
          <p:nvPr/>
        </p:nvSpPr>
        <p:spPr bwMode="auto">
          <a:xfrm>
            <a:off x="6732240" y="1413668"/>
            <a:ext cx="2241773" cy="2024857"/>
          </a:xfrm>
          <a:prstGeom prst="rect">
            <a:avLst/>
          </a:prstGeom>
          <a:noFill/>
          <a:ln w="38100">
            <a:solidFill>
              <a:srgbClr val="E7E2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86024" name="Rectangle 8"/>
          <p:cNvSpPr>
            <a:spLocks noChangeArrowheads="1"/>
          </p:cNvSpPr>
          <p:nvPr/>
        </p:nvSpPr>
        <p:spPr bwMode="auto">
          <a:xfrm>
            <a:off x="6732240" y="4005064"/>
            <a:ext cx="2241773" cy="977305"/>
          </a:xfrm>
          <a:prstGeom prst="rect">
            <a:avLst/>
          </a:prstGeom>
          <a:noFill/>
          <a:ln w="38100">
            <a:solidFill>
              <a:srgbClr val="E7E2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86025" name="Line 9"/>
          <p:cNvSpPr>
            <a:spLocks noChangeShapeType="1"/>
          </p:cNvSpPr>
          <p:nvPr/>
        </p:nvSpPr>
        <p:spPr bwMode="auto">
          <a:xfrm>
            <a:off x="6300788" y="2493963"/>
            <a:ext cx="576262" cy="0"/>
          </a:xfrm>
          <a:prstGeom prst="line">
            <a:avLst/>
          </a:prstGeom>
          <a:noFill/>
          <a:ln w="57150">
            <a:solidFill>
              <a:srgbClr val="E7E2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6026" name="Text Box 6"/>
          <p:cNvSpPr txBox="1">
            <a:spLocks noChangeArrowheads="1"/>
          </p:cNvSpPr>
          <p:nvPr/>
        </p:nvSpPr>
        <p:spPr bwMode="auto">
          <a:xfrm>
            <a:off x="2184400" y="2997200"/>
            <a:ext cx="1098550" cy="365125"/>
          </a:xfrm>
          <a:prstGeom prst="rect">
            <a:avLst/>
          </a:prstGeom>
          <a:solidFill>
            <a:srgbClr val="E7E200"/>
          </a:solidFill>
          <a:ln w="9525">
            <a:solidFill>
              <a:srgbClr val="E7E2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hangingPunct="0"/>
            <a:r>
              <a:rPr lang="zh-CN" altLang="en-US" b="1">
                <a:solidFill>
                  <a:schemeClr val="bg1"/>
                </a:solidFill>
              </a:rPr>
              <a:t>基本信息</a:t>
            </a:r>
          </a:p>
        </p:txBody>
      </p:sp>
      <p:sp>
        <p:nvSpPr>
          <p:cNvPr id="86027" name="Text Box 6"/>
          <p:cNvSpPr txBox="1">
            <a:spLocks noChangeArrowheads="1"/>
          </p:cNvSpPr>
          <p:nvPr/>
        </p:nvSpPr>
        <p:spPr bwMode="auto">
          <a:xfrm>
            <a:off x="4061723" y="2276475"/>
            <a:ext cx="2172390" cy="369332"/>
          </a:xfrm>
          <a:prstGeom prst="rect">
            <a:avLst/>
          </a:prstGeom>
          <a:solidFill>
            <a:srgbClr val="E7E200"/>
          </a:solidFill>
          <a:ln w="9525">
            <a:solidFill>
              <a:srgbClr val="E7E2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hangingPunct="0"/>
            <a:r>
              <a:rPr lang="zh-CN" altLang="en-US" b="1" dirty="0">
                <a:solidFill>
                  <a:schemeClr val="bg1"/>
                </a:solidFill>
              </a:rPr>
              <a:t>最</a:t>
            </a:r>
            <a:r>
              <a:rPr lang="zh-CN" altLang="en-US" b="1" dirty="0" smtClean="0">
                <a:solidFill>
                  <a:schemeClr val="bg1"/>
                </a:solidFill>
              </a:rPr>
              <a:t>新发表的2</a:t>
            </a:r>
            <a:r>
              <a:rPr lang="zh-CN" altLang="en-US" b="1" dirty="0">
                <a:solidFill>
                  <a:schemeClr val="bg1"/>
                </a:solidFill>
              </a:rPr>
              <a:t>篇文章</a:t>
            </a:r>
          </a:p>
        </p:txBody>
      </p:sp>
      <p:sp>
        <p:nvSpPr>
          <p:cNvPr id="86028" name="Line 12"/>
          <p:cNvSpPr>
            <a:spLocks noChangeShapeType="1"/>
          </p:cNvSpPr>
          <p:nvPr/>
        </p:nvSpPr>
        <p:spPr bwMode="auto">
          <a:xfrm>
            <a:off x="6155977" y="4493716"/>
            <a:ext cx="576263" cy="0"/>
          </a:xfrm>
          <a:prstGeom prst="line">
            <a:avLst/>
          </a:prstGeom>
          <a:noFill/>
          <a:ln w="57150">
            <a:solidFill>
              <a:srgbClr val="E7E2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6029" name="Text Box 6"/>
          <p:cNvSpPr txBox="1">
            <a:spLocks noChangeArrowheads="1"/>
          </p:cNvSpPr>
          <p:nvPr/>
        </p:nvSpPr>
        <p:spPr bwMode="auto">
          <a:xfrm>
            <a:off x="4541490" y="4276228"/>
            <a:ext cx="1554162" cy="365125"/>
          </a:xfrm>
          <a:prstGeom prst="rect">
            <a:avLst/>
          </a:prstGeom>
          <a:solidFill>
            <a:srgbClr val="E7E200"/>
          </a:solidFill>
          <a:ln w="9525">
            <a:solidFill>
              <a:srgbClr val="E7E2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hangingPunct="0"/>
            <a:r>
              <a:rPr lang="zh-CN" altLang="en-US" b="1" dirty="0">
                <a:solidFill>
                  <a:schemeClr val="bg1"/>
                </a:solidFill>
                <a:sym typeface="Arial" pitchFamily="34" charset="0"/>
              </a:rPr>
              <a:t>施引文章列表</a:t>
            </a:r>
          </a:p>
        </p:txBody>
      </p:sp>
      <p:sp>
        <p:nvSpPr>
          <p:cNvPr id="55310" name="Text Box 6"/>
          <p:cNvSpPr txBox="1">
            <a:spLocks noChangeArrowheads="1"/>
          </p:cNvSpPr>
          <p:nvPr/>
        </p:nvSpPr>
        <p:spPr bwMode="auto">
          <a:xfrm>
            <a:off x="3636963" y="692696"/>
            <a:ext cx="2159000" cy="457200"/>
          </a:xfrm>
          <a:prstGeom prst="rect">
            <a:avLst/>
          </a:prstGeom>
          <a:solidFill>
            <a:srgbClr val="E7E200"/>
          </a:solidFill>
          <a:ln w="9525">
            <a:solidFill>
              <a:srgbClr val="E7E2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r>
              <a:rPr lang="zh-CN" altLang="en-US" b="1">
                <a:solidFill>
                  <a:schemeClr val="bg1"/>
                </a:solidFill>
              </a:rPr>
              <a:t>作者学术档案</a:t>
            </a:r>
          </a:p>
        </p:txBody>
      </p:sp>
      <p:sp>
        <p:nvSpPr>
          <p:cNvPr id="86031" name="Line 15"/>
          <p:cNvSpPr>
            <a:spLocks noChangeShapeType="1"/>
          </p:cNvSpPr>
          <p:nvPr/>
        </p:nvSpPr>
        <p:spPr bwMode="auto">
          <a:xfrm flipH="1">
            <a:off x="2184400" y="3362326"/>
            <a:ext cx="1883544" cy="354706"/>
          </a:xfrm>
          <a:prstGeom prst="line">
            <a:avLst/>
          </a:prstGeom>
          <a:noFill/>
          <a:ln w="57150">
            <a:solidFill>
              <a:srgbClr val="E7E2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6032" name="Text Box 6"/>
          <p:cNvSpPr txBox="1">
            <a:spLocks noChangeArrowheads="1"/>
          </p:cNvSpPr>
          <p:nvPr/>
        </p:nvSpPr>
        <p:spPr bwMode="auto">
          <a:xfrm>
            <a:off x="3818839" y="2924969"/>
            <a:ext cx="2032000" cy="369887"/>
          </a:xfrm>
          <a:prstGeom prst="rect">
            <a:avLst/>
          </a:prstGeom>
          <a:solidFill>
            <a:srgbClr val="E7E200"/>
          </a:solidFill>
          <a:ln w="9525">
            <a:solidFill>
              <a:srgbClr val="E7E2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hangingPunct="0"/>
            <a:r>
              <a:rPr lang="zh-CN" altLang="en-US" dirty="0">
                <a:solidFill>
                  <a:schemeClr val="bg1"/>
                </a:solidFill>
                <a:ea typeface="MS PGothic" pitchFamily="34" charset="-128"/>
              </a:rPr>
              <a:t>进入作者评估系统</a:t>
            </a: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6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86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860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1"/>
                            </p:stCondLst>
                            <p:childTnLst>
                              <p:par>
                                <p:cTn id="2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86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001"/>
                            </p:stCondLst>
                            <p:childTnLst>
                              <p:par>
                                <p:cTn id="24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6" dur="500"/>
                                        <p:tgtEl>
                                          <p:spTgt spid="86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860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7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1" dur="500"/>
                                        <p:tgtEl>
                                          <p:spTgt spid="86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4" dur="500"/>
                                        <p:tgtEl>
                                          <p:spTgt spid="86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52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4" dur="500"/>
                                        <p:tgtEl>
                                          <p:spTgt spid="86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501"/>
                            </p:stCondLst>
                            <p:childTnLst>
                              <p:par>
                                <p:cTn id="56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8" dur="500"/>
                                        <p:tgtEl>
                                          <p:spTgt spid="86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1" dur="500"/>
                                        <p:tgtEl>
                                          <p:spTgt spid="86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69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1" dur="500"/>
                                        <p:tgtEl>
                                          <p:spTgt spid="86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501"/>
                            </p:stCondLst>
                            <p:childTnLst>
                              <p:par>
                                <p:cTn id="7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7" dur="500"/>
                                        <p:tgtEl>
                                          <p:spTgt spid="86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6" presetClass="entr" presetSubtype="2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80" dur="500"/>
                                        <p:tgtEl>
                                          <p:spTgt spid="86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0" grpId="0" bldLvl="0" animBg="1" autoUpdateAnimBg="0"/>
      <p:bldP spid="86020" grpId="1" bldLvl="0" animBg="1" autoUpdateAnimBg="0"/>
      <p:bldP spid="86021" grpId="0" bldLvl="0" animBg="1" autoUpdateAnimBg="0"/>
      <p:bldP spid="86021" grpId="1" bldLvl="0" animBg="1" autoUpdateAnimBg="0"/>
      <p:bldP spid="86022" grpId="0" bldLvl="0" animBg="1" autoUpdateAnimBg="0"/>
      <p:bldP spid="86022" grpId="1" bldLvl="0" animBg="1" autoUpdateAnimBg="0"/>
      <p:bldP spid="86023" grpId="0" animBg="1" autoUpdateAnimBg="0"/>
      <p:bldP spid="86024" grpId="0" animBg="1" autoUpdateAnimBg="0"/>
      <p:bldP spid="86025" grpId="0" animBg="1"/>
      <p:bldP spid="86025" grpId="1" animBg="1"/>
      <p:bldP spid="86026" grpId="0" bldLvl="0" animBg="1" autoUpdateAnimBg="0"/>
      <p:bldP spid="86026" grpId="1" bldLvl="0" animBg="1" autoUpdateAnimBg="0"/>
      <p:bldP spid="86027" grpId="0" bldLvl="0" animBg="1" autoUpdateAnimBg="0"/>
      <p:bldP spid="86027" grpId="1" bldLvl="0" animBg="1" autoUpdateAnimBg="0"/>
      <p:bldP spid="86028" grpId="0" animBg="1"/>
      <p:bldP spid="86028" grpId="1" animBg="1"/>
      <p:bldP spid="86029" grpId="0" bldLvl="0" animBg="1" autoUpdateAnimBg="0"/>
      <p:bldP spid="86029" grpId="1" bldLvl="0" animBg="1" autoUpdateAnimBg="0"/>
      <p:bldP spid="86031" grpId="0" animBg="1"/>
      <p:bldP spid="86032" grpId="0" bldLvl="0" animBg="1" autoUpdateAnimBg="0"/>
      <p:bldP spid="86032" grpId="1" bldLvl="0" animBg="1" autoUpdateAnimBg="0"/>
      <p:bldP spid="86032" grpId="2" bldLvl="0" animBg="1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45" y="134373"/>
            <a:ext cx="8903960" cy="3304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37" y="3430557"/>
            <a:ext cx="8657976" cy="3443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6020" name="Text Box 6"/>
          <p:cNvSpPr txBox="1">
            <a:spLocks noChangeArrowheads="1"/>
          </p:cNvSpPr>
          <p:nvPr/>
        </p:nvSpPr>
        <p:spPr bwMode="auto">
          <a:xfrm>
            <a:off x="2038738" y="1786449"/>
            <a:ext cx="5202065" cy="369332"/>
          </a:xfrm>
          <a:prstGeom prst="rect">
            <a:avLst/>
          </a:prstGeom>
          <a:solidFill>
            <a:srgbClr val="E7E200"/>
          </a:solidFill>
          <a:ln w="9525">
            <a:solidFill>
              <a:srgbClr val="E7E2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hangingPunct="0"/>
            <a:r>
              <a:rPr lang="zh-CN" altLang="en-US" b="1" dirty="0" smtClean="0">
                <a:solidFill>
                  <a:schemeClr val="bg1"/>
                </a:solidFill>
              </a:rPr>
              <a:t>允</a:t>
            </a:r>
            <a:r>
              <a:rPr lang="zh-CN" altLang="en-US" b="1" dirty="0">
                <a:solidFill>
                  <a:schemeClr val="bg1"/>
                </a:solidFill>
              </a:rPr>
              <a:t>许作者及时通知</a:t>
            </a:r>
            <a:r>
              <a:rPr lang="en-US" altLang="zh-CN" b="1" dirty="0">
                <a:solidFill>
                  <a:schemeClr val="bg1"/>
                </a:solidFill>
              </a:rPr>
              <a:t>Scopus</a:t>
            </a:r>
            <a:r>
              <a:rPr lang="zh-CN" altLang="en-US" b="1" dirty="0">
                <a:solidFill>
                  <a:schemeClr val="bg1"/>
                </a:solidFill>
              </a:rPr>
              <a:t>其个人信息的变更情</a:t>
            </a:r>
            <a:r>
              <a:rPr lang="zh-CN" altLang="en-US" b="1" dirty="0" smtClean="0">
                <a:solidFill>
                  <a:schemeClr val="bg1"/>
                </a:solidFill>
              </a:rPr>
              <a:t>况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55310" name="Text Box 6"/>
          <p:cNvSpPr txBox="1">
            <a:spLocks noChangeArrowheads="1"/>
          </p:cNvSpPr>
          <p:nvPr/>
        </p:nvSpPr>
        <p:spPr bwMode="auto">
          <a:xfrm>
            <a:off x="3565524" y="160642"/>
            <a:ext cx="2518643" cy="369332"/>
          </a:xfrm>
          <a:prstGeom prst="rect">
            <a:avLst/>
          </a:prstGeom>
          <a:solidFill>
            <a:srgbClr val="E7E200"/>
          </a:solidFill>
          <a:ln w="9525">
            <a:solidFill>
              <a:srgbClr val="E7E2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zh-CN" altLang="en-US" b="1" dirty="0">
                <a:solidFill>
                  <a:schemeClr val="bg1"/>
                </a:solidFill>
              </a:rPr>
              <a:t>作者学术档案</a:t>
            </a:r>
          </a:p>
        </p:txBody>
      </p:sp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3395311" y="3106935"/>
            <a:ext cx="3206326" cy="369332"/>
          </a:xfrm>
          <a:prstGeom prst="rect">
            <a:avLst/>
          </a:prstGeom>
          <a:solidFill>
            <a:srgbClr val="E7E200"/>
          </a:solidFill>
          <a:ln w="9525">
            <a:solidFill>
              <a:srgbClr val="E7E2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hangingPunct="0"/>
            <a:r>
              <a:rPr lang="zh-CN" altLang="en-US" b="1" dirty="0" smtClean="0">
                <a:solidFill>
                  <a:schemeClr val="bg1"/>
                </a:solidFill>
              </a:rPr>
              <a:t>显</a:t>
            </a:r>
            <a:r>
              <a:rPr lang="zh-CN" altLang="en-US" b="1" dirty="0">
                <a:solidFill>
                  <a:schemeClr val="bg1"/>
                </a:solidFill>
              </a:rPr>
              <a:t>示作者姓名及各种变体形</a:t>
            </a:r>
            <a:r>
              <a:rPr lang="zh-CN" altLang="en-US" b="1" dirty="0" smtClean="0">
                <a:solidFill>
                  <a:schemeClr val="bg1"/>
                </a:solidFill>
              </a:rPr>
              <a:t>式</a:t>
            </a:r>
            <a:endParaRPr lang="zh-CN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18380"/>
      </p:ext>
    </p:extLst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60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60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60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0" grpId="0" animBg="1"/>
      <p:bldP spid="1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9850" y="87313"/>
            <a:ext cx="8534400" cy="604837"/>
          </a:xfrm>
        </p:spPr>
        <p:txBody>
          <a:bodyPr/>
          <a:lstStyle/>
          <a:p>
            <a:r>
              <a:rPr lang="zh-CN" altLang="en-US" smtClean="0">
                <a:ea typeface="宋体" pitchFamily="2" charset="-122"/>
              </a:rPr>
              <a:t>作者评估系统（Author Evaluator）</a:t>
            </a:r>
          </a:p>
        </p:txBody>
      </p:sp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52513"/>
            <a:ext cx="9144000" cy="446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8068" name="Text Box 6"/>
          <p:cNvSpPr txBox="1">
            <a:spLocks noChangeArrowheads="1"/>
          </p:cNvSpPr>
          <p:nvPr/>
        </p:nvSpPr>
        <p:spPr bwMode="auto">
          <a:xfrm>
            <a:off x="4787900" y="3644900"/>
            <a:ext cx="1554163" cy="366713"/>
          </a:xfrm>
          <a:prstGeom prst="rect">
            <a:avLst/>
          </a:prstGeom>
          <a:solidFill>
            <a:srgbClr val="E7E2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hangingPunct="0"/>
            <a:r>
              <a:rPr lang="zh-CN" altLang="en-US" b="1">
                <a:solidFill>
                  <a:schemeClr val="bg1"/>
                </a:solidFill>
                <a:sym typeface="Arial" pitchFamily="34" charset="0"/>
              </a:rPr>
              <a:t>文章收录期刊</a:t>
            </a:r>
          </a:p>
        </p:txBody>
      </p:sp>
      <p:sp>
        <p:nvSpPr>
          <p:cNvPr id="88069" name="Rectangle 5"/>
          <p:cNvSpPr>
            <a:spLocks noChangeArrowheads="1"/>
          </p:cNvSpPr>
          <p:nvPr/>
        </p:nvSpPr>
        <p:spPr bwMode="auto">
          <a:xfrm>
            <a:off x="34925" y="1701800"/>
            <a:ext cx="649288" cy="358775"/>
          </a:xfrm>
          <a:prstGeom prst="rect">
            <a:avLst/>
          </a:prstGeom>
          <a:noFill/>
          <a:ln w="57150">
            <a:solidFill>
              <a:srgbClr val="E7E2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pic>
        <p:nvPicPr>
          <p:cNvPr id="8807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2413" y="2205038"/>
            <a:ext cx="8856662" cy="397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8071" name="Rectangle 7"/>
          <p:cNvSpPr>
            <a:spLocks noChangeArrowheads="1"/>
          </p:cNvSpPr>
          <p:nvPr/>
        </p:nvSpPr>
        <p:spPr bwMode="auto">
          <a:xfrm>
            <a:off x="3059113" y="2420938"/>
            <a:ext cx="1008062" cy="287337"/>
          </a:xfrm>
          <a:prstGeom prst="rect">
            <a:avLst/>
          </a:prstGeom>
          <a:noFill/>
          <a:ln w="57150">
            <a:solidFill>
              <a:srgbClr val="E7E2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88072" name="Text Box 6"/>
          <p:cNvSpPr txBox="1">
            <a:spLocks noChangeArrowheads="1"/>
          </p:cNvSpPr>
          <p:nvPr/>
        </p:nvSpPr>
        <p:spPr bwMode="auto">
          <a:xfrm>
            <a:off x="2124075" y="3429000"/>
            <a:ext cx="1096963" cy="365125"/>
          </a:xfrm>
          <a:prstGeom prst="rect">
            <a:avLst/>
          </a:prstGeom>
          <a:solidFill>
            <a:srgbClr val="E7E200"/>
          </a:solidFill>
          <a:ln w="9525">
            <a:solidFill>
              <a:srgbClr val="E7E2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hangingPunct="0"/>
            <a:r>
              <a:rPr lang="zh-CN" altLang="en-US" b="1">
                <a:solidFill>
                  <a:schemeClr val="bg1"/>
                </a:solidFill>
                <a:sym typeface="Arial" pitchFamily="34" charset="0"/>
              </a:rPr>
              <a:t>合作作者</a:t>
            </a: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80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80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80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500"/>
                                        <p:tgtEl>
                                          <p:spTgt spid="88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5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80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80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1"/>
                            </p:stCondLst>
                            <p:childTnLst>
                              <p:par>
                                <p:cTn id="29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1" dur="500"/>
                                        <p:tgtEl>
                                          <p:spTgt spid="88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4" dur="500"/>
                                        <p:tgtEl>
                                          <p:spTgt spid="88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6" grpId="0" autoUpdateAnimBg="0"/>
      <p:bldP spid="88068" grpId="0" bldLvl="0" animBg="1" autoUpdateAnimBg="0"/>
      <p:bldP spid="88068" grpId="1" bldLvl="0" animBg="1" autoUpdateAnimBg="0"/>
      <p:bldP spid="88069" grpId="0" bldLvl="0" animBg="1" autoUpdateAnimBg="0"/>
      <p:bldP spid="88071" grpId="0" bldLvl="0" animBg="1" autoUpdateAnimBg="0"/>
      <p:bldP spid="88072" grpId="0" bldLvl="0" animBg="1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141288" y="115888"/>
            <a:ext cx="8534400" cy="458787"/>
          </a:xfrm>
        </p:spPr>
        <p:txBody>
          <a:bodyPr/>
          <a:lstStyle/>
          <a:p>
            <a:r>
              <a:rPr lang="zh-CN" altLang="en-US" smtClean="0">
                <a:ea typeface="宋体" pitchFamily="2" charset="-122"/>
              </a:rPr>
              <a:t>作者评估系统（Author Evaluator）</a:t>
            </a:r>
          </a:p>
        </p:txBody>
      </p:sp>
      <p:pic>
        <p:nvPicPr>
          <p:cNvPr id="57347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04800" y="2233613"/>
            <a:ext cx="4191000" cy="2619375"/>
          </a:xfrm>
        </p:spPr>
      </p:pic>
      <p:pic>
        <p:nvPicPr>
          <p:cNvPr id="57348" name="Picture 3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194175" y="693738"/>
            <a:ext cx="4699000" cy="2919412"/>
          </a:xfrm>
        </p:spPr>
      </p:pic>
      <p:pic>
        <p:nvPicPr>
          <p:cNvPr id="57349" name="Picture 5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152900" y="3646488"/>
            <a:ext cx="4757738" cy="2951162"/>
          </a:xfrm>
        </p:spPr>
      </p:pic>
      <p:sp>
        <p:nvSpPr>
          <p:cNvPr id="57350" name="Rectangle 6"/>
          <p:cNvSpPr>
            <a:spLocks noChangeArrowheads="1"/>
          </p:cNvSpPr>
          <p:nvPr/>
        </p:nvSpPr>
        <p:spPr bwMode="auto">
          <a:xfrm>
            <a:off x="1260475" y="2349500"/>
            <a:ext cx="431800" cy="215900"/>
          </a:xfrm>
          <a:prstGeom prst="rect">
            <a:avLst/>
          </a:prstGeom>
          <a:noFill/>
          <a:ln w="38100">
            <a:solidFill>
              <a:srgbClr val="E7E2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57351" name="Rectangle 7"/>
          <p:cNvSpPr>
            <a:spLocks noChangeArrowheads="1"/>
          </p:cNvSpPr>
          <p:nvPr/>
        </p:nvSpPr>
        <p:spPr bwMode="auto">
          <a:xfrm>
            <a:off x="4572000" y="3860800"/>
            <a:ext cx="720725" cy="215900"/>
          </a:xfrm>
          <a:prstGeom prst="rect">
            <a:avLst/>
          </a:prstGeom>
          <a:noFill/>
          <a:ln w="38100">
            <a:solidFill>
              <a:srgbClr val="E7E2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57352" name="Rectangle 8"/>
          <p:cNvSpPr>
            <a:spLocks noChangeArrowheads="1"/>
          </p:cNvSpPr>
          <p:nvPr/>
        </p:nvSpPr>
        <p:spPr bwMode="auto">
          <a:xfrm>
            <a:off x="5580063" y="836613"/>
            <a:ext cx="647700" cy="215900"/>
          </a:xfrm>
          <a:prstGeom prst="rect">
            <a:avLst/>
          </a:prstGeom>
          <a:noFill/>
          <a:ln w="38100">
            <a:solidFill>
              <a:srgbClr val="E7E2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89097" name="Text Box 6"/>
          <p:cNvSpPr txBox="1">
            <a:spLocks noChangeArrowheads="1"/>
          </p:cNvSpPr>
          <p:nvPr/>
        </p:nvSpPr>
        <p:spPr bwMode="auto">
          <a:xfrm>
            <a:off x="1403350" y="3140075"/>
            <a:ext cx="1096963" cy="366713"/>
          </a:xfrm>
          <a:prstGeom prst="rect">
            <a:avLst/>
          </a:prstGeom>
          <a:solidFill>
            <a:srgbClr val="E7E200"/>
          </a:solidFill>
          <a:ln w="9525">
            <a:solidFill>
              <a:srgbClr val="E7E2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hangingPunct="0"/>
            <a:r>
              <a:rPr lang="zh-CN" altLang="en-US" b="1">
                <a:solidFill>
                  <a:schemeClr val="bg1"/>
                </a:solidFill>
                <a:sym typeface="Arial" pitchFamily="34" charset="0"/>
              </a:rPr>
              <a:t>历年产出</a:t>
            </a:r>
          </a:p>
        </p:txBody>
      </p:sp>
      <p:sp>
        <p:nvSpPr>
          <p:cNvPr id="89098" name="Text Box 6"/>
          <p:cNvSpPr txBox="1">
            <a:spLocks noChangeArrowheads="1"/>
          </p:cNvSpPr>
          <p:nvPr/>
        </p:nvSpPr>
        <p:spPr bwMode="auto">
          <a:xfrm>
            <a:off x="4356100" y="4437063"/>
            <a:ext cx="1096963" cy="366712"/>
          </a:xfrm>
          <a:prstGeom prst="rect">
            <a:avLst/>
          </a:prstGeom>
          <a:solidFill>
            <a:srgbClr val="E7E200"/>
          </a:solidFill>
          <a:ln w="9525">
            <a:solidFill>
              <a:srgbClr val="E7E2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hangingPunct="0"/>
            <a:r>
              <a:rPr lang="zh-CN" altLang="en-US" b="1">
                <a:solidFill>
                  <a:schemeClr val="bg1"/>
                </a:solidFill>
                <a:sym typeface="Arial" pitchFamily="34" charset="0"/>
              </a:rPr>
              <a:t>文章类型</a:t>
            </a:r>
            <a:endParaRPr lang="zh-CN" altLang="en-US"/>
          </a:p>
        </p:txBody>
      </p:sp>
      <p:sp>
        <p:nvSpPr>
          <p:cNvPr id="89099" name="Text Box 6"/>
          <p:cNvSpPr txBox="1">
            <a:spLocks noChangeArrowheads="1"/>
          </p:cNvSpPr>
          <p:nvPr/>
        </p:nvSpPr>
        <p:spPr bwMode="auto">
          <a:xfrm>
            <a:off x="4356100" y="1773238"/>
            <a:ext cx="1096963" cy="365125"/>
          </a:xfrm>
          <a:prstGeom prst="rect">
            <a:avLst/>
          </a:prstGeom>
          <a:solidFill>
            <a:srgbClr val="E7E200"/>
          </a:solidFill>
          <a:ln w="9525">
            <a:solidFill>
              <a:srgbClr val="E7E2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hangingPunct="0"/>
            <a:r>
              <a:rPr lang="zh-CN" altLang="en-US" b="1">
                <a:solidFill>
                  <a:schemeClr val="bg1"/>
                </a:solidFill>
                <a:sym typeface="Arial" pitchFamily="34" charset="0"/>
              </a:rPr>
              <a:t>学科领域</a:t>
            </a:r>
            <a:endParaRPr lang="zh-CN" altLang="en-US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90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90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90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500"/>
                                        <p:tgtEl>
                                          <p:spTgt spid="89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89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0" dur="500"/>
                                        <p:tgtEl>
                                          <p:spTgt spid="89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0" grpId="0" autoUpdateAnimBg="0"/>
      <p:bldP spid="89097" grpId="0" bldLvl="0" animBg="1" autoUpdateAnimBg="0"/>
      <p:bldP spid="89098" grpId="0" bldLvl="0" animBg="1" autoUpdateAnimBg="0"/>
      <p:bldP spid="89099" grpId="0" bldLvl="0" animBg="1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836613"/>
            <a:ext cx="8207375" cy="363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115" name="Rectangle 3"/>
          <p:cNvSpPr>
            <a:spLocks noChangeArrowheads="1"/>
          </p:cNvSpPr>
          <p:nvPr/>
        </p:nvSpPr>
        <p:spPr bwMode="auto">
          <a:xfrm>
            <a:off x="1116013" y="836613"/>
            <a:ext cx="792162" cy="306387"/>
          </a:xfrm>
          <a:prstGeom prst="rect">
            <a:avLst/>
          </a:prstGeom>
          <a:noFill/>
          <a:ln w="38100">
            <a:solidFill>
              <a:srgbClr val="E7E2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endParaRPr lang="zh-CN" altLang="en-US">
              <a:ea typeface="MS PGothic" pitchFamily="34" charset="-128"/>
            </a:endParaRPr>
          </a:p>
        </p:txBody>
      </p:sp>
      <p:sp>
        <p:nvSpPr>
          <p:cNvPr id="90116" name="Text Box 8"/>
          <p:cNvSpPr txBox="1">
            <a:spLocks noChangeArrowheads="1"/>
          </p:cNvSpPr>
          <p:nvPr/>
        </p:nvSpPr>
        <p:spPr bwMode="auto">
          <a:xfrm>
            <a:off x="395288" y="188913"/>
            <a:ext cx="2157412" cy="457200"/>
          </a:xfrm>
          <a:prstGeom prst="rect">
            <a:avLst/>
          </a:prstGeom>
          <a:solidFill>
            <a:srgbClr val="E7E200"/>
          </a:solidFill>
          <a:ln w="9525">
            <a:solidFill>
              <a:srgbClr val="E7E2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hangingPunct="0"/>
            <a:r>
              <a:rPr lang="en-US" altLang="zh-CN" b="1">
                <a:solidFill>
                  <a:schemeClr val="bg1"/>
                </a:solidFill>
              </a:rPr>
              <a:t>H</a:t>
            </a:r>
            <a:r>
              <a:rPr lang="zh-CN" altLang="en-US" b="1">
                <a:solidFill>
                  <a:schemeClr val="bg1"/>
                </a:solidFill>
              </a:rPr>
              <a:t>指数与</a:t>
            </a:r>
            <a:r>
              <a:rPr lang="en-US" altLang="zh-CN" b="1">
                <a:solidFill>
                  <a:schemeClr val="bg1"/>
                </a:solidFill>
              </a:rPr>
              <a:t>H</a:t>
            </a:r>
            <a:r>
              <a:rPr lang="zh-CN" altLang="en-US" b="1">
                <a:solidFill>
                  <a:schemeClr val="bg1"/>
                </a:solidFill>
              </a:rPr>
              <a:t>图示</a:t>
            </a:r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90117" name="AutoShape 5"/>
          <p:cNvSpPr>
            <a:spLocks/>
          </p:cNvSpPr>
          <p:nvPr/>
        </p:nvSpPr>
        <p:spPr bwMode="auto">
          <a:xfrm>
            <a:off x="2700338" y="2060575"/>
            <a:ext cx="1655762" cy="865188"/>
          </a:xfrm>
          <a:prstGeom prst="borderCallout2">
            <a:avLst>
              <a:gd name="adj1" fmla="val 13218"/>
              <a:gd name="adj2" fmla="val -4602"/>
              <a:gd name="adj3" fmla="val 13218"/>
              <a:gd name="adj4" fmla="val -9204"/>
              <a:gd name="adj5" fmla="val 145963"/>
              <a:gd name="adj6" fmla="val -25769"/>
            </a:avLst>
          </a:prstGeom>
          <a:solidFill>
            <a:srgbClr val="E7E200"/>
          </a:solidFill>
          <a:ln w="9525">
            <a:solidFill>
              <a:srgbClr val="E7E2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GB" altLang="en-US" sz="1600" b="1">
                <a:solidFill>
                  <a:schemeClr val="bg1"/>
                </a:solidFill>
                <a:sym typeface="Arial" pitchFamily="34" charset="0"/>
              </a:rPr>
              <a:t>H</a:t>
            </a:r>
            <a:r>
              <a:rPr lang="zh-CN" altLang="en-US" sz="1600" b="1">
                <a:solidFill>
                  <a:schemeClr val="bg1"/>
                </a:solidFill>
                <a:sym typeface="Arial" pitchFamily="34" charset="0"/>
              </a:rPr>
              <a:t>指数计算图示</a:t>
            </a:r>
          </a:p>
          <a:p>
            <a:pPr algn="ctr"/>
            <a:r>
              <a:rPr lang="zh-CN" altLang="en-US" sz="1600" b="1">
                <a:solidFill>
                  <a:schemeClr val="bg1"/>
                </a:solidFill>
                <a:sym typeface="Arial" pitchFamily="34" charset="0"/>
              </a:rPr>
              <a:t>综合数量与质量</a:t>
            </a:r>
          </a:p>
          <a:p>
            <a:pPr algn="ctr"/>
            <a:r>
              <a:rPr lang="zh-CN" altLang="en-US" sz="1600" b="1">
                <a:solidFill>
                  <a:schemeClr val="bg1"/>
                </a:solidFill>
                <a:sym typeface="Arial" pitchFamily="34" charset="0"/>
              </a:rPr>
              <a:t>对时间不敏感</a:t>
            </a:r>
          </a:p>
        </p:txBody>
      </p:sp>
      <p:pic>
        <p:nvPicPr>
          <p:cNvPr id="9011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4213" y="1844675"/>
            <a:ext cx="8323262" cy="410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119" name="Rectangle 7"/>
          <p:cNvSpPr>
            <a:spLocks noChangeArrowheads="1"/>
          </p:cNvSpPr>
          <p:nvPr/>
        </p:nvSpPr>
        <p:spPr bwMode="auto">
          <a:xfrm>
            <a:off x="2266950" y="1844675"/>
            <a:ext cx="1081088" cy="288925"/>
          </a:xfrm>
          <a:prstGeom prst="rect">
            <a:avLst/>
          </a:prstGeom>
          <a:noFill/>
          <a:ln w="38100">
            <a:solidFill>
              <a:srgbClr val="E7E2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90120" name="AutoShape 8"/>
          <p:cNvSpPr>
            <a:spLocks/>
          </p:cNvSpPr>
          <p:nvPr/>
        </p:nvSpPr>
        <p:spPr bwMode="auto">
          <a:xfrm>
            <a:off x="2051050" y="3314700"/>
            <a:ext cx="1581150" cy="609600"/>
          </a:xfrm>
          <a:prstGeom prst="borderCallout2">
            <a:avLst>
              <a:gd name="adj1" fmla="val 18750"/>
              <a:gd name="adj2" fmla="val 104824"/>
              <a:gd name="adj3" fmla="val 18750"/>
              <a:gd name="adj4" fmla="val 110130"/>
              <a:gd name="adj5" fmla="val 193750"/>
              <a:gd name="adj6" fmla="val 129301"/>
            </a:avLst>
          </a:prstGeom>
          <a:solidFill>
            <a:srgbClr val="E7E200"/>
          </a:solidFill>
          <a:ln w="9525">
            <a:solidFill>
              <a:srgbClr val="E7E2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zh-CN" altLang="en-US" sz="1600" b="1">
                <a:solidFill>
                  <a:schemeClr val="bg1"/>
                </a:solidFill>
                <a:sym typeface="Arial" pitchFamily="34" charset="0"/>
              </a:rPr>
              <a:t>历年被引情况</a:t>
            </a:r>
          </a:p>
          <a:p>
            <a:pPr algn="ctr"/>
            <a:r>
              <a:rPr lang="zh-CN" altLang="en-US" sz="1600" b="1">
                <a:solidFill>
                  <a:schemeClr val="bg1"/>
                </a:solidFill>
                <a:sym typeface="Arial" pitchFamily="34" charset="0"/>
              </a:rPr>
              <a:t>影响力</a:t>
            </a: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90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90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90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0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0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90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1" dur="1000"/>
                                        <p:tgtEl>
                                          <p:spTgt spid="90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5" grpId="0" bldLvl="0" animBg="1" autoUpdateAnimBg="0"/>
      <p:bldP spid="90116" grpId="0" animBg="1" autoUpdateAnimBg="0"/>
      <p:bldP spid="90117" grpId="0" bldLvl="0" animBg="1" autoUpdateAnimBg="0"/>
      <p:bldP spid="90119" grpId="0" animBg="1" autoUpdateAnimBg="0"/>
      <p:bldP spid="90120" grpId="0" bldLvl="0" animBg="1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1484313"/>
            <a:ext cx="8891588" cy="386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318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8353425" cy="914400"/>
          </a:xfrm>
        </p:spPr>
        <p:txBody>
          <a:bodyPr/>
          <a:lstStyle/>
          <a:p>
            <a:r>
              <a:rPr lang="zh-CN" altLang="en-US" smtClean="0">
                <a:latin typeface="宋体" pitchFamily="2" charset="-122"/>
                <a:ea typeface="宋体" pitchFamily="2" charset="-122"/>
              </a:rPr>
              <a:t>客观的检索机构评价系统－机构检索与机构档案</a:t>
            </a:r>
          </a:p>
        </p:txBody>
      </p:sp>
      <p:sp>
        <p:nvSpPr>
          <p:cNvPr id="93188" name="Rectangle 7"/>
          <p:cNvSpPr>
            <a:spLocks noChangeArrowheads="1"/>
          </p:cNvSpPr>
          <p:nvPr/>
        </p:nvSpPr>
        <p:spPr bwMode="auto">
          <a:xfrm>
            <a:off x="2844800" y="3717925"/>
            <a:ext cx="1655763" cy="327025"/>
          </a:xfrm>
          <a:prstGeom prst="rect">
            <a:avLst/>
          </a:prstGeom>
          <a:noFill/>
          <a:ln w="57150">
            <a:solidFill>
              <a:srgbClr val="E7E2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zh-CN" altLang="en-US">
              <a:ea typeface="MS PGothic" pitchFamily="34" charset="-128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31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31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31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880"/>
                            </p:stCondLst>
                            <p:childTnLst>
                              <p:par>
                                <p:cTn id="1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3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7" grpId="0" autoUpdateAnimBg="0"/>
      <p:bldP spid="93188" grpId="0" bldLvl="0" animBg="1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554163"/>
            <a:ext cx="8893175" cy="439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5235" name="Text Box 5"/>
          <p:cNvSpPr txBox="1">
            <a:spLocks noChangeArrowheads="1"/>
          </p:cNvSpPr>
          <p:nvPr/>
        </p:nvSpPr>
        <p:spPr bwMode="auto">
          <a:xfrm>
            <a:off x="3708400" y="836613"/>
            <a:ext cx="2717800" cy="369887"/>
          </a:xfrm>
          <a:prstGeom prst="rect">
            <a:avLst/>
          </a:prstGeom>
          <a:solidFill>
            <a:srgbClr val="E7E200"/>
          </a:solidFill>
          <a:ln w="9525">
            <a:solidFill>
              <a:srgbClr val="E7E2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zh-CN" altLang="en-US" b="1">
                <a:solidFill>
                  <a:schemeClr val="bg1"/>
                </a:solidFill>
              </a:rPr>
              <a:t>机构检索与机构档案</a:t>
            </a:r>
          </a:p>
        </p:txBody>
      </p:sp>
      <p:sp>
        <p:nvSpPr>
          <p:cNvPr id="95236" name="Rectangle 6"/>
          <p:cNvSpPr>
            <a:spLocks noChangeArrowheads="1"/>
          </p:cNvSpPr>
          <p:nvPr/>
        </p:nvSpPr>
        <p:spPr bwMode="auto">
          <a:xfrm>
            <a:off x="106363" y="111125"/>
            <a:ext cx="81375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zh-CN" altLang="en-US" sz="2800" b="1">
                <a:solidFill>
                  <a:srgbClr val="036635"/>
                </a:solidFill>
              </a:rPr>
              <a:t>机构身份识别系统</a:t>
            </a:r>
            <a:r>
              <a:rPr lang="en-US" altLang="zh-CN" sz="2800" b="1">
                <a:solidFill>
                  <a:srgbClr val="036635"/>
                </a:solidFill>
              </a:rPr>
              <a:t>——Affiliation Identifier</a:t>
            </a:r>
          </a:p>
        </p:txBody>
      </p:sp>
      <p:sp>
        <p:nvSpPr>
          <p:cNvPr id="95237" name="Oval 8"/>
          <p:cNvSpPr>
            <a:spLocks noChangeArrowheads="1"/>
          </p:cNvSpPr>
          <p:nvPr/>
        </p:nvSpPr>
        <p:spPr bwMode="auto">
          <a:xfrm>
            <a:off x="179388" y="3860800"/>
            <a:ext cx="1944687" cy="360363"/>
          </a:xfrm>
          <a:prstGeom prst="ellipse">
            <a:avLst/>
          </a:prstGeom>
          <a:noFill/>
          <a:ln w="38100">
            <a:solidFill>
              <a:srgbClr val="E7E20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endParaRPr lang="zh-CN" altLang="en-US">
              <a:ea typeface="MS PGothic" pitchFamily="34" charset="-128"/>
            </a:endParaRPr>
          </a:p>
        </p:txBody>
      </p:sp>
      <p:sp>
        <p:nvSpPr>
          <p:cNvPr id="95238" name="Rectangle 6"/>
          <p:cNvSpPr>
            <a:spLocks noChangeArrowheads="1"/>
          </p:cNvSpPr>
          <p:nvPr/>
        </p:nvSpPr>
        <p:spPr bwMode="auto">
          <a:xfrm>
            <a:off x="250825" y="1844675"/>
            <a:ext cx="1657350" cy="504825"/>
          </a:xfrm>
          <a:prstGeom prst="rect">
            <a:avLst/>
          </a:prstGeom>
          <a:noFill/>
          <a:ln w="57150">
            <a:solidFill>
              <a:srgbClr val="E7E200"/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52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52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52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95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5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95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5" grpId="0" animBg="1" autoUpdateAnimBg="0"/>
      <p:bldP spid="95236" grpId="0" autoUpdateAnimBg="0"/>
      <p:bldP spid="95237" grpId="0" bldLvl="0" animBg="1" autoUpdateAnimBg="0"/>
      <p:bldP spid="95238" grpId="0" bldLvl="0" animBg="1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1123950"/>
            <a:ext cx="8891588" cy="464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259" name="Text Box 6"/>
          <p:cNvSpPr txBox="1">
            <a:spLocks noChangeArrowheads="1"/>
          </p:cNvSpPr>
          <p:nvPr/>
        </p:nvSpPr>
        <p:spPr bwMode="auto">
          <a:xfrm>
            <a:off x="3419475" y="620713"/>
            <a:ext cx="3078163" cy="457200"/>
          </a:xfrm>
          <a:prstGeom prst="rect">
            <a:avLst/>
          </a:prstGeom>
          <a:solidFill>
            <a:srgbClr val="E7E200"/>
          </a:solidFill>
          <a:ln w="9525">
            <a:solidFill>
              <a:srgbClr val="E7E2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zh-CN" altLang="en-US" b="1">
                <a:solidFill>
                  <a:schemeClr val="bg1"/>
                </a:solidFill>
              </a:rPr>
              <a:t>机构检索与机构档案</a:t>
            </a:r>
          </a:p>
        </p:txBody>
      </p:sp>
      <p:sp>
        <p:nvSpPr>
          <p:cNvPr id="96260" name="Rectangle 9"/>
          <p:cNvSpPr>
            <a:spLocks noChangeArrowheads="1"/>
          </p:cNvSpPr>
          <p:nvPr/>
        </p:nvSpPr>
        <p:spPr bwMode="auto">
          <a:xfrm>
            <a:off x="107950" y="2565400"/>
            <a:ext cx="4752975" cy="2233613"/>
          </a:xfrm>
          <a:prstGeom prst="rect">
            <a:avLst/>
          </a:prstGeom>
          <a:noFill/>
          <a:ln w="38100">
            <a:solidFill>
              <a:srgbClr val="E7E2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endParaRPr lang="zh-CN" altLang="en-US">
              <a:ea typeface="MS PGothic" pitchFamily="34" charset="-128"/>
            </a:endParaRPr>
          </a:p>
        </p:txBody>
      </p:sp>
      <p:sp>
        <p:nvSpPr>
          <p:cNvPr id="96261" name="Rectangle 6"/>
          <p:cNvSpPr>
            <a:spLocks noChangeArrowheads="1"/>
          </p:cNvSpPr>
          <p:nvPr/>
        </p:nvSpPr>
        <p:spPr bwMode="auto">
          <a:xfrm>
            <a:off x="107950" y="1412875"/>
            <a:ext cx="4679950" cy="1008063"/>
          </a:xfrm>
          <a:prstGeom prst="rect">
            <a:avLst/>
          </a:prstGeom>
          <a:noFill/>
          <a:ln w="38100">
            <a:solidFill>
              <a:srgbClr val="E7E2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96262" name="Rectangle 7"/>
          <p:cNvSpPr>
            <a:spLocks noChangeArrowheads="1"/>
          </p:cNvSpPr>
          <p:nvPr/>
        </p:nvSpPr>
        <p:spPr bwMode="auto">
          <a:xfrm>
            <a:off x="107950" y="4941888"/>
            <a:ext cx="4824413" cy="863600"/>
          </a:xfrm>
          <a:prstGeom prst="rect">
            <a:avLst/>
          </a:prstGeom>
          <a:noFill/>
          <a:ln w="38100">
            <a:solidFill>
              <a:srgbClr val="E7E2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96263" name="Rectangle 8"/>
          <p:cNvSpPr>
            <a:spLocks noChangeArrowheads="1"/>
          </p:cNvSpPr>
          <p:nvPr/>
        </p:nvSpPr>
        <p:spPr bwMode="auto">
          <a:xfrm>
            <a:off x="7092950" y="2060575"/>
            <a:ext cx="1871663" cy="3744913"/>
          </a:xfrm>
          <a:prstGeom prst="rect">
            <a:avLst/>
          </a:prstGeom>
          <a:noFill/>
          <a:ln w="38100">
            <a:solidFill>
              <a:srgbClr val="E7E2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96264" name="Rectangle 6"/>
          <p:cNvSpPr>
            <a:spLocks noChangeArrowheads="1"/>
          </p:cNvSpPr>
          <p:nvPr/>
        </p:nvSpPr>
        <p:spPr bwMode="auto">
          <a:xfrm>
            <a:off x="106363" y="115888"/>
            <a:ext cx="81375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zh-CN" altLang="en-US" sz="2800" b="1">
                <a:solidFill>
                  <a:srgbClr val="036635"/>
                </a:solidFill>
              </a:rPr>
              <a:t>机构身份识别系统</a:t>
            </a:r>
            <a:r>
              <a:rPr lang="en-US" altLang="zh-CN" sz="2800" b="1">
                <a:solidFill>
                  <a:srgbClr val="036635"/>
                </a:solidFill>
              </a:rPr>
              <a:t>——Affiliation Identifier</a:t>
            </a:r>
          </a:p>
        </p:txBody>
      </p:sp>
      <p:sp>
        <p:nvSpPr>
          <p:cNvPr id="9" name="Text Box 22"/>
          <p:cNvSpPr txBox="1">
            <a:spLocks noChangeArrowheads="1"/>
          </p:cNvSpPr>
          <p:nvPr/>
        </p:nvSpPr>
        <p:spPr bwMode="auto">
          <a:xfrm>
            <a:off x="2916238" y="3213100"/>
            <a:ext cx="1270000" cy="369888"/>
          </a:xfrm>
          <a:prstGeom prst="rect">
            <a:avLst/>
          </a:prstGeom>
          <a:solidFill>
            <a:srgbClr val="E7E200"/>
          </a:solidFill>
          <a:ln w="9525">
            <a:solidFill>
              <a:srgbClr val="E7E2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b="1">
                <a:solidFill>
                  <a:schemeClr val="bg1"/>
                </a:solidFill>
                <a:latin typeface="Tahoma" pitchFamily="34" charset="0"/>
              </a:rPr>
              <a:t>研究产出</a:t>
            </a:r>
            <a:endParaRPr lang="en-GB" altLang="en-US" b="1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4932363" y="2997200"/>
            <a:ext cx="2016125" cy="368300"/>
          </a:xfrm>
          <a:prstGeom prst="rect">
            <a:avLst/>
          </a:prstGeom>
          <a:solidFill>
            <a:srgbClr val="E7E200"/>
          </a:solidFill>
          <a:ln w="9525">
            <a:solidFill>
              <a:srgbClr val="E7E2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b="1">
                <a:solidFill>
                  <a:schemeClr val="bg1"/>
                </a:solidFill>
                <a:latin typeface="Tahoma" pitchFamily="34" charset="0"/>
              </a:rPr>
              <a:t>各学科研究贡献</a:t>
            </a:r>
            <a:endParaRPr lang="en-GB" altLang="en-US" b="1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2555875" y="5157788"/>
            <a:ext cx="1270000" cy="368300"/>
          </a:xfrm>
          <a:prstGeom prst="rect">
            <a:avLst/>
          </a:prstGeom>
          <a:solidFill>
            <a:srgbClr val="E7E200"/>
          </a:solidFill>
          <a:ln w="9525">
            <a:solidFill>
              <a:srgbClr val="E7E2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b="1">
                <a:solidFill>
                  <a:schemeClr val="bg1"/>
                </a:solidFill>
                <a:latin typeface="Tahoma" pitchFamily="34" charset="0"/>
              </a:rPr>
              <a:t>合作机构</a:t>
            </a:r>
            <a:endParaRPr lang="en-GB" altLang="en-US" b="1">
              <a:solidFill>
                <a:schemeClr val="bg1"/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62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62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62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320"/>
                            </p:stCondLst>
                            <p:childTnLst>
                              <p:par>
                                <p:cTn id="1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6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500"/>
                                        <p:tgtEl>
                                          <p:spTgt spid="96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962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96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3" dur="500"/>
                                        <p:tgtEl>
                                          <p:spTgt spid="962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0" dur="500"/>
                                        <p:tgtEl>
                                          <p:spTgt spid="96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7" dur="500"/>
                                        <p:tgtEl>
                                          <p:spTgt spid="962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4" dur="500"/>
                                        <p:tgtEl>
                                          <p:spTgt spid="96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59" grpId="0" animBg="1" autoUpdateAnimBg="0"/>
      <p:bldP spid="96260" grpId="0" bldLvl="0" animBg="1" autoUpdateAnimBg="0"/>
      <p:bldP spid="96260" grpId="1" bldLvl="0" animBg="1" autoUpdateAnimBg="0"/>
      <p:bldP spid="96261" grpId="0" animBg="1" autoUpdateAnimBg="0"/>
      <p:bldP spid="96261" grpId="1" animBg="1" autoUpdateAnimBg="0"/>
      <p:bldP spid="96262" grpId="0" animBg="1" autoUpdateAnimBg="0"/>
      <p:bldP spid="96262" grpId="1" animBg="1" autoUpdateAnimBg="0"/>
      <p:bldP spid="96263" grpId="0" animBg="1" autoUpdateAnimBg="0"/>
      <p:bldP spid="96264" grpId="0" autoUpdateAnimBg="0"/>
      <p:bldP spid="9" grpId="0" animBg="1"/>
      <p:bldP spid="9" grpId="1" animBg="1"/>
      <p:bldP spid="10" grpId="0" animBg="1"/>
      <p:bldP spid="11" grpId="0" animBg="1"/>
      <p:bldP spid="11" grpId="1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1925" y="0"/>
            <a:ext cx="7939088" cy="914400"/>
          </a:xfrm>
        </p:spPr>
        <p:txBody>
          <a:bodyPr/>
          <a:lstStyle/>
          <a:p>
            <a:r>
              <a:rPr lang="zh-CN" altLang="en-US" smtClean="0">
                <a:ea typeface="宋体" pitchFamily="2" charset="-122"/>
              </a:rPr>
              <a:t>Sci</a:t>
            </a:r>
            <a:r>
              <a:rPr lang="en-US" altLang="zh-CN" smtClean="0">
                <a:ea typeface="宋体" pitchFamily="2" charset="-122"/>
              </a:rPr>
              <a:t>V</a:t>
            </a:r>
            <a:r>
              <a:rPr lang="zh-CN" altLang="en-US" smtClean="0">
                <a:ea typeface="宋体" pitchFamily="2" charset="-122"/>
              </a:rPr>
              <a:t>erse Scopus可以帮助您…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447800"/>
            <a:ext cx="6572250" cy="4191000"/>
          </a:xfrm>
        </p:spPr>
        <p:txBody>
          <a:bodyPr/>
          <a:lstStyle/>
          <a:p>
            <a:pPr lvl="1">
              <a:lnSpc>
                <a:spcPct val="150000"/>
              </a:lnSpc>
            </a:pPr>
            <a:r>
              <a:rPr lang="zh-CN" altLang="en-US" b="1" smtClean="0">
                <a:solidFill>
                  <a:schemeClr val="tx2"/>
                </a:solidFill>
                <a:ea typeface="宋体" pitchFamily="2" charset="-122"/>
              </a:rPr>
              <a:t>一站式全面获取相关信息</a:t>
            </a:r>
          </a:p>
          <a:p>
            <a:pPr lvl="1">
              <a:lnSpc>
                <a:spcPct val="150000"/>
              </a:lnSpc>
            </a:pPr>
            <a:r>
              <a:rPr lang="zh-CN" altLang="en-US" b="1" smtClean="0">
                <a:solidFill>
                  <a:schemeClr val="tx2"/>
                </a:solidFill>
                <a:ea typeface="宋体" pitchFamily="2" charset="-122"/>
              </a:rPr>
              <a:t>快速定位重点内容和全文</a:t>
            </a:r>
          </a:p>
          <a:p>
            <a:pPr lvl="1">
              <a:lnSpc>
                <a:spcPct val="150000"/>
              </a:lnSpc>
            </a:pPr>
            <a:r>
              <a:rPr lang="zh-CN" altLang="en-US" b="1" smtClean="0">
                <a:solidFill>
                  <a:schemeClr val="tx2"/>
                </a:solidFill>
                <a:ea typeface="宋体" pitchFamily="2" charset="-122"/>
              </a:rPr>
              <a:t>把握研究热点和趋势</a:t>
            </a:r>
          </a:p>
          <a:p>
            <a:pPr lvl="1">
              <a:lnSpc>
                <a:spcPct val="150000"/>
              </a:lnSpc>
            </a:pPr>
            <a:r>
              <a:rPr lang="zh-CN" altLang="en-US" b="1" smtClean="0">
                <a:solidFill>
                  <a:schemeClr val="tx2"/>
                </a:solidFill>
                <a:ea typeface="宋体" pitchFamily="2" charset="-122"/>
              </a:rPr>
              <a:t>确定投稿期刊和最佳关键词</a:t>
            </a:r>
          </a:p>
          <a:p>
            <a:pPr lvl="1">
              <a:lnSpc>
                <a:spcPct val="150000"/>
              </a:lnSpc>
            </a:pPr>
            <a:r>
              <a:rPr lang="zh-CN" altLang="en-US" b="1" smtClean="0">
                <a:solidFill>
                  <a:schemeClr val="tx2"/>
                </a:solidFill>
                <a:ea typeface="宋体" pitchFamily="2" charset="-122"/>
              </a:rPr>
              <a:t>有效管理文献资源</a:t>
            </a:r>
          </a:p>
          <a:p>
            <a:pPr lvl="1">
              <a:lnSpc>
                <a:spcPct val="150000"/>
              </a:lnSpc>
            </a:pPr>
            <a:r>
              <a:rPr lang="zh-CN" altLang="en-US" b="1" smtClean="0">
                <a:solidFill>
                  <a:schemeClr val="tx2"/>
                </a:solidFill>
                <a:ea typeface="宋体" pitchFamily="2" charset="-122"/>
              </a:rPr>
              <a:t>选择评审专家</a:t>
            </a:r>
          </a:p>
          <a:p>
            <a:pPr lvl="1">
              <a:lnSpc>
                <a:spcPct val="150000"/>
              </a:lnSpc>
            </a:pPr>
            <a:r>
              <a:rPr lang="zh-CN" altLang="en-US" b="1" smtClean="0">
                <a:solidFill>
                  <a:schemeClr val="tx2"/>
                </a:solidFill>
                <a:ea typeface="宋体" pitchFamily="2" charset="-122"/>
              </a:rPr>
              <a:t>寻找潜在合作作者和机构</a:t>
            </a:r>
          </a:p>
          <a:p>
            <a:pPr lvl="1">
              <a:lnSpc>
                <a:spcPct val="150000"/>
              </a:lnSpc>
            </a:pPr>
            <a:r>
              <a:rPr lang="zh-CN" altLang="en-US" b="1" smtClean="0">
                <a:solidFill>
                  <a:schemeClr val="tx2"/>
                </a:solidFill>
                <a:ea typeface="宋体" pitchFamily="2" charset="-122"/>
              </a:rPr>
              <a:t>……</a:t>
            </a:r>
          </a:p>
          <a:p>
            <a:pPr lvl="1">
              <a:lnSpc>
                <a:spcPct val="150000"/>
              </a:lnSpc>
            </a:pPr>
            <a:endParaRPr lang="zh-CN" altLang="en-US" b="1" smtClean="0">
              <a:solidFill>
                <a:schemeClr val="tx2"/>
              </a:solidFill>
              <a:ea typeface="宋体" pitchFamily="2" charset="-122"/>
            </a:endParaRPr>
          </a:p>
          <a:p>
            <a:endParaRPr lang="zh-CN" altLang="en-US" b="1" smtClean="0">
              <a:solidFill>
                <a:schemeClr val="tx2"/>
              </a:solidFill>
              <a:ea typeface="宋体" pitchFamily="2" charset="-122"/>
            </a:endParaRPr>
          </a:p>
        </p:txBody>
      </p:sp>
      <p:sp>
        <p:nvSpPr>
          <p:cNvPr id="97284" name="Text Box 5"/>
          <p:cNvSpPr txBox="1">
            <a:spLocks noChangeArrowheads="1"/>
          </p:cNvSpPr>
          <p:nvPr/>
        </p:nvSpPr>
        <p:spPr bwMode="auto">
          <a:xfrm>
            <a:off x="2700338" y="2924175"/>
            <a:ext cx="42481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2600" b="1" dirty="0">
                <a:solidFill>
                  <a:srgbClr val="036635"/>
                </a:solidFill>
                <a:latin typeface="Helvetica" pitchFamily="34" charset="0"/>
              </a:rPr>
              <a:t>全面提高您的科研效率！</a:t>
            </a: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72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72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72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500"/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500"/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500"/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500"/>
                                        <p:tgtEl>
                                          <p:spTgt spid="97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" dur="500"/>
                                        <p:tgtEl>
                                          <p:spTgt spid="97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" dur="500"/>
                                        <p:tgtEl>
                                          <p:spTgt spid="97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500"/>
                                        <p:tgtEl>
                                          <p:spTgt spid="97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5" dur="500"/>
                                        <p:tgtEl>
                                          <p:spTgt spid="97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39" dur="500"/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42" dur="500"/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45" dur="500"/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48" dur="500"/>
                                        <p:tgtEl>
                                          <p:spTgt spid="97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51" dur="500"/>
                                        <p:tgtEl>
                                          <p:spTgt spid="97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54" dur="500"/>
                                        <p:tgtEl>
                                          <p:spTgt spid="97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57" dur="500"/>
                                        <p:tgtEl>
                                          <p:spTgt spid="97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60" dur="500"/>
                                        <p:tgtEl>
                                          <p:spTgt spid="97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97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7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8" dur="2000" fill="hold"/>
                                        <p:tgtEl>
                                          <p:spTgt spid="9728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2" grpId="0" autoUpdateAnimBg="0"/>
      <p:bldP spid="97283" grpId="0" build="p" autoUpdateAnimBg="0"/>
      <p:bldP spid="97283" grpId="1" build="p" autoUpdateAnimBg="0"/>
      <p:bldP spid="97284" grpId="0" autoUpdateAnimBg="0"/>
      <p:bldP spid="97284" grpId="1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0650" y="228600"/>
            <a:ext cx="7620000" cy="685800"/>
          </a:xfrm>
        </p:spPr>
        <p:txBody>
          <a:bodyPr/>
          <a:lstStyle/>
          <a:p>
            <a:r>
              <a:rPr lang="zh-CN" altLang="en-US" smtClean="0">
                <a:ea typeface="宋体" pitchFamily="2" charset="-122"/>
              </a:rPr>
              <a:t>Sci</a:t>
            </a:r>
            <a:r>
              <a:rPr lang="en-US" altLang="zh-CN" smtClean="0">
                <a:ea typeface="宋体" pitchFamily="2" charset="-122"/>
              </a:rPr>
              <a:t>V</a:t>
            </a:r>
            <a:r>
              <a:rPr lang="zh-CN" altLang="en-US" smtClean="0">
                <a:ea typeface="宋体" pitchFamily="2" charset="-122"/>
              </a:rPr>
              <a:t>erse Scopus相关资源: 分学科引用排行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11188" y="1484312"/>
            <a:ext cx="7921625" cy="4032919"/>
          </a:xfrm>
        </p:spPr>
        <p:txBody>
          <a:bodyPr/>
          <a:lstStyle/>
          <a:p>
            <a:r>
              <a:rPr lang="en-GB" altLang="en-US" sz="2400" dirty="0" smtClean="0">
                <a:ea typeface="PMingLiU" pitchFamily="18" charset="-120"/>
              </a:rPr>
              <a:t>www.topcited.com</a:t>
            </a:r>
            <a:r>
              <a:rPr lang="zh-TW" altLang="en-US" sz="2400" dirty="0" smtClean="0">
                <a:ea typeface="PMingLiU" pitchFamily="18" charset="-120"/>
              </a:rPr>
              <a:t>是一</a:t>
            </a:r>
            <a:r>
              <a:rPr lang="zh-CN" altLang="en-US" sz="2400" dirty="0" smtClean="0">
                <a:ea typeface="PMingLiU" pitchFamily="18" charset="-120"/>
              </a:rPr>
              <a:t>个便捷</a:t>
            </a:r>
            <a:r>
              <a:rPr lang="zh-TW" altLang="en-US" sz="2400" dirty="0" smtClean="0">
                <a:ea typeface="PMingLiU" pitchFamily="18" charset="-120"/>
              </a:rPr>
              <a:t>的功能</a:t>
            </a:r>
            <a:r>
              <a:rPr lang="zh-CN" altLang="en-US" sz="2400" dirty="0" smtClean="0">
                <a:ea typeface="PMingLiU" pitchFamily="18" charset="-120"/>
              </a:rPr>
              <a:t>, </a:t>
            </a:r>
            <a:r>
              <a:rPr lang="zh-TW" altLang="en-US" sz="2400" dirty="0" smtClean="0">
                <a:ea typeface="PMingLiU" pitchFamily="18" charset="-120"/>
              </a:rPr>
              <a:t>提供每個</a:t>
            </a:r>
            <a:r>
              <a:rPr lang="zh-CN" altLang="en-US" sz="2400" dirty="0" smtClean="0">
                <a:ea typeface="PMingLiU" pitchFamily="18" charset="-120"/>
              </a:rPr>
              <a:t>学科领域</a:t>
            </a:r>
            <a:r>
              <a:rPr lang="zh-TW" altLang="en-US" sz="2400" dirty="0" smtClean="0">
                <a:ea typeface="PMingLiU" pitchFamily="18" charset="-120"/>
              </a:rPr>
              <a:t>中，最新被引用的</a:t>
            </a:r>
            <a:r>
              <a:rPr lang="en-GB" altLang="en-US" sz="2400" dirty="0" smtClean="0">
                <a:ea typeface="PMingLiU" pitchFamily="18" charset="-120"/>
              </a:rPr>
              <a:t>20</a:t>
            </a:r>
            <a:r>
              <a:rPr lang="zh-TW" altLang="en-US" sz="2400" dirty="0" smtClean="0">
                <a:ea typeface="PMingLiU" pitchFamily="18" charset="-120"/>
              </a:rPr>
              <a:t>篇文章</a:t>
            </a:r>
            <a:r>
              <a:rPr lang="zh-CN" altLang="en-US" sz="2400" dirty="0" smtClean="0">
                <a:ea typeface="PMingLiU" pitchFamily="18" charset="-120"/>
              </a:rPr>
              <a:t>；</a:t>
            </a:r>
          </a:p>
          <a:p>
            <a:endParaRPr lang="zh-TW" altLang="en-US" sz="2400" dirty="0" smtClean="0">
              <a:ea typeface="PMingLiU" pitchFamily="18" charset="-120"/>
            </a:endParaRPr>
          </a:p>
          <a:p>
            <a:r>
              <a:rPr lang="zh-CN" altLang="en-US" sz="2400" dirty="0" smtClean="0">
                <a:ea typeface="PMingLiU" pitchFamily="18" charset="-120"/>
              </a:rPr>
              <a:t>读者</a:t>
            </a:r>
            <a:r>
              <a:rPr lang="zh-TW" altLang="en-US" sz="2400" dirty="0" smtClean="0">
                <a:ea typeface="PMingLiU" pitchFamily="18" charset="-120"/>
              </a:rPr>
              <a:t>也可以</a:t>
            </a:r>
            <a:r>
              <a:rPr lang="zh-CN" altLang="en-US" sz="2400" dirty="0" smtClean="0">
                <a:ea typeface="PMingLiU" pitchFamily="18" charset="-120"/>
              </a:rPr>
              <a:t>选择</a:t>
            </a:r>
            <a:r>
              <a:rPr lang="zh-TW" altLang="en-US" sz="2400" dirty="0" smtClean="0">
                <a:ea typeface="PMingLiU" pitchFamily="18" charset="-120"/>
              </a:rPr>
              <a:t>查看近</a:t>
            </a:r>
            <a:r>
              <a:rPr lang="zh-CN" altLang="en-US" sz="2400" dirty="0" smtClean="0">
                <a:ea typeface="PMingLiU" pitchFamily="18" charset="-120"/>
              </a:rPr>
              <a:t>几</a:t>
            </a:r>
            <a:r>
              <a:rPr lang="zh-TW" altLang="en-US" sz="2400" dirty="0" smtClean="0">
                <a:ea typeface="PMingLiU" pitchFamily="18" charset="-120"/>
              </a:rPr>
              <a:t>年特定</a:t>
            </a:r>
            <a:r>
              <a:rPr lang="zh-CN" altLang="en-US" sz="2400" dirty="0" smtClean="0">
                <a:ea typeface="PMingLiU" pitchFamily="18" charset="-120"/>
              </a:rPr>
              <a:t>学科领域</a:t>
            </a:r>
            <a:r>
              <a:rPr lang="zh-TW" altLang="en-US" sz="2400" dirty="0" smtClean="0">
                <a:ea typeface="PMingLiU" pitchFamily="18" charset="-120"/>
              </a:rPr>
              <a:t>的</a:t>
            </a:r>
            <a:r>
              <a:rPr lang="en-GB" altLang="en-US" sz="2400" dirty="0" smtClean="0">
                <a:ea typeface="PMingLiU" pitchFamily="18" charset="-120"/>
              </a:rPr>
              <a:t>TOP20</a:t>
            </a:r>
            <a:r>
              <a:rPr lang="zh-CN" altLang="en-US" sz="2400" dirty="0" smtClean="0">
                <a:ea typeface="PMingLiU" pitchFamily="18" charset="-120"/>
              </a:rPr>
              <a:t>；</a:t>
            </a:r>
          </a:p>
          <a:p>
            <a:endParaRPr lang="en-GB" altLang="en-US" sz="2400" dirty="0" smtClean="0">
              <a:ea typeface="PMingLiU" pitchFamily="18" charset="-120"/>
            </a:endParaRPr>
          </a:p>
          <a:p>
            <a:r>
              <a:rPr lang="zh-TW" altLang="en-US" sz="2400" dirty="0" smtClean="0">
                <a:ea typeface="PMingLiU" pitchFamily="18" charset="-120"/>
              </a:rPr>
              <a:t>更可以直接</a:t>
            </a:r>
            <a:r>
              <a:rPr lang="zh-CN" altLang="en-US" sz="2400" dirty="0" smtClean="0">
                <a:ea typeface="PMingLiU" pitchFamily="18" charset="-120"/>
              </a:rPr>
              <a:t>从</a:t>
            </a:r>
            <a:r>
              <a:rPr lang="en-GB" altLang="en-US" sz="2400" dirty="0" smtClean="0">
                <a:ea typeface="PMingLiU" pitchFamily="18" charset="-120"/>
              </a:rPr>
              <a:t>TOP20</a:t>
            </a:r>
            <a:r>
              <a:rPr lang="zh-CN" altLang="en-US" sz="2400" dirty="0" smtClean="0">
                <a:ea typeface="PMingLiU" pitchFamily="18" charset="-120"/>
              </a:rPr>
              <a:t>链接</a:t>
            </a:r>
            <a:r>
              <a:rPr lang="zh-TW" altLang="en-US" sz="2400" dirty="0" smtClean="0">
                <a:ea typeface="PMingLiU" pitchFamily="18" charset="-120"/>
              </a:rPr>
              <a:t>到摘要或是全文</a:t>
            </a:r>
            <a:r>
              <a:rPr lang="zh-CN" altLang="en-US" sz="2400" dirty="0" smtClean="0">
                <a:ea typeface="PMingLiU" pitchFamily="18" charset="-120"/>
              </a:rPr>
              <a:t>；</a:t>
            </a:r>
          </a:p>
          <a:p>
            <a:endParaRPr lang="zh-TW" altLang="en-US" sz="2400" dirty="0" smtClean="0">
              <a:ea typeface="PMingLiU" pitchFamily="18" charset="-120"/>
            </a:endParaRPr>
          </a:p>
          <a:p>
            <a:r>
              <a:rPr lang="zh-CN" altLang="en-US" sz="2400" dirty="0" smtClean="0">
                <a:ea typeface="PMingLiU" pitchFamily="18" charset="-120"/>
              </a:rPr>
              <a:t>Scopus </a:t>
            </a:r>
            <a:r>
              <a:rPr lang="zh-TW" altLang="en-US" sz="2400" dirty="0" smtClean="0">
                <a:ea typeface="PMingLiU" pitchFamily="18" charset="-120"/>
              </a:rPr>
              <a:t>用</a:t>
            </a:r>
            <a:r>
              <a:rPr lang="zh-CN" altLang="en-US" sz="2400" dirty="0" smtClean="0">
                <a:ea typeface="PMingLiU" pitchFamily="18" charset="-120"/>
              </a:rPr>
              <a:t>户</a:t>
            </a:r>
            <a:r>
              <a:rPr lang="zh-TW" altLang="en-US" sz="2400" dirty="0" smtClean="0">
                <a:ea typeface="PMingLiU" pitchFamily="18" charset="-120"/>
              </a:rPr>
              <a:t>可以</a:t>
            </a:r>
            <a:r>
              <a:rPr lang="zh-CN" altLang="en-US" sz="2400" dirty="0" smtClean="0">
                <a:ea typeface="PMingLiU" pitchFamily="18" charset="-120"/>
              </a:rPr>
              <a:t>免费</a:t>
            </a:r>
            <a:r>
              <a:rPr lang="zh-TW" altLang="en-US" sz="2400" dirty="0" smtClean="0">
                <a:ea typeface="PMingLiU" pitchFamily="18" charset="-120"/>
              </a:rPr>
              <a:t>享用</a:t>
            </a:r>
            <a:r>
              <a:rPr lang="en-GB" altLang="en-US" sz="2400" dirty="0" err="1" smtClean="0">
                <a:ea typeface="PMingLiU" pitchFamily="18" charset="-120"/>
              </a:rPr>
              <a:t>TopCited</a:t>
            </a:r>
            <a:r>
              <a:rPr lang="zh-CN" altLang="en-US" sz="2400" dirty="0" smtClean="0">
                <a:ea typeface="PMingLiU" pitchFamily="18" charset="-120"/>
              </a:rPr>
              <a:t>这项</a:t>
            </a:r>
            <a:r>
              <a:rPr lang="zh-TW" altLang="en-US" sz="2400" dirty="0" smtClean="0">
                <a:ea typeface="PMingLiU" pitchFamily="18" charset="-120"/>
              </a:rPr>
              <a:t>全新的功能</a:t>
            </a:r>
            <a:endParaRPr lang="en-US" altLang="zh-TW" sz="2400" dirty="0" smtClean="0">
              <a:ea typeface="PMingLiU" pitchFamily="18" charset="-120"/>
            </a:endParaRPr>
          </a:p>
          <a:p>
            <a:pPr>
              <a:buNone/>
            </a:pPr>
            <a:endParaRPr lang="zh-TW" altLang="en-US" sz="2400" dirty="0" smtClean="0">
              <a:ea typeface="PMingLiU" pitchFamily="18" charset="-120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93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93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93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500"/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500"/>
                                        <p:tgtEl>
                                          <p:spTgt spid="9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500"/>
                                        <p:tgtEl>
                                          <p:spTgt spid="99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" dur="500"/>
                                        <p:tgtEl>
                                          <p:spTgt spid="993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0" grpId="0" autoUpdateAnimBg="0"/>
      <p:bldP spid="99331" grpId="0" build="p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12875"/>
            <a:ext cx="9144000" cy="451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0355" name="Rectangle 5"/>
          <p:cNvSpPr>
            <a:spLocks noChangeArrowheads="1"/>
          </p:cNvSpPr>
          <p:nvPr/>
        </p:nvSpPr>
        <p:spPr bwMode="auto">
          <a:xfrm>
            <a:off x="7883525" y="2347913"/>
            <a:ext cx="790575" cy="360362"/>
          </a:xfrm>
          <a:prstGeom prst="rect">
            <a:avLst/>
          </a:prstGeom>
          <a:solidFill>
            <a:schemeClr val="accent1">
              <a:alpha val="0"/>
            </a:schemeClr>
          </a:solidFill>
          <a:ln w="38100">
            <a:solidFill>
              <a:srgbClr val="E7E2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zh-CN" altLang="en-US">
              <a:ea typeface="MS PGothic" pitchFamily="34" charset="-128"/>
            </a:endParaRPr>
          </a:p>
        </p:txBody>
      </p:sp>
      <p:pic>
        <p:nvPicPr>
          <p:cNvPr id="100356" name="Picture 4" descr="C:\Users\tkkyang\AppData\Local\Temp\Z4WZI@B0ME4D1@_Y))4Z5VX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2708275"/>
            <a:ext cx="5184775" cy="346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357" name="Picture 6" descr="C:\Users\tkkyang\AppData\Local\Temp\3N37YWS(0PRWD9C`}[ZB9`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775" y="3213100"/>
            <a:ext cx="6173788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0358" name="TextBox 5"/>
          <p:cNvSpPr txBox="1">
            <a:spLocks noChangeArrowheads="1"/>
          </p:cNvSpPr>
          <p:nvPr/>
        </p:nvSpPr>
        <p:spPr bwMode="auto">
          <a:xfrm>
            <a:off x="223838" y="241300"/>
            <a:ext cx="48529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036635"/>
                </a:solidFill>
                <a:latin typeface="宋体" pitchFamily="2" charset="-122"/>
              </a:rPr>
              <a:t>实时交流，掌握更多科研技巧</a:t>
            </a: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003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003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003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100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10035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0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0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00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5" grpId="0" bldLvl="0" animBg="1" autoUpdateAnimBg="0"/>
      <p:bldP spid="100355" grpId="1" bldLvl="0" animBg="1" autoUpdateAnimBg="0"/>
      <p:bldP spid="100358" grpId="0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ChangeArrowheads="1"/>
          </p:cNvSpPr>
          <p:nvPr/>
        </p:nvSpPr>
        <p:spPr bwMode="auto">
          <a:xfrm>
            <a:off x="904875" y="1531938"/>
            <a:ext cx="7339013" cy="333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Clr>
                <a:srgbClr val="392E7A"/>
              </a:buClr>
              <a:buSzPct val="90000"/>
              <a:buFont typeface="Times" pitchFamily="18" charset="0"/>
              <a:buNone/>
            </a:pPr>
            <a:r>
              <a:rPr lang="en-US" altLang="zh-CN" sz="2400" b="1" dirty="0">
                <a:solidFill>
                  <a:srgbClr val="036635"/>
                </a:solidFill>
                <a:latin typeface="Helvetica" pitchFamily="34" charset="0"/>
              </a:rPr>
              <a:t>Scopus</a:t>
            </a:r>
            <a:r>
              <a:rPr lang="zh-CN" altLang="en-US" sz="2400" b="1" dirty="0">
                <a:solidFill>
                  <a:srgbClr val="036635"/>
                </a:solidFill>
                <a:latin typeface="Helvetica" pitchFamily="34" charset="0"/>
              </a:rPr>
              <a:t>数据库网站：</a:t>
            </a:r>
          </a:p>
          <a:p>
            <a:pPr>
              <a:buClr>
                <a:srgbClr val="392E7A"/>
              </a:buClr>
              <a:buSzPct val="90000"/>
              <a:buFont typeface="Times" pitchFamily="18" charset="0"/>
              <a:buNone/>
            </a:pPr>
            <a:r>
              <a:rPr lang="en-US" altLang="zh-CN" sz="2400" dirty="0">
                <a:solidFill>
                  <a:schemeClr val="tx2"/>
                </a:solidFill>
                <a:latin typeface="Helvetica" pitchFamily="34" charset="0"/>
              </a:rPr>
              <a:t>http://www.scopus.com</a:t>
            </a:r>
          </a:p>
          <a:p>
            <a:pPr>
              <a:buClr>
                <a:srgbClr val="392E7A"/>
              </a:buClr>
              <a:buSzPct val="90000"/>
              <a:buFont typeface="Times" pitchFamily="18" charset="0"/>
              <a:buNone/>
            </a:pPr>
            <a:endParaRPr lang="en-US" altLang="zh-CN" sz="2400" b="1" dirty="0">
              <a:solidFill>
                <a:srgbClr val="00B050"/>
              </a:solidFill>
              <a:latin typeface="Helvetica" pitchFamily="34" charset="0"/>
            </a:endParaRPr>
          </a:p>
          <a:p>
            <a:pPr>
              <a:buClr>
                <a:srgbClr val="392E7A"/>
              </a:buClr>
              <a:buSzPct val="90000"/>
              <a:buFont typeface="Times" pitchFamily="18" charset="0"/>
              <a:buNone/>
            </a:pPr>
            <a:r>
              <a:rPr lang="en-US" altLang="zh-CN" sz="2400" b="1" dirty="0">
                <a:solidFill>
                  <a:srgbClr val="036635"/>
                </a:solidFill>
                <a:latin typeface="Helvetica" pitchFamily="34" charset="0"/>
              </a:rPr>
              <a:t>Scopus</a:t>
            </a:r>
            <a:r>
              <a:rPr lang="zh-CN" altLang="en-US" sz="2400" b="1" dirty="0">
                <a:solidFill>
                  <a:srgbClr val="036635"/>
                </a:solidFill>
                <a:latin typeface="Helvetica" pitchFamily="34" charset="0"/>
              </a:rPr>
              <a:t>信息网站：</a:t>
            </a:r>
          </a:p>
          <a:p>
            <a:pPr>
              <a:buClr>
                <a:srgbClr val="392E7A"/>
              </a:buClr>
              <a:buSzPct val="90000"/>
              <a:buFont typeface="Times" pitchFamily="18" charset="0"/>
              <a:buNone/>
            </a:pPr>
            <a:r>
              <a:rPr lang="en-US" altLang="zh-CN" sz="2400" dirty="0">
                <a:solidFill>
                  <a:schemeClr val="tx2"/>
                </a:solidFill>
                <a:latin typeface="Helvetica" pitchFamily="34" charset="0"/>
              </a:rPr>
              <a:t>http://www.info.scopus.com</a:t>
            </a:r>
          </a:p>
          <a:p>
            <a:pPr>
              <a:buClr>
                <a:srgbClr val="392E7A"/>
              </a:buClr>
              <a:buSzPct val="90000"/>
              <a:buFont typeface="Times" pitchFamily="18" charset="0"/>
              <a:buNone/>
            </a:pPr>
            <a:endParaRPr lang="en-US" altLang="zh-CN" sz="2400" dirty="0">
              <a:solidFill>
                <a:schemeClr val="tx2"/>
              </a:solidFill>
              <a:latin typeface="Helvetica" pitchFamily="34" charset="0"/>
            </a:endParaRPr>
          </a:p>
          <a:p>
            <a:pPr>
              <a:buClr>
                <a:srgbClr val="392E7A"/>
              </a:buClr>
              <a:buSzPct val="90000"/>
              <a:buFont typeface="Times" pitchFamily="18" charset="0"/>
              <a:buNone/>
            </a:pPr>
            <a:r>
              <a:rPr lang="zh-CN" altLang="en-US" sz="2400" b="1" dirty="0">
                <a:solidFill>
                  <a:srgbClr val="036635"/>
                </a:solidFill>
                <a:latin typeface="Helvetica" pitchFamily="34" charset="0"/>
              </a:rPr>
              <a:t>培训课件下载：爱思唯尔科技部中国网站：</a:t>
            </a:r>
            <a:r>
              <a:rPr lang="zh-CN" altLang="en-US" sz="2400" dirty="0">
                <a:solidFill>
                  <a:schemeClr val="tx2"/>
                </a:solidFill>
                <a:latin typeface="Helvetica" pitchFamily="34" charset="0"/>
              </a:rPr>
              <a:t/>
            </a:r>
            <a:br>
              <a:rPr lang="zh-CN" altLang="en-US" sz="2400" dirty="0">
                <a:solidFill>
                  <a:schemeClr val="tx2"/>
                </a:solidFill>
                <a:latin typeface="Helvetica" pitchFamily="34" charset="0"/>
              </a:rPr>
            </a:br>
            <a:r>
              <a:rPr lang="en-US" altLang="zh-CN" sz="2400" dirty="0">
                <a:solidFill>
                  <a:srgbClr val="17375E"/>
                </a:solidFill>
                <a:latin typeface="Helvetica" pitchFamily="34" charset="0"/>
                <a:ea typeface="MS PGothic" pitchFamily="34" charset="-128"/>
              </a:rPr>
              <a:t>http://</a:t>
            </a:r>
            <a:r>
              <a:rPr lang="en-US" altLang="zh-CN" sz="2400" dirty="0" smtClean="0">
                <a:solidFill>
                  <a:srgbClr val="17375E"/>
                </a:solidFill>
                <a:latin typeface="Helvetica" pitchFamily="34" charset="0"/>
                <a:ea typeface="MS PGothic" pitchFamily="34" charset="-128"/>
              </a:rPr>
              <a:t>china.elsevier.com/scopustutorials</a:t>
            </a:r>
          </a:p>
          <a:p>
            <a:pPr>
              <a:buClr>
                <a:srgbClr val="392E7A"/>
              </a:buClr>
              <a:buSzPct val="90000"/>
              <a:buFont typeface="Times" pitchFamily="18" charset="0"/>
              <a:buNone/>
            </a:pPr>
            <a:endParaRPr lang="en-US" altLang="zh-CN" sz="2400" dirty="0" smtClean="0">
              <a:solidFill>
                <a:srgbClr val="17375E"/>
              </a:solidFill>
              <a:latin typeface="Helvetica" pitchFamily="34" charset="0"/>
              <a:ea typeface="MS PGothic" pitchFamily="34" charset="-128"/>
            </a:endParaRPr>
          </a:p>
          <a:p>
            <a:pPr>
              <a:buClr>
                <a:srgbClr val="392E7A"/>
              </a:buClr>
              <a:buSzPct val="90000"/>
            </a:pPr>
            <a:r>
              <a:rPr lang="zh-CN" altLang="en-US" sz="2400" b="1" dirty="0" smtClean="0">
                <a:solidFill>
                  <a:srgbClr val="036635"/>
                </a:solidFill>
                <a:latin typeface="Helvetica" pitchFamily="34" charset="0"/>
              </a:rPr>
              <a:t>研究事业新手指南：</a:t>
            </a:r>
            <a:r>
              <a:rPr lang="zh-CN" altLang="en-US" sz="2400" dirty="0">
                <a:solidFill>
                  <a:schemeClr val="tx2"/>
                </a:solidFill>
                <a:latin typeface="Helvetica" pitchFamily="34" charset="0"/>
              </a:rPr>
              <a:t/>
            </a:r>
            <a:br>
              <a:rPr lang="zh-CN" altLang="en-US" sz="2400" dirty="0">
                <a:solidFill>
                  <a:schemeClr val="tx2"/>
                </a:solidFill>
                <a:latin typeface="Helvetica" pitchFamily="34" charset="0"/>
              </a:rPr>
            </a:br>
            <a:r>
              <a:rPr lang="en-US" altLang="zh-CN" sz="2400" dirty="0">
                <a:solidFill>
                  <a:srgbClr val="17375E"/>
                </a:solidFill>
                <a:latin typeface="Helvetica" pitchFamily="34" charset="0"/>
                <a:ea typeface="MS PGothic" pitchFamily="34" charset="-128"/>
              </a:rPr>
              <a:t>http://</a:t>
            </a:r>
            <a:r>
              <a:rPr lang="en-US" altLang="zh-CN" sz="2400" dirty="0" smtClean="0">
                <a:solidFill>
                  <a:srgbClr val="17375E"/>
                </a:solidFill>
                <a:latin typeface="Helvetica" pitchFamily="34" charset="0"/>
                <a:ea typeface="MS PGothic" pitchFamily="34" charset="-128"/>
              </a:rPr>
              <a:t>china.elsevier.com/onlinetraining</a:t>
            </a:r>
            <a:endParaRPr lang="en-US" altLang="zh-CN" sz="2400" dirty="0">
              <a:solidFill>
                <a:srgbClr val="17375E"/>
              </a:solidFill>
              <a:latin typeface="Helvetica" pitchFamily="34" charset="0"/>
              <a:ea typeface="MS PGothic" pitchFamily="34" charset="-128"/>
            </a:endParaRPr>
          </a:p>
          <a:p>
            <a:pPr>
              <a:buClr>
                <a:srgbClr val="392E7A"/>
              </a:buClr>
              <a:buSzPct val="90000"/>
              <a:buFont typeface="Times" pitchFamily="18" charset="0"/>
              <a:buNone/>
            </a:pPr>
            <a:endParaRPr lang="en-US" altLang="zh-CN" dirty="0">
              <a:solidFill>
                <a:schemeClr val="tx2"/>
              </a:solidFill>
              <a:latin typeface="Helvetica" pitchFamily="34" charset="0"/>
              <a:ea typeface="MS PGothic" pitchFamily="34" charset="-128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102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2" grpId="0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447800"/>
            <a:ext cx="9144000" cy="4191000"/>
          </a:xfrm>
        </p:spPr>
        <p:txBody>
          <a:bodyPr/>
          <a:lstStyle/>
          <a:p>
            <a:pPr>
              <a:buFont typeface="Times" pitchFamily="18" charset="0"/>
              <a:buNone/>
            </a:pPr>
            <a:endParaRPr lang="ja-JP" altLang="en-US" dirty="0" smtClean="0">
              <a:latin typeface="Verdana" pitchFamily="34" charset="0"/>
              <a:ea typeface="MS PGothic" pitchFamily="34" charset="-128"/>
            </a:endParaRPr>
          </a:p>
          <a:p>
            <a:pPr>
              <a:buFont typeface="Times" pitchFamily="18" charset="0"/>
              <a:buNone/>
            </a:pPr>
            <a:endParaRPr lang="ja-JP" altLang="en-US" dirty="0" smtClean="0">
              <a:ea typeface="MS PGothic" pitchFamily="34" charset="-128"/>
            </a:endParaRPr>
          </a:p>
        </p:txBody>
      </p:sp>
      <p:sp>
        <p:nvSpPr>
          <p:cNvPr id="67588" name="Rectangle 7"/>
          <p:cNvSpPr>
            <a:spLocks noChangeArrowheads="1"/>
          </p:cNvSpPr>
          <p:nvPr/>
        </p:nvSpPr>
        <p:spPr bwMode="auto">
          <a:xfrm>
            <a:off x="2445613" y="2636912"/>
            <a:ext cx="4103687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zh-CN" altLang="en-US" sz="6000" b="1" dirty="0" smtClean="0">
                <a:solidFill>
                  <a:srgbClr val="036635"/>
                </a:solidFill>
                <a:ea typeface="MS PGothic" pitchFamily="34" charset="-128"/>
              </a:rPr>
              <a:t>谢    谢！</a:t>
            </a:r>
            <a:endParaRPr lang="en-US" altLang="zh-CN" sz="6000" b="1" dirty="0">
              <a:solidFill>
                <a:srgbClr val="036635"/>
              </a:solidFill>
              <a:ea typeface="MS PGothic" pitchFamily="34" charset="-128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1WUvKwIqUCFl_XS81omjQ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DirArrow"/>
</p:tagLst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1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Office Theme">
  <a:themeElements>
    <a:clrScheme name="2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Office Theme">
  <a:themeElements>
    <a:clrScheme name="3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Office Theme">
  <a:themeElements>
    <a:clrScheme name="4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4_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Office Theme">
  <a:themeElements>
    <a:clrScheme name="5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5_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Office Theme">
  <a:themeElements>
    <a:clrScheme name="6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6_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7_Office Theme">
  <a:themeElements>
    <a:clrScheme name="7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7_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8_Office Theme">
  <a:themeElements>
    <a:clrScheme name="8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8_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9_Office Theme">
  <a:themeElements>
    <a:clrScheme name="9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9_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0_Office Theme">
  <a:themeElements>
    <a:clrScheme name="10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0_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1_Office Theme">
  <a:themeElements>
    <a:clrScheme name="11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1_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2_Office Theme">
  <a:themeElements>
    <a:clrScheme name="12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2_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2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3_Office Theme">
  <a:themeElements>
    <a:clrScheme name="13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3_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3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4_Office Theme">
  <a:themeElements>
    <a:clrScheme name="14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4_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4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5_Office Theme">
  <a:themeElements>
    <a:clrScheme name="15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5_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5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7_Office Theme">
  <a:themeElements>
    <a:clrScheme name="17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7_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7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FFFFFF"/>
    </a:accent3>
    <a:accent4>
      <a:srgbClr val="000000"/>
    </a:accent4>
    <a:accent5>
      <a:srgbClr val="B2C1DB"/>
    </a:accent5>
    <a:accent6>
      <a:srgbClr val="AE4845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4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5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6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7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8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9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0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3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4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5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6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7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8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9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0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3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4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5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6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1057</TotalTime>
  <Pages>0</Pages>
  <Words>1896</Words>
  <Characters>0</Characters>
  <Application>Microsoft Office PowerPoint</Application>
  <DocSecurity>0</DocSecurity>
  <PresentationFormat>On-screen Show (4:3)</PresentationFormat>
  <Lines>0</Lines>
  <Paragraphs>309</Paragraphs>
  <Slides>53</Slides>
  <Notes>35</Notes>
  <HiddenSlides>0</HiddenSlides>
  <MMClips>0</MMClips>
  <ScaleCrop>false</ScaleCrop>
  <HeadingPairs>
    <vt:vector size="6" baseType="variant">
      <vt:variant>
        <vt:lpstr>Theme</vt:lpstr>
      </vt:variant>
      <vt:variant>
        <vt:i4>17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71" baseType="lpstr">
      <vt:lpstr>Office Theme</vt:lpstr>
      <vt:lpstr>1_Office Theme</vt:lpstr>
      <vt:lpstr>2_Office Theme</vt:lpstr>
      <vt:lpstr>3_Office Theme</vt:lpstr>
      <vt:lpstr>4_Office Theme</vt:lpstr>
      <vt:lpstr>5_Office Theme</vt:lpstr>
      <vt:lpstr>6_Office Theme</vt:lpstr>
      <vt:lpstr>7_Office Theme</vt:lpstr>
      <vt:lpstr>8_Office Theme</vt:lpstr>
      <vt:lpstr>9_Office Theme</vt:lpstr>
      <vt:lpstr>10_Office Theme</vt:lpstr>
      <vt:lpstr>11_Office Theme</vt:lpstr>
      <vt:lpstr>12_Office Theme</vt:lpstr>
      <vt:lpstr>13_Office Theme</vt:lpstr>
      <vt:lpstr>14_Office Theme</vt:lpstr>
      <vt:lpstr>15_Office Theme</vt:lpstr>
      <vt:lpstr>17_Office Theme</vt:lpstr>
      <vt:lpstr>Microsoft Excel 97-2003 Worksheet</vt:lpstr>
      <vt:lpstr>开始您的发现之旅     利用SciVerse Scopus提升科研效率</vt:lpstr>
      <vt:lpstr>Scopus帮您…</vt:lpstr>
      <vt:lpstr>PowerPoint Presentation</vt:lpstr>
      <vt:lpstr>大纲</vt:lpstr>
      <vt:lpstr>PowerPoint Presentation</vt:lpstr>
      <vt:lpstr>Sciverse Scopus收录的文摘</vt:lpstr>
      <vt:lpstr>SciVerse Scopus收录的引文 自1996年开始</vt:lpstr>
      <vt:lpstr>跨学科的信息导航工具 全面集成网络、专利信息,不错过任何重要的信息，完整地揭示科研动态。</vt:lpstr>
      <vt:lpstr>PowerPoint Presentation</vt:lpstr>
      <vt:lpstr>收录内容地域分布广泛</vt:lpstr>
      <vt:lpstr>收录内容地域分布广泛</vt:lpstr>
      <vt:lpstr>学科全面</vt:lpstr>
      <vt:lpstr>Breadth of coverage across subject areas</vt:lpstr>
      <vt:lpstr>Scopus－全面的文献调研工具</vt:lpstr>
      <vt:lpstr>Scopus主页：http://www.scopus.com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从一篇文章探寻科研课题的来龙去脉 </vt:lpstr>
      <vt:lpstr>从一组文章追寻理论的发展历程</vt:lpstr>
      <vt:lpstr>引文概览(Citation Overview)具体分析文章历年被引用情况</vt:lpstr>
      <vt:lpstr>引文概览(Citation Overview)具体分析文章历年被引用情况</vt:lpstr>
      <vt:lpstr>密切追踪最新的信息</vt:lpstr>
      <vt:lpstr>密切追踪最新的信息</vt:lpstr>
      <vt:lpstr>检索结果导出，方便使用</vt:lpstr>
      <vt:lpstr>PowerPoint Presentation</vt:lpstr>
      <vt:lpstr>PowerPoint Presentation</vt:lpstr>
      <vt:lpstr>个性化信息管理</vt:lpstr>
      <vt:lpstr> □ 洞悉研究热点和趋势  □ 寻找潜在的合作伙伴  □ 确定有效的投稿策略  □ 建立自身学术影响力</vt:lpstr>
      <vt:lpstr>PowerPoint Presentation</vt:lpstr>
      <vt:lpstr>PowerPoint Presentation</vt:lpstr>
      <vt:lpstr>PowerPoint Presentation</vt:lpstr>
      <vt:lpstr>PowerPoint Presentation</vt:lpstr>
      <vt:lpstr> □ 全面了解作者学术成就  □ 准确检索机构科研产出 </vt:lpstr>
      <vt:lpstr>PowerPoint Presentation</vt:lpstr>
      <vt:lpstr>评价不同期刊－期刊分析器</vt:lpstr>
      <vt:lpstr>全面了解作者学术成就－作者学术档案</vt:lpstr>
      <vt:lpstr>PowerPoint Presentation</vt:lpstr>
      <vt:lpstr>PowerPoint Presentation</vt:lpstr>
      <vt:lpstr>PowerPoint Presentation</vt:lpstr>
      <vt:lpstr>作者评估系统（Author Evaluator）</vt:lpstr>
      <vt:lpstr>作者评估系统（Author Evaluator）</vt:lpstr>
      <vt:lpstr>PowerPoint Presentation</vt:lpstr>
      <vt:lpstr>客观的检索机构评价系统－机构检索与机构档案</vt:lpstr>
      <vt:lpstr>PowerPoint Presentation</vt:lpstr>
      <vt:lpstr>PowerPoint Presentation</vt:lpstr>
      <vt:lpstr>SciVerse Scopus可以帮助您…</vt:lpstr>
      <vt:lpstr>SciVerse Scopus相关资源: 分学科引用排行</vt:lpstr>
      <vt:lpstr>PowerPoint Presentation</vt:lpstr>
      <vt:lpstr>PowerPoint Presentation</vt:lpstr>
      <vt:lpstr>PowerPoint Presentation</vt:lpstr>
    </vt:vector>
  </TitlesOfParts>
  <LinksUpToDate>false</LinksUpToDate>
  <CharactersWithSpaces>0</CharactersWithSpaces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jo.coates</dc:creator>
  <cp:lastModifiedBy>Reed Elsevier</cp:lastModifiedBy>
  <cp:revision>167</cp:revision>
  <cp:lastPrinted>1899-12-30T00:00:00Z</cp:lastPrinted>
  <dcterms:created xsi:type="dcterms:W3CDTF">2010-04-14T17:24:13Z</dcterms:created>
  <dcterms:modified xsi:type="dcterms:W3CDTF">2012-05-08T13:25:05Z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2052-6.6.0.2461</vt:lpwstr>
  </property>
</Properties>
</file>