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7" r:id="rId2"/>
    <p:sldId id="256" r:id="rId3"/>
    <p:sldId id="264" r:id="rId4"/>
    <p:sldId id="258" r:id="rId5"/>
    <p:sldId id="265" r:id="rId6"/>
    <p:sldId id="266" r:id="rId7"/>
    <p:sldId id="267" r:id="rId8"/>
    <p:sldId id="268" r:id="rId9"/>
    <p:sldId id="276" r:id="rId10"/>
    <p:sldId id="269" r:id="rId11"/>
    <p:sldId id="270" r:id="rId12"/>
    <p:sldId id="271" r:id="rId13"/>
    <p:sldId id="273" r:id="rId14"/>
    <p:sldId id="274" r:id="rId15"/>
    <p:sldId id="275" r:id="rId16"/>
    <p:sldId id="278" r:id="rId17"/>
    <p:sldId id="279" r:id="rId18"/>
    <p:sldId id="281" r:id="rId19"/>
    <p:sldId id="259" r:id="rId20"/>
    <p:sldId id="280" r:id="rId21"/>
    <p:sldId id="277" r:id="rId22"/>
    <p:sldId id="282" r:id="rId23"/>
    <p:sldId id="283" r:id="rId24"/>
    <p:sldId id="293" r:id="rId25"/>
    <p:sldId id="294" r:id="rId26"/>
    <p:sldId id="284" r:id="rId27"/>
    <p:sldId id="285" r:id="rId28"/>
    <p:sldId id="286" r:id="rId29"/>
    <p:sldId id="295" r:id="rId30"/>
    <p:sldId id="296" r:id="rId31"/>
    <p:sldId id="297" r:id="rId32"/>
    <p:sldId id="287" r:id="rId33"/>
    <p:sldId id="288" r:id="rId34"/>
    <p:sldId id="289" r:id="rId35"/>
    <p:sldId id="298" r:id="rId36"/>
    <p:sldId id="292" r:id="rId37"/>
    <p:sldId id="291" r:id="rId38"/>
    <p:sldId id="290" r:id="rId39"/>
    <p:sldId id="299" r:id="rId40"/>
    <p:sldId id="262" r:id="rId41"/>
    <p:sldId id="263" r:id="rId42"/>
  </p:sldIdLst>
  <p:sldSz cx="9144000" cy="5715000" type="screen16x1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000000"/>
    <a:srgbClr val="5AD00A"/>
    <a:srgbClr val="99FF33"/>
    <a:srgbClr val="FFC305"/>
    <a:srgbClr val="00FF00"/>
    <a:srgbClr val="FF33CC"/>
    <a:srgbClr val="FF6600"/>
    <a:srgbClr val="FFD347"/>
    <a:srgbClr val="D09E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20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3E3E5-9617-433F-ABE8-55BBA310D2D6}" type="datetimeFigureOut">
              <a:rPr lang="zh-CN" altLang="en-US" smtClean="0"/>
              <a:pPr/>
              <a:t>2012-10-11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2B4F6-5FF8-42BE-9DAE-C9DA27DA10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6B0FB-1FBC-414B-9A40-2E39E6CE4BF6}" type="datetimeFigureOut">
              <a:rPr lang="zh-CN" altLang="en-US" smtClean="0"/>
              <a:pPr/>
              <a:t>2012-10-11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36189-A263-43D7-8F34-F529F83C99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36189-A263-43D7-8F34-F529F83C991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36189-A263-43D7-8F34-F529F83C991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36189-A263-43D7-8F34-F529F83C991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36189-A263-43D7-8F34-F529F83C991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449AF-2F51-4EC3-8C9D-CBD2571252F6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544CE-E1B2-415D-9D1A-77240FD4B5FF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061306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9DFDF-6F24-4C63-A5C0-3315B46E1C5D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04F75-1E35-4679-B96B-C7602AF6BD6E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52205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D948F-D88B-4E5B-9606-E177AD6D60F4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AE111-1831-4C96-BD43-336D5CD0F2C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535343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17DC5-FD01-4F7D-851F-11B518A466B3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B109-D0E3-432B-85C9-712F60A9A948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7323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4CABF-CAEC-492F-9357-C5090A44D653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EE3FA-CE68-4E76-AE61-D7B62637340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61667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DCFC-1A30-415C-88E6-7432449C5168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94DB2-E4AC-493D-9AE9-D193AE5E6CBB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778039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AF2BF-CE11-4D66-89EA-E5B7BFBEC739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B4CAD-00D0-44CD-88D4-72E0A68B531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0540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79C92-240C-40D0-A06A-C189946A7756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9CCA9-4CCA-4DD0-9C69-C3A29CBD208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14157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9465-814B-40B7-9657-EE8A46F0629C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8C78B-43E8-4C25-BE62-0AD238BFF14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37583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61E8-3BAF-4AD3-8529-FE5865A1B9B9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99A63-6805-428A-951B-F555D3FB7DE6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828824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AF1DE-B1AE-4953-8C6B-2A287C19A3B9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621FE-4CD8-429E-8843-204232613E07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9205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28865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57F5456-2C9D-438D-A9CD-9BB4B05EDAE7}" type="datetimeFigureOut">
              <a:rPr lang="es-ES" smtClean="0"/>
              <a:pPr>
                <a:defRPr/>
              </a:pPr>
              <a:t>11/10/2012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F79488-38BC-41EA-B39E-139EF032FAC9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9.png"/><Relationship Id="rId5" Type="http://schemas.openxmlformats.org/officeDocument/2006/relationships/image" Target="../media/image9.png"/><Relationship Id="rId10" Type="http://schemas.openxmlformats.org/officeDocument/2006/relationships/image" Target="../media/image28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9.png"/><Relationship Id="rId5" Type="http://schemas.openxmlformats.org/officeDocument/2006/relationships/image" Target="../media/image37.png"/><Relationship Id="rId10" Type="http://schemas.openxmlformats.org/officeDocument/2006/relationships/image" Target="../media/image8.png"/><Relationship Id="rId4" Type="http://schemas.openxmlformats.org/officeDocument/2006/relationships/image" Target="../media/image36.png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.png"/><Relationship Id="rId7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7.png"/><Relationship Id="rId7" Type="http://schemas.openxmlformats.org/officeDocument/2006/relationships/image" Target="../media/image4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7.png"/><Relationship Id="rId7" Type="http://schemas.openxmlformats.org/officeDocument/2006/relationships/image" Target="../media/image4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8.png"/><Relationship Id="rId7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hyperlink" Target="mailto:yiyao@wanfangdata.comcn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>
          <a:xfrm>
            <a:off x="1259632" y="2017407"/>
            <a:ext cx="3492500" cy="7196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医学产品介绍及相关功能演示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医学刊物发文技巧及注意事项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3321" name="Imagen 4" descr="C:\Users\Design\Documents\Edu\Product Launch\icons\application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13" y="2024063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1 Título"/>
          <p:cNvSpPr txBox="1">
            <a:spLocks/>
          </p:cNvSpPr>
          <p:nvPr/>
        </p:nvSpPr>
        <p:spPr bwMode="auto">
          <a:xfrm>
            <a:off x="6704013" y="4861719"/>
            <a:ext cx="2266950" cy="39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 b="1" dirty="0">
                <a:solidFill>
                  <a:srgbClr val="5AD00A"/>
                </a:solidFill>
                <a:latin typeface="Calibri" pitchFamily="34" charset="0"/>
              </a:rPr>
              <a:t>Contact Us</a:t>
            </a:r>
          </a:p>
          <a:p>
            <a:pPr eaLnBrk="1" hangingPunct="1"/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ea typeface="宋体" pitchFamily="2" charset="-122"/>
              </a:rPr>
              <a:t>TEL: 4000-115-888</a:t>
            </a:r>
            <a:r>
              <a:rPr lang="zh-CN" altLang="en-US" sz="900" dirty="0" smtClean="0">
                <a:solidFill>
                  <a:schemeClr val="bg1"/>
                </a:solidFill>
                <a:latin typeface="Arial" pitchFamily="34" charset="0"/>
                <a:ea typeface="宋体" pitchFamily="2" charset="-122"/>
              </a:rPr>
              <a:t>转</a:t>
            </a:r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ea typeface="宋体" pitchFamily="2" charset="-122"/>
              </a:rPr>
              <a:t>3 </a:t>
            </a:r>
          </a:p>
          <a:p>
            <a:pPr eaLnBrk="1" hangingPunct="1"/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ea typeface="宋体" pitchFamily="2" charset="-122"/>
              </a:rPr>
              <a:t>E-mail: yiyao@wanfangdta.com.cn</a:t>
            </a:r>
          </a:p>
        </p:txBody>
      </p:sp>
      <p:grpSp>
        <p:nvGrpSpPr>
          <p:cNvPr id="13327" name="Grupo 15"/>
          <p:cNvGrpSpPr>
            <a:grpSpLocks/>
          </p:cNvGrpSpPr>
          <p:nvPr/>
        </p:nvGrpSpPr>
        <p:grpSpPr bwMode="auto">
          <a:xfrm>
            <a:off x="9396413" y="244740"/>
            <a:ext cx="3835400" cy="2836333"/>
            <a:chOff x="3169" y="185"/>
            <a:chExt cx="2416" cy="2144"/>
          </a:xfrm>
        </p:grpSpPr>
        <p:sp>
          <p:nvSpPr>
            <p:cNvPr id="9" name="8 Rectángulo"/>
            <p:cNvSpPr/>
            <p:nvPr/>
          </p:nvSpPr>
          <p:spPr>
            <a:xfrm>
              <a:off x="3334" y="396"/>
              <a:ext cx="2086" cy="1361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80000">
                  <a:schemeClr val="tx1">
                    <a:lumMod val="75000"/>
                    <a:lumOff val="25000"/>
                  </a:schemeClr>
                </a:gs>
                <a:gs pos="100000">
                  <a:schemeClr val="dk1">
                    <a:shade val="94000"/>
                    <a:satMod val="135000"/>
                  </a:schemeClr>
                </a:gs>
              </a:gsLst>
            </a:gra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2061" name="Imagen 2" descr="C:\Users\Design\Documents\Edu\Product Launch\LCD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9" y="185"/>
              <a:ext cx="2416" cy="2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xmlns:mc="http://schemas.openxmlformats.org/markup-compatibility/2006" val="FFFFFF" mc:Ignorable="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xmlns:mc="http://schemas.openxmlformats.org/markup-compatibility/2006" val="000000" mc:Ignorable="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2" name="9 CuadroTexto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3577" y="1066"/>
              <a:ext cx="1533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xmlns:mc="http://schemas.openxmlformats.org/markup-compatibility/2006" val="FFFFFF" mc:Ignorable="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xmlns:mc="http://schemas.openxmlformats.org/markup-compatibility/2006" val="000000" mc:Ignorable="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s-HN" b="1" dirty="0">
                  <a:solidFill>
                    <a:srgbClr val="5AD00A"/>
                  </a:solidFill>
                  <a:latin typeface="Rockwell" pitchFamily="18" charset="0"/>
                </a:rPr>
                <a:t>START</a:t>
              </a:r>
              <a:r>
                <a:rPr lang="es-HN" b="1" dirty="0">
                  <a:solidFill>
                    <a:schemeClr val="bg1"/>
                  </a:solidFill>
                  <a:latin typeface="Rockwell" pitchFamily="18" charset="0"/>
                </a:rPr>
                <a:t> </a:t>
              </a:r>
              <a:r>
                <a:rPr lang="es-HN" b="1" dirty="0" smtClean="0">
                  <a:solidFill>
                    <a:schemeClr val="bg1"/>
                  </a:solidFill>
                  <a:latin typeface="Rockwell" pitchFamily="18" charset="0"/>
                </a:rPr>
                <a:t>RIGHT NOW</a:t>
              </a:r>
              <a:endParaRPr lang="es-ES" b="1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pic>
          <p:nvPicPr>
            <p:cNvPr id="2063" name="Imagen 3" descr="C:\Users\Design\Documents\Edu\Product Launch\magic_wand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6" y="82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xmlns:mc="http://schemas.openxmlformats.org/markup-compatibility/2006" val="FFFFFF" mc:Ignorable="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xmlns:mc="http://schemas.openxmlformats.org/markup-compatibility/2006" val="000000" mc:Ignorable="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043608" y="697260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万方数据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1117307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医学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信息服务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4717707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8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sz="2400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73 4.16185E-6 L -0.49323 4.16185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6" name="13 Grupo"/>
          <p:cNvGrpSpPr>
            <a:grpSpLocks/>
          </p:cNvGrpSpPr>
          <p:nvPr/>
        </p:nvGrpSpPr>
        <p:grpSpPr bwMode="auto">
          <a:xfrm>
            <a:off x="4618038" y="1897063"/>
            <a:ext cx="6350" cy="2514865"/>
            <a:chOff x="4276603" y="1491264"/>
            <a:chExt cx="319" cy="337789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1 Título"/>
          <p:cNvSpPr txBox="1">
            <a:spLocks/>
          </p:cNvSpPr>
          <p:nvPr/>
        </p:nvSpPr>
        <p:spPr bwMode="auto">
          <a:xfrm>
            <a:off x="395537" y="337220"/>
            <a:ext cx="4524375" cy="71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5763"/>
              </a:lnSpc>
            </a:pP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关于</a:t>
            </a:r>
            <a:r>
              <a:rPr lang="zh-CN" altLang="en-US" sz="3200" dirty="0" smtClean="0">
                <a:solidFill>
                  <a:srgbClr val="5AD00A"/>
                </a:solidFill>
                <a:latin typeface="楷体" pitchFamily="49" charset="-122"/>
                <a:ea typeface="楷体" pitchFamily="49" charset="-122"/>
              </a:rPr>
              <a:t>我们</a:t>
            </a:r>
            <a:endParaRPr lang="es-HN" sz="3200" dirty="0">
              <a:solidFill>
                <a:srgbClr val="5AD00A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412428" y="997294"/>
            <a:ext cx="4519612" cy="39555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FFC000"/>
                </a:solidFill>
                <a:latin typeface="Rockwell" pitchFamily="18" charset="0"/>
              </a:rPr>
              <a:t>万方数据</a:t>
            </a:r>
            <a:endParaRPr lang="es-HN" sz="1600" b="1" dirty="0" smtClean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39552" y="1597360"/>
            <a:ext cx="8143950" cy="2936702"/>
          </a:xfrm>
          <a:prstGeom prst="rect">
            <a:avLst/>
          </a:prstGeom>
          <a:noFill/>
        </p:spPr>
        <p:txBody>
          <a:bodyPr lIns="0" tIns="0" rIns="0" bIns="0" numCol="2" spcCol="72000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仿宋" pitchFamily="49" charset="-122"/>
                <a:ea typeface="仿宋" pitchFamily="49" charset="-122"/>
              </a:rPr>
              <a:t>  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北京万方数据股份有限公司是由国家科学技术部直属单位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——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中国科学技术信息研究所发起组建并控股的高新技术股份有限公司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,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拥有很强的政府背景，与医药相关各政府部门关系良好。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marL="0" lvl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60000"/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marL="0" lvl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60000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    万方数据是国内著名的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ST&amp;M(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科技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&amp;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医学）信息内容服务提供商，是世界卫生组织全球卫生图书馆中国委员会唯一的企业成员单位。同时拥有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ISP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、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ICP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、互联网出版许可证、电子出版物出版许可证、信息网络传播视听节目许可证、出版物经营许可证、互联网药品信息服务资格证书等相关资质</a:t>
            </a:r>
            <a:r>
              <a:rPr lang="zh-CN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获得质量管理体系认证证书，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marL="0" lvl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60000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仿宋" pitchFamily="49" charset="-122"/>
                <a:ea typeface="仿宋" pitchFamily="49" charset="-122"/>
              </a:rPr>
              <a:t>并承担多项国家重大项目。</a:t>
            </a:r>
            <a:endParaRPr lang="ko-KR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</a:endParaRPr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4932041" y="2797493"/>
            <a:ext cx="2663825" cy="3955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ckwell" pitchFamily="18" charset="0"/>
              </a:rPr>
              <a:t>更多信息：</a:t>
            </a:r>
            <a:endParaRPr lang="es-HN" sz="1050" b="1" dirty="0" smtClean="0">
              <a:solidFill>
                <a:schemeClr val="tx1">
                  <a:lumMod val="85000"/>
                  <a:lumOff val="15000"/>
                </a:schemeClr>
              </a:solidFill>
              <a:latin typeface="Rockwell" pitchFamily="18" charset="0"/>
            </a:endParaRPr>
          </a:p>
        </p:txBody>
      </p:sp>
      <p:sp>
        <p:nvSpPr>
          <p:cNvPr id="27" name="1 Título"/>
          <p:cNvSpPr txBox="1">
            <a:spLocks/>
          </p:cNvSpPr>
          <p:nvPr/>
        </p:nvSpPr>
        <p:spPr bwMode="auto">
          <a:xfrm>
            <a:off x="4932040" y="2977514"/>
            <a:ext cx="3252737" cy="39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900" b="1" dirty="0" smtClean="0">
                <a:solidFill>
                  <a:srgbClr val="404040"/>
                </a:solidFill>
                <a:latin typeface="Rockwell" pitchFamily="18" charset="0"/>
              </a:rPr>
              <a:t>g.</a:t>
            </a:r>
            <a:r>
              <a:rPr lang="es-HN" sz="19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9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9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9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9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pic>
        <p:nvPicPr>
          <p:cNvPr id="3082" name="2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2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4716016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87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pic>
        <p:nvPicPr>
          <p:cNvPr id="3092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8" descr="D:\lj2010工作规划\2010药企业务\药企客户培训资料\封面.jpg"/>
          <p:cNvPicPr>
            <a:picLocks noChangeAspect="1" noChangeArrowheads="1"/>
          </p:cNvPicPr>
          <p:nvPr/>
        </p:nvPicPr>
        <p:blipFill>
          <a:blip r:embed="rId8" cstate="print"/>
          <a:srcRect t="15150"/>
          <a:stretch>
            <a:fillRect/>
          </a:stretch>
        </p:blipFill>
        <p:spPr bwMode="auto">
          <a:xfrm>
            <a:off x="6804248" y="3409481"/>
            <a:ext cx="2088232" cy="1488246"/>
          </a:xfrm>
          <a:prstGeom prst="rect">
            <a:avLst/>
          </a:prstGeom>
          <a:ln>
            <a:solidFill>
              <a:srgbClr val="5AD00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13 Grupo"/>
          <p:cNvGrpSpPr>
            <a:grpSpLocks/>
          </p:cNvGrpSpPr>
          <p:nvPr/>
        </p:nvGrpSpPr>
        <p:grpSpPr bwMode="auto">
          <a:xfrm>
            <a:off x="4618038" y="1897063"/>
            <a:ext cx="6350" cy="2514865"/>
            <a:chOff x="4276603" y="1491264"/>
            <a:chExt cx="319" cy="337789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1 Título"/>
          <p:cNvSpPr txBox="1">
            <a:spLocks/>
          </p:cNvSpPr>
          <p:nvPr/>
        </p:nvSpPr>
        <p:spPr>
          <a:xfrm>
            <a:off x="412428" y="997294"/>
            <a:ext cx="4519612" cy="39555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FFC000"/>
                </a:solidFill>
                <a:latin typeface="Rockwell" pitchFamily="18" charset="0"/>
              </a:rPr>
              <a:t>万方医学网合作单位</a:t>
            </a:r>
            <a:endParaRPr lang="es-HN" sz="1600" b="1" dirty="0" smtClean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39552" y="1597361"/>
            <a:ext cx="8143950" cy="3554819"/>
          </a:xfrm>
          <a:prstGeom prst="rect">
            <a:avLst/>
          </a:prstGeom>
          <a:noFill/>
        </p:spPr>
        <p:txBody>
          <a:bodyPr lIns="0" tIns="0" rIns="0" bIns="0" numCol="2" spcCol="360000">
            <a:spAutoFit/>
          </a:bodyPr>
          <a:lstStyle/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中华医学会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中国医师协会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中华中医药学会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中国医学救援协会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中国灾害防御协会救援医学会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中国民族医药学会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中华中医药学会养生康复专业委员会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中国医学教育协会</a:t>
            </a:r>
          </a:p>
          <a:p>
            <a:pPr marL="0" lvl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60000"/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marL="0" lvl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60000"/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北京大学信息管理系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——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智能信息服务研究联合实验室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南京理工大学经济管理学院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——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企业创新服务联合实验室</a:t>
            </a: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南京大学信息管理系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——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情报分析与知识服务联合实验室（中国医学期刊评价体系）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北理、北邮、中信所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——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数据挖掘开放实验室（机构学术空间）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仿宋" pitchFamily="49" charset="-122"/>
              <a:ea typeface="仿宋" pitchFamily="49" charset="-122"/>
            </a:endParaRPr>
          </a:p>
          <a:p>
            <a:pPr eaLnBrk="1" fontAlgn="t" hangingPunct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武汉大学信息管理学院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——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仿宋" pitchFamily="49" charset="-122"/>
                <a:ea typeface="仿宋" pitchFamily="49" charset="-122"/>
              </a:rPr>
              <a:t>数字资源研究与开发联合实验室</a:t>
            </a:r>
          </a:p>
        </p:txBody>
      </p:sp>
      <p:pic>
        <p:nvPicPr>
          <p:cNvPr id="3082" name="2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2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2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87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pic>
        <p:nvPicPr>
          <p:cNvPr id="3092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2008121809122148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0272" y="4237654"/>
            <a:ext cx="1835696" cy="1090273"/>
          </a:xfrm>
          <a:prstGeom prst="rect">
            <a:avLst/>
          </a:prstGeom>
          <a:ln>
            <a:solidFill>
              <a:srgbClr val="5AD00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1 Título"/>
          <p:cNvSpPr txBox="1">
            <a:spLocks/>
          </p:cNvSpPr>
          <p:nvPr/>
        </p:nvSpPr>
        <p:spPr bwMode="auto">
          <a:xfrm>
            <a:off x="395537" y="337220"/>
            <a:ext cx="4524375" cy="71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5763"/>
              </a:lnSpc>
            </a:pP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关于</a:t>
            </a:r>
            <a:r>
              <a:rPr lang="zh-CN" altLang="en-US" sz="3200" dirty="0" smtClean="0">
                <a:solidFill>
                  <a:srgbClr val="5AD00A"/>
                </a:solidFill>
                <a:latin typeface="楷体" pitchFamily="49" charset="-122"/>
                <a:ea typeface="楷体" pitchFamily="49" charset="-122"/>
              </a:rPr>
              <a:t>我们</a:t>
            </a:r>
            <a:endParaRPr lang="es-HN" sz="3200" dirty="0">
              <a:solidFill>
                <a:srgbClr val="5AD00A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98463" y="216958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r>
              <a:rPr lang="zh-CN" altLang="en-US" sz="3200" b="1" dirty="0" smtClean="0">
                <a:solidFill>
                  <a:srgbClr val="5AD00A"/>
                </a:solidFill>
                <a:latin typeface="Rockwell" pitchFamily="18" charset="0"/>
              </a:rPr>
              <a:t>产品结构</a:t>
            </a:r>
            <a:endParaRPr lang="es-HN" sz="3200" b="1" dirty="0" smtClean="0">
              <a:solidFill>
                <a:srgbClr val="5AD00A"/>
              </a:solidFill>
              <a:latin typeface="Rockwell" pitchFamily="18" charset="0"/>
            </a:endParaRPr>
          </a:p>
        </p:txBody>
      </p:sp>
      <p:grpSp>
        <p:nvGrpSpPr>
          <p:cNvPr id="4099" name="13 Grupo"/>
          <p:cNvGrpSpPr>
            <a:grpSpLocks/>
          </p:cNvGrpSpPr>
          <p:nvPr/>
        </p:nvGrpSpPr>
        <p:grpSpPr bwMode="auto">
          <a:xfrm>
            <a:off x="3132138" y="1482763"/>
            <a:ext cx="6350" cy="2514864"/>
            <a:chOff x="4276603" y="1491264"/>
            <a:chExt cx="319" cy="337789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11 Rectángulo"/>
          <p:cNvSpPr/>
          <p:nvPr/>
        </p:nvSpPr>
        <p:spPr>
          <a:xfrm>
            <a:off x="468313" y="1570075"/>
            <a:ext cx="2373312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   据</a:t>
            </a:r>
            <a:endParaRPr lang="es-E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2 Marcador de contenido"/>
          <p:cNvSpPr txBox="1">
            <a:spLocks/>
          </p:cNvSpPr>
          <p:nvPr/>
        </p:nvSpPr>
        <p:spPr>
          <a:xfrm>
            <a:off x="441325" y="2847640"/>
            <a:ext cx="2427288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期刊论文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学位论文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会议论文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基金信息</a:t>
            </a:r>
            <a:endParaRPr lang="en-US" altLang="zh-CN" sz="1400" dirty="0" smtClean="0">
              <a:solidFill>
                <a:srgbClr val="5F5F5F"/>
              </a:solidFill>
            </a:endParaRPr>
          </a:p>
        </p:txBody>
      </p:sp>
      <p:sp>
        <p:nvSpPr>
          <p:cNvPr id="15381" name="2 Marcador de contenido"/>
          <p:cNvSpPr txBox="1">
            <a:spLocks/>
          </p:cNvSpPr>
          <p:nvPr/>
        </p:nvSpPr>
        <p:spPr bwMode="auto">
          <a:xfrm>
            <a:off x="441325" y="2488180"/>
            <a:ext cx="2427288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海量信息资源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sp>
        <p:nvSpPr>
          <p:cNvPr id="43" name="42 Rectángulo"/>
          <p:cNvSpPr/>
          <p:nvPr/>
        </p:nvSpPr>
        <p:spPr>
          <a:xfrm>
            <a:off x="3438526" y="1570075"/>
            <a:ext cx="2373313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   具</a:t>
            </a:r>
            <a:endParaRPr lang="es-E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2 Marcador de contenido"/>
          <p:cNvSpPr txBox="1">
            <a:spLocks/>
          </p:cNvSpPr>
          <p:nvPr/>
        </p:nvSpPr>
        <p:spPr>
          <a:xfrm>
            <a:off x="3411539" y="2847640"/>
            <a:ext cx="2427287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400" dirty="0" smtClean="0">
                <a:solidFill>
                  <a:srgbClr val="5F5F5F"/>
                </a:solidFill>
              </a:rPr>
              <a:t>MESH</a:t>
            </a:r>
            <a:r>
              <a:rPr lang="zh-CN" altLang="en-US" sz="1400" dirty="0" smtClean="0">
                <a:solidFill>
                  <a:srgbClr val="5F5F5F"/>
                </a:solidFill>
              </a:rPr>
              <a:t>检索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期刊评价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作者空间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机构空间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1200" dirty="0">
              <a:solidFill>
                <a:srgbClr val="5F5F5F"/>
              </a:solidFill>
            </a:endParaRPr>
          </a:p>
        </p:txBody>
      </p:sp>
      <p:sp>
        <p:nvSpPr>
          <p:cNvPr id="15384" name="2 Marcador de contenido"/>
          <p:cNvSpPr txBox="1">
            <a:spLocks/>
          </p:cNvSpPr>
          <p:nvPr/>
        </p:nvSpPr>
        <p:spPr bwMode="auto">
          <a:xfrm>
            <a:off x="3411539" y="2488180"/>
            <a:ext cx="2427287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信息挖掘工具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grpSp>
        <p:nvGrpSpPr>
          <p:cNvPr id="4108" name="48 Grupo"/>
          <p:cNvGrpSpPr>
            <a:grpSpLocks/>
          </p:cNvGrpSpPr>
          <p:nvPr/>
        </p:nvGrpSpPr>
        <p:grpSpPr bwMode="auto">
          <a:xfrm>
            <a:off x="6091238" y="1482763"/>
            <a:ext cx="6350" cy="2514864"/>
            <a:chOff x="4276603" y="1491264"/>
            <a:chExt cx="319" cy="3377896"/>
          </a:xfrm>
        </p:grpSpPr>
        <p:cxnSp>
          <p:nvCxnSpPr>
            <p:cNvPr id="50" name="4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51 Rectángulo"/>
          <p:cNvSpPr/>
          <p:nvPr/>
        </p:nvSpPr>
        <p:spPr>
          <a:xfrm>
            <a:off x="6326188" y="1570075"/>
            <a:ext cx="2374900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特色知识库</a:t>
            </a:r>
            <a:endParaRPr lang="es-E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2 Marcador de contenido"/>
          <p:cNvSpPr txBox="1">
            <a:spLocks/>
          </p:cNvSpPr>
          <p:nvPr/>
        </p:nvSpPr>
        <p:spPr>
          <a:xfrm>
            <a:off x="6300789" y="2857500"/>
            <a:ext cx="2427287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中医药系统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视频数据库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临床诊疗知识库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1200" dirty="0">
              <a:solidFill>
                <a:srgbClr val="5F5F5F"/>
              </a:solidFill>
            </a:endParaRPr>
          </a:p>
        </p:txBody>
      </p:sp>
      <p:sp>
        <p:nvSpPr>
          <p:cNvPr id="15388" name="2 Marcador de contenido"/>
          <p:cNvSpPr txBox="1">
            <a:spLocks/>
          </p:cNvSpPr>
          <p:nvPr/>
        </p:nvSpPr>
        <p:spPr bwMode="auto">
          <a:xfrm>
            <a:off x="6300789" y="2488180"/>
            <a:ext cx="2427287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功能细分知识库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3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pic>
        <p:nvPicPr>
          <p:cNvPr id="1027" name="Picture 3" descr="D:\素材\图片\兔兔的图图\对号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297327"/>
            <a:ext cx="576064" cy="494173"/>
          </a:xfrm>
          <a:prstGeom prst="rect">
            <a:avLst/>
          </a:prstGeom>
          <a:noFill/>
        </p:spPr>
      </p:pic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38" grpId="0"/>
      <p:bldP spid="15381" grpId="0"/>
      <p:bldP spid="43" grpId="0" animBg="1"/>
      <p:bldP spid="44" grpId="0"/>
      <p:bldP spid="15384" grpId="0"/>
      <p:bldP spid="52" grpId="0" animBg="1"/>
      <p:bldP spid="53" grpId="0"/>
      <p:bldP spid="153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海量信息资源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4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Group 79"/>
          <p:cNvGraphicFramePr>
            <a:graphicFrameLocks/>
          </p:cNvGraphicFramePr>
          <p:nvPr/>
        </p:nvGraphicFramePr>
        <p:xfrm>
          <a:off x="1187625" y="722920"/>
          <a:ext cx="6715125" cy="41148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377950"/>
                <a:gridCol w="3017837"/>
                <a:gridCol w="2319338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资源类型</a:t>
                      </a:r>
                      <a:endParaRPr kumimoji="0" lang="zh-CN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资源种类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资源数量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2286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期刊论文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中文期刊论文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380</a:t>
                      </a: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万篇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外文期刊论文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455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中文合作期刊</a:t>
                      </a:r>
                      <a:endParaRPr kumimoji="0" lang="zh-CN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" action="ppaction://hlinkfile"/>
                        </a:rPr>
                        <a:t>1000</a:t>
                      </a: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" action="ppaction://hlinkfile"/>
                        </a:rPr>
                        <a:t>余种</a:t>
                      </a:r>
                      <a:endParaRPr kumimoji="0" lang="zh-CN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外文合作期刊</a:t>
                      </a: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（</a:t>
                      </a: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NSTL</a:t>
                      </a: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）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4000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余种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572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中华医学会、中医师协会等独家合作期刊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666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近</a:t>
                      </a: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230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余种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学位、会议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论文</a:t>
                      </a:r>
                      <a:endParaRPr kumimoji="0" lang="zh-CN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学位论文题录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近</a:t>
                      </a: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万条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学位论文全文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会议论文题录</a:t>
                      </a:r>
                      <a:endParaRPr kumimoji="0" lang="zh-CN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余万条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会议论文全文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余万篇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572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学术空间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作者学术空间</a:t>
                      </a:r>
                      <a:endParaRPr kumimoji="0" lang="zh-CN" altLang="en-US" sz="15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（发文量</a:t>
                      </a: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&gt;=5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的作者）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49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余万个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572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机构学术空间</a:t>
                      </a:r>
                      <a:endParaRPr kumimoji="0" lang="zh-CN" altLang="en-US" sz="15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（发文量</a:t>
                      </a:r>
                      <a:r>
                        <a:rPr kumimoji="0" lang="en-US" altLang="zh-CN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&gt;=5</a:t>
                      </a:r>
                      <a:r>
                        <a:rPr kumimoji="0" lang="zh-CN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的机构）</a:t>
                      </a:r>
                      <a:endParaRPr kumimoji="0" lang="zh-CN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余万个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DOI</a:t>
                      </a:r>
                      <a:endParaRPr kumimoji="0" lang="zh-CN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DOI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注册量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余万条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DOI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链接量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400</a:t>
                      </a:r>
                      <a:r>
                        <a:rPr kumimoji="0" 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余万条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视频</a:t>
                      </a:r>
                      <a:endParaRPr kumimoji="0" lang="zh-CN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医学相关视频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930</a:t>
                      </a: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部，</a:t>
                      </a: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42000</a:t>
                      </a: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分钟</a:t>
                      </a:r>
                      <a:endParaRPr kumimoji="0" 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5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Leovo\Desktop\万方医学网-医学杂志-医学期刊-医学论文-中华医学会期刊-中国医师协会期刊-医学外文文献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753385"/>
            <a:ext cx="2880320" cy="4024328"/>
          </a:xfrm>
          <a:prstGeom prst="rect">
            <a:avLst/>
          </a:prstGeom>
          <a:noFill/>
          <a:ln w="19050">
            <a:solidFill>
              <a:srgbClr val="CCFF99"/>
            </a:solidFill>
          </a:ln>
          <a:effectLst>
            <a:outerShdw blurRad="508000" dir="21120000" sy="23000" kx="-1200000" algn="bl" rotWithShape="0">
              <a:prstClr val="black">
                <a:alpha val="14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292080" y="985292"/>
            <a:ext cx="28803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D347"/>
                </a:solidFill>
                <a:latin typeface="楷体" pitchFamily="49" charset="-122"/>
                <a:ea typeface="楷体" pitchFamily="49" charset="-122"/>
              </a:rPr>
              <a:t>检索区</a:t>
            </a:r>
            <a:endParaRPr lang="en-US" altLang="zh-CN" sz="2000" b="1" dirty="0" smtClean="0">
              <a:solidFill>
                <a:srgbClr val="FFD347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000" b="1" dirty="0" smtClean="0">
                <a:solidFill>
                  <a:srgbClr val="FFD347"/>
                </a:solidFill>
                <a:latin typeface="楷体" pitchFamily="49" charset="-122"/>
                <a:ea typeface="楷体" pitchFamily="49" charset="-122"/>
              </a:rPr>
              <a:t>功能导航区</a:t>
            </a:r>
            <a:endParaRPr lang="en-US" altLang="zh-CN" sz="2000" b="1" dirty="0" smtClean="0">
              <a:solidFill>
                <a:srgbClr val="FFD347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专题区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新闻区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主编推荐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核心期刊导航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期刊评价指标体系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服务中心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学位论文及会议论文导航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中医药知识库及医学视频资源导航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万方数据推荐服务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004048" y="985292"/>
            <a:ext cx="2232248" cy="0"/>
          </a:xfrm>
          <a:prstGeom prst="line">
            <a:avLst/>
          </a:prstGeom>
          <a:ln w="12700" cap="rnd"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004048" y="1129308"/>
            <a:ext cx="0" cy="2016224"/>
          </a:xfrm>
          <a:prstGeom prst="line">
            <a:avLst/>
          </a:prstGeom>
          <a:ln w="12700" cap="rnd"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55576" y="625252"/>
            <a:ext cx="3024336" cy="576064"/>
          </a:xfrm>
          <a:prstGeom prst="rect">
            <a:avLst/>
          </a:prstGeom>
          <a:noFill/>
          <a:ln>
            <a:solidFill>
              <a:srgbClr val="FFD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6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Leovo\Desktop\万方医学网-医学杂志-医学期刊-医学论文-中华医学会期刊-中国医师协会期刊-医学外文文献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913284"/>
            <a:ext cx="8028384" cy="1485850"/>
          </a:xfrm>
          <a:prstGeom prst="rect">
            <a:avLst/>
          </a:prstGeom>
          <a:noFill/>
        </p:spPr>
      </p:pic>
      <p:sp>
        <p:nvSpPr>
          <p:cNvPr id="21" name="矩形 20"/>
          <p:cNvSpPr/>
          <p:nvPr/>
        </p:nvSpPr>
        <p:spPr>
          <a:xfrm>
            <a:off x="1403648" y="1633364"/>
            <a:ext cx="864096" cy="432048"/>
          </a:xfrm>
          <a:prstGeom prst="rect">
            <a:avLst/>
          </a:prstGeom>
          <a:noFill/>
          <a:ln>
            <a:solidFill>
              <a:srgbClr val="FFD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>
            <a:stCxn id="21" idx="2"/>
          </p:cNvCxnSpPr>
          <p:nvPr/>
        </p:nvCxnSpPr>
        <p:spPr>
          <a:xfrm>
            <a:off x="1835696" y="2065412"/>
            <a:ext cx="720080" cy="1080120"/>
          </a:xfrm>
          <a:prstGeom prst="straightConnector1">
            <a:avLst/>
          </a:prstGeom>
          <a:ln>
            <a:solidFill>
              <a:srgbClr val="FFD34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71800" y="2929508"/>
            <a:ext cx="39604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D00A"/>
                </a:solidFill>
              </a:rPr>
              <a:t>点击进入跨库检索</a:t>
            </a:r>
            <a:endParaRPr lang="zh-CN" altLang="en-US" sz="2400" dirty="0">
              <a:solidFill>
                <a:srgbClr val="5AD00A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71800" y="2857500"/>
            <a:ext cx="2592288" cy="576064"/>
          </a:xfrm>
          <a:prstGeom prst="rect">
            <a:avLst/>
          </a:prstGeom>
          <a:noFill/>
          <a:ln>
            <a:solidFill>
              <a:srgbClr val="FFD3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7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Leovo\Desktop\QQ截图2012101023054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697260"/>
            <a:ext cx="6840760" cy="4038851"/>
          </a:xfrm>
          <a:prstGeom prst="rect">
            <a:avLst/>
          </a:prstGeom>
          <a:noFill/>
          <a:ln w="12700">
            <a:solidFill>
              <a:srgbClr val="99FF33"/>
            </a:solidFill>
          </a:ln>
        </p:spPr>
      </p:pic>
      <p:pic>
        <p:nvPicPr>
          <p:cNvPr id="5123" name="Picture 3" descr="C:\Users\Leovo\Desktop\QQ截图2012101023062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312" y="697260"/>
            <a:ext cx="1438275" cy="278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8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7864" y="1705372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C305"/>
                </a:solidFill>
                <a:latin typeface="微软雅黑" pitchFamily="34" charset="-122"/>
                <a:ea typeface="微软雅黑" pitchFamily="34" charset="-122"/>
              </a:rPr>
              <a:t>检索实例演示</a:t>
            </a:r>
            <a:endParaRPr lang="zh-CN" altLang="en-US" sz="2800" dirty="0">
              <a:solidFill>
                <a:srgbClr val="FFC30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70" name="Picture 2" descr="D:\素材\ai\书籍1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657350" y="-742900"/>
            <a:ext cx="10801350" cy="5400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26321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16708" y="409228"/>
            <a:ext cx="5162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2608" y="1390303"/>
            <a:ext cx="61182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2477070" y="1706215"/>
            <a:ext cx="863600" cy="215900"/>
          </a:xfrm>
          <a:prstGeom prst="flowChartAlternateProcess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5717158" y="914053"/>
            <a:ext cx="3535362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宋体" charset="-122"/>
              </a:rPr>
              <a:t>点击</a:t>
            </a:r>
            <a:r>
              <a:rPr lang="en-US" altLang="zh-CN" b="1">
                <a:latin typeface="宋体" charset="-122"/>
              </a:rPr>
              <a:t>PDF</a:t>
            </a:r>
            <a:r>
              <a:rPr lang="zh-CN" altLang="en-US" b="1">
                <a:latin typeface="宋体" charset="-122"/>
              </a:rPr>
              <a:t>标志即可下载</a:t>
            </a:r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 flipH="1">
            <a:off x="3340670" y="1129953"/>
            <a:ext cx="2303463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AutoShape 6"/>
          <p:cNvSpPr>
            <a:spLocks noChangeArrowheads="1"/>
          </p:cNvSpPr>
          <p:nvPr/>
        </p:nvSpPr>
        <p:spPr bwMode="auto">
          <a:xfrm>
            <a:off x="4132833" y="1706215"/>
            <a:ext cx="792162" cy="215900"/>
          </a:xfrm>
          <a:prstGeom prst="flowChartAlternateProcess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5594920" y="2642840"/>
            <a:ext cx="2857500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宋体" charset="-122"/>
              </a:rPr>
              <a:t>点击次数、下载次数</a:t>
            </a:r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 flipH="1" flipV="1">
            <a:off x="4780533" y="1922115"/>
            <a:ext cx="720725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auto">
          <a:xfrm>
            <a:off x="2692970" y="482253"/>
            <a:ext cx="360363" cy="131762"/>
          </a:xfrm>
          <a:prstGeom prst="flowChartAlternateProcess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819720" y="1047403"/>
            <a:ext cx="1490663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 dirty="0">
                <a:latin typeface="宋体" charset="-122"/>
              </a:rPr>
              <a:t>独家期刊</a:t>
            </a: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 flipV="1">
            <a:off x="2116708" y="553690"/>
            <a:ext cx="576262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796658" y="482253"/>
            <a:ext cx="431800" cy="215900"/>
          </a:xfrm>
          <a:prstGeom prst="flowChartAlternateProcess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 flipV="1">
            <a:off x="6220395" y="553690"/>
            <a:ext cx="576263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2" name="Picture 1" descr="C:\DOCUME~1\ADMINI~1\LOCALS~1\Temp\8XXKT9})[X)J~_~{MA40EV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2833" y="3146078"/>
            <a:ext cx="37814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10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2607" y="769268"/>
            <a:ext cx="6813004" cy="405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7"/>
          <p:cNvSpPr>
            <a:spLocks noChangeArrowheads="1"/>
          </p:cNvSpPr>
          <p:nvPr/>
        </p:nvSpPr>
        <p:spPr bwMode="auto">
          <a:xfrm>
            <a:off x="6478507" y="1929816"/>
            <a:ext cx="1549877" cy="281160"/>
          </a:xfrm>
          <a:prstGeom prst="ellipse">
            <a:avLst/>
          </a:prstGeom>
          <a:noFill/>
          <a:ln w="317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9" name="Group 13"/>
          <p:cNvGrpSpPr>
            <a:grpSpLocks/>
          </p:cNvGrpSpPr>
          <p:nvPr/>
        </p:nvGrpSpPr>
        <p:grpSpPr bwMode="auto">
          <a:xfrm>
            <a:off x="2439907" y="1603691"/>
            <a:ext cx="4213730" cy="3010759"/>
            <a:chOff x="1104" y="1248"/>
            <a:chExt cx="3132" cy="2570"/>
          </a:xfrm>
        </p:grpSpPr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04" y="1248"/>
              <a:ext cx="3132" cy="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AutoShape 12"/>
            <p:cNvSpPr>
              <a:spLocks noChangeArrowheads="1"/>
            </p:cNvSpPr>
            <p:nvPr/>
          </p:nvSpPr>
          <p:spPr bwMode="auto">
            <a:xfrm>
              <a:off x="1112" y="1688"/>
              <a:ext cx="792" cy="272"/>
            </a:xfrm>
            <a:prstGeom prst="rightArrow">
              <a:avLst>
                <a:gd name="adj1" fmla="val 75000"/>
                <a:gd name="adj2" fmla="val 51225"/>
              </a:avLst>
            </a:prstGeom>
            <a:noFill/>
            <a:ln w="31750">
              <a:solidFill>
                <a:srgbClr val="CC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2" name="Oval 11"/>
          <p:cNvSpPr>
            <a:spLocks noChangeArrowheads="1"/>
          </p:cNvSpPr>
          <p:nvPr/>
        </p:nvSpPr>
        <p:spPr bwMode="auto">
          <a:xfrm>
            <a:off x="3798807" y="1655846"/>
            <a:ext cx="1033252" cy="224929"/>
          </a:xfrm>
          <a:prstGeom prst="ellipse">
            <a:avLst/>
          </a:prstGeom>
          <a:noFill/>
          <a:ln w="317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AutoShape 6"/>
          <p:cNvSpPr>
            <a:spLocks noChangeArrowheads="1"/>
          </p:cNvSpPr>
          <p:nvPr/>
        </p:nvSpPr>
        <p:spPr bwMode="auto">
          <a:xfrm>
            <a:off x="2771775" y="3433540"/>
            <a:ext cx="720725" cy="144462"/>
          </a:xfrm>
          <a:prstGeom prst="flowChartAlternateProcess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4" name="Picture 25" descr="C:\DOCUME~1\ADMINI~1\LOCALS~1\Temp\F701QYLLCI$@Q$ZIE]GCT$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625252"/>
            <a:ext cx="7775575" cy="334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圆角矩形 25"/>
          <p:cNvSpPr>
            <a:spLocks noChangeArrowheads="1"/>
          </p:cNvSpPr>
          <p:nvPr/>
        </p:nvSpPr>
        <p:spPr bwMode="auto">
          <a:xfrm>
            <a:off x="3491880" y="3001740"/>
            <a:ext cx="2376487" cy="28733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7" name="圆角矩形 26"/>
          <p:cNvSpPr>
            <a:spLocks noChangeArrowheads="1"/>
          </p:cNvSpPr>
          <p:nvPr/>
        </p:nvSpPr>
        <p:spPr bwMode="auto">
          <a:xfrm>
            <a:off x="1331640" y="3793902"/>
            <a:ext cx="2592388" cy="14446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2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27"/>
          <p:cNvSpPr>
            <a:spLocks noChangeArrowheads="1"/>
          </p:cNvSpPr>
          <p:nvPr/>
        </p:nvSpPr>
        <p:spPr bwMode="gray">
          <a:xfrm>
            <a:off x="611560" y="1573337"/>
            <a:ext cx="6238875" cy="1500187"/>
          </a:xfrm>
          <a:prstGeom prst="rect">
            <a:avLst/>
          </a:prstGeom>
          <a:noFill/>
          <a:ln w="0" algn="ctr">
            <a:solidFill>
              <a:srgbClr val="99FF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solidFill>
                  <a:srgbClr val="FFC305"/>
                </a:solidFill>
                <a:latin typeface="Arial" charset="0"/>
                <a:ea typeface="黑体" pitchFamily="2" charset="-122"/>
              </a:rPr>
              <a:t>      </a:t>
            </a:r>
            <a:endParaRPr lang="zh-CN" altLang="en-US">
              <a:solidFill>
                <a:srgbClr val="FFC305"/>
              </a:solidFill>
              <a:latin typeface="Arial" charset="0"/>
              <a:ea typeface="黑体" pitchFamily="2" charset="-122"/>
            </a:endParaRPr>
          </a:p>
        </p:txBody>
      </p:sp>
      <p:grpSp>
        <p:nvGrpSpPr>
          <p:cNvPr id="17" name="组合 37"/>
          <p:cNvGrpSpPr>
            <a:grpSpLocks/>
          </p:cNvGrpSpPr>
          <p:nvPr/>
        </p:nvGrpSpPr>
        <p:grpSpPr bwMode="auto">
          <a:xfrm>
            <a:off x="683494" y="1717353"/>
            <a:ext cx="6335712" cy="1214437"/>
            <a:chOff x="1620838" y="5130800"/>
            <a:chExt cx="6335712" cy="1727200"/>
          </a:xfrm>
        </p:grpSpPr>
        <p:sp>
          <p:nvSpPr>
            <p:cNvPr id="18" name="Text Box 13"/>
            <p:cNvSpPr txBox="1">
              <a:spLocks noChangeArrowheads="1"/>
            </p:cNvSpPr>
            <p:nvPr/>
          </p:nvSpPr>
          <p:spPr bwMode="gray">
            <a:xfrm>
              <a:off x="2413000" y="5130800"/>
              <a:ext cx="2159000" cy="366713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>
                  <a:latin typeface="Arial" charset="0"/>
                  <a:ea typeface="黑体" pitchFamily="2" charset="-122"/>
                </a:rPr>
                <a:t>核心期刊收录标签</a:t>
              </a:r>
            </a:p>
          </p:txBody>
        </p:sp>
        <p:pic>
          <p:nvPicPr>
            <p:cNvPr id="19" name="Picture 1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gray">
            <a:xfrm>
              <a:off x="4859338" y="5202238"/>
              <a:ext cx="447675" cy="228600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</p:pic>
        <p:sp>
          <p:nvSpPr>
            <p:cNvPr id="20" name="Text Box 16"/>
            <p:cNvSpPr txBox="1">
              <a:spLocks noChangeArrowheads="1"/>
            </p:cNvSpPr>
            <p:nvPr/>
          </p:nvSpPr>
          <p:spPr bwMode="gray">
            <a:xfrm>
              <a:off x="5364163" y="5130800"/>
              <a:ext cx="2252662" cy="366713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dirty="0">
                  <a:latin typeface="Arial" charset="0"/>
                  <a:ea typeface="黑体" pitchFamily="2" charset="-122"/>
                </a:rPr>
                <a:t>中信所收录核心期刊</a:t>
              </a:r>
            </a:p>
          </p:txBody>
        </p:sp>
        <p:pic>
          <p:nvPicPr>
            <p:cNvPr id="21" name="Picture 1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gray">
            <a:xfrm>
              <a:off x="4859338" y="5634038"/>
              <a:ext cx="390525" cy="228600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</p:pic>
        <p:pic>
          <p:nvPicPr>
            <p:cNvPr id="22" name="Picture 1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gray">
            <a:xfrm>
              <a:off x="4860925" y="6053138"/>
              <a:ext cx="333375" cy="228600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</p:pic>
        <p:pic>
          <p:nvPicPr>
            <p:cNvPr id="23" name="Picture 1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gray">
            <a:xfrm>
              <a:off x="4860925" y="6513513"/>
              <a:ext cx="323850" cy="200025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</p:pic>
        <p:pic>
          <p:nvPicPr>
            <p:cNvPr id="24" name="Picture 2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gray">
            <a:xfrm>
              <a:off x="1639888" y="6138863"/>
              <a:ext cx="457200" cy="209550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</p:pic>
        <p:sp>
          <p:nvSpPr>
            <p:cNvPr id="25" name="Text Box 21"/>
            <p:cNvSpPr txBox="1">
              <a:spLocks noChangeArrowheads="1"/>
            </p:cNvSpPr>
            <p:nvPr/>
          </p:nvSpPr>
          <p:spPr bwMode="gray">
            <a:xfrm>
              <a:off x="5364163" y="5562600"/>
              <a:ext cx="2592387" cy="366713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>
                  <a:latin typeface="Arial" charset="0"/>
                  <a:ea typeface="黑体" pitchFamily="2" charset="-122"/>
                </a:rPr>
                <a:t>北京大学中文核心期刊</a:t>
              </a: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gray">
            <a:xfrm>
              <a:off x="5364163" y="5994400"/>
              <a:ext cx="1963737" cy="366713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latin typeface="Arial" charset="0"/>
                  <a:ea typeface="黑体" pitchFamily="2" charset="-122"/>
                </a:rPr>
                <a:t>美国化学文摘</a:t>
              </a:r>
            </a:p>
          </p:txBody>
        </p:sp>
        <p:sp>
          <p:nvSpPr>
            <p:cNvPr id="27" name="Text Box 23"/>
            <p:cNvSpPr txBox="1">
              <a:spLocks noChangeArrowheads="1"/>
            </p:cNvSpPr>
            <p:nvPr/>
          </p:nvSpPr>
          <p:spPr bwMode="gray">
            <a:xfrm>
              <a:off x="5345113" y="6419850"/>
              <a:ext cx="2324100" cy="366713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latin typeface="Arial" charset="0"/>
                  <a:ea typeface="黑体" pitchFamily="2" charset="-122"/>
                </a:rPr>
                <a:t>美国生物科学数据库</a:t>
              </a:r>
            </a:p>
          </p:txBody>
        </p:sp>
        <p:sp>
          <p:nvSpPr>
            <p:cNvPr id="28" name="Text Box 24"/>
            <p:cNvSpPr txBox="1">
              <a:spLocks noChangeArrowheads="1"/>
            </p:cNvSpPr>
            <p:nvPr/>
          </p:nvSpPr>
          <p:spPr bwMode="gray">
            <a:xfrm>
              <a:off x="2268538" y="6061075"/>
              <a:ext cx="1676400" cy="366713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>
                  <a:latin typeface="Arial" charset="0"/>
                  <a:ea typeface="黑体" pitchFamily="2" charset="-122"/>
                </a:rPr>
                <a:t>SCI</a:t>
              </a:r>
              <a:r>
                <a:rPr lang="zh-CN" altLang="en-US">
                  <a:latin typeface="Arial" charset="0"/>
                  <a:ea typeface="黑体" pitchFamily="2" charset="-122"/>
                </a:rPr>
                <a:t>扩展版</a:t>
              </a:r>
            </a:p>
          </p:txBody>
        </p:sp>
        <p:pic>
          <p:nvPicPr>
            <p:cNvPr id="29" name="Picture 2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709738" y="5629275"/>
              <a:ext cx="342900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Text Box 26"/>
            <p:cNvSpPr txBox="1">
              <a:spLocks noChangeArrowheads="1"/>
            </p:cNvSpPr>
            <p:nvPr/>
          </p:nvSpPr>
          <p:spPr bwMode="gray">
            <a:xfrm>
              <a:off x="2268538" y="5562600"/>
              <a:ext cx="1460500" cy="366713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>
                  <a:latin typeface="Arial" charset="0"/>
                  <a:ea typeface="黑体" pitchFamily="2" charset="-122"/>
                </a:rPr>
                <a:t>SCI</a:t>
              </a:r>
              <a:r>
                <a:rPr lang="zh-CN" altLang="en-US">
                  <a:latin typeface="Arial" charset="0"/>
                  <a:ea typeface="黑体" pitchFamily="2" charset="-122"/>
                </a:rPr>
                <a:t>期刊</a:t>
              </a:r>
            </a:p>
          </p:txBody>
        </p:sp>
        <p:pic>
          <p:nvPicPr>
            <p:cNvPr id="32" name="Picture 2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gray">
            <a:xfrm>
              <a:off x="1620838" y="6570663"/>
              <a:ext cx="542925" cy="180975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</p:pic>
        <p:sp>
          <p:nvSpPr>
            <p:cNvPr id="38" name="Text Box 29"/>
            <p:cNvSpPr txBox="1">
              <a:spLocks noChangeArrowheads="1"/>
            </p:cNvSpPr>
            <p:nvPr/>
          </p:nvSpPr>
          <p:spPr bwMode="gray">
            <a:xfrm>
              <a:off x="2268538" y="6491288"/>
              <a:ext cx="2160587" cy="366712"/>
            </a:xfrm>
            <a:prstGeom prst="rect">
              <a:avLst/>
            </a:prstGeom>
            <a:noFill/>
            <a:ln w="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>
                  <a:latin typeface="Arial" charset="0"/>
                  <a:ea typeface="黑体" pitchFamily="2" charset="-122"/>
                </a:rPr>
                <a:t>Medline</a:t>
              </a:r>
              <a:r>
                <a:rPr lang="zh-CN" altLang="en-US">
                  <a:latin typeface="Arial" charset="0"/>
                  <a:ea typeface="黑体" pitchFamily="2" charset="-122"/>
                </a:rPr>
                <a:t>收录期刊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67544" y="83198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C305"/>
                </a:solidFill>
              </a:rPr>
              <a:t>核心期刊</a:t>
            </a:r>
            <a:endParaRPr lang="zh-CN" altLang="en-US" b="1" dirty="0">
              <a:solidFill>
                <a:srgbClr val="FFC30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3" descr="D:\lj2009工作规划\医药事业部报告ppt\20091106昆明期刊会\DOI 解析结果.png"/>
          <p:cNvPicPr>
            <a:picLocks noChangeAspect="1" noChangeArrowheads="1"/>
          </p:cNvPicPr>
          <p:nvPr/>
        </p:nvPicPr>
        <p:blipFill>
          <a:blip r:embed="rId7" cstate="print"/>
          <a:srcRect b="71291"/>
          <a:stretch>
            <a:fillRect/>
          </a:stretch>
        </p:blipFill>
        <p:spPr bwMode="auto">
          <a:xfrm>
            <a:off x="3635896" y="1345332"/>
            <a:ext cx="3809007" cy="343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矩形 14"/>
          <p:cNvSpPr>
            <a:spLocks noChangeArrowheads="1"/>
          </p:cNvSpPr>
          <p:nvPr/>
        </p:nvSpPr>
        <p:spPr bwMode="auto">
          <a:xfrm>
            <a:off x="539552" y="2281436"/>
            <a:ext cx="28636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b="1" dirty="0">
                <a:solidFill>
                  <a:srgbClr val="5AD00A"/>
                </a:solidFill>
              </a:rPr>
              <a:t>点击直接链接到获取该论文全文的地址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769268"/>
            <a:ext cx="686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矩形 31"/>
          <p:cNvSpPr/>
          <p:nvPr/>
        </p:nvSpPr>
        <p:spPr>
          <a:xfrm>
            <a:off x="5580112" y="625252"/>
            <a:ext cx="864096" cy="576064"/>
          </a:xfrm>
          <a:prstGeom prst="rect">
            <a:avLst/>
          </a:prstGeom>
          <a:noFill/>
          <a:ln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4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内容占位符 2"/>
          <p:cNvSpPr txBox="1">
            <a:spLocks/>
          </p:cNvSpPr>
          <p:nvPr/>
        </p:nvSpPr>
        <p:spPr bwMode="auto">
          <a:xfrm>
            <a:off x="323528" y="841276"/>
            <a:ext cx="2699792" cy="406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中文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DOI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目前注册量已超过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125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万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。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已有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300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余种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医学期刊通过万方数据注册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DOI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，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DOI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注册数量已经近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30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万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条。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仿宋" pitchFamily="49" charset="-122"/>
              <a:ea typeface="仿宋" pitchFamily="49" charset="-122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同时万方医学网通过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DOI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成功链接到国外医学出版机构近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500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余家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的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400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D00A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万条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数据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。</a:t>
            </a:r>
          </a:p>
        </p:txBody>
      </p:sp>
      <p:graphicFrame>
        <p:nvGraphicFramePr>
          <p:cNvPr id="16" name="Group 77"/>
          <p:cNvGraphicFramePr>
            <a:graphicFrameLocks noGrp="1"/>
          </p:cNvGraphicFramePr>
          <p:nvPr/>
        </p:nvGraphicFramePr>
        <p:xfrm>
          <a:off x="3386039" y="746908"/>
          <a:ext cx="5434433" cy="389415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434433"/>
              </a:tblGrid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Publisher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Elsevier 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Springer-Verlag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Nature Publishing Group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Wiley Blackwell (John Wiley &amp; Sons)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Ovid Technologies (Wolters Kluwer)  - LWW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Wiley Blackwell (Blackwell Publishing)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Oxford University Press (OUP)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Journal of Neurosurgery Publishing Group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American Association for the Advancement of Science (AAAS)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39129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Ovid Technologies (</a:t>
                      </a:r>
                      <a:r>
                        <a:rPr kumimoji="0" lang="en-US" altLang="zh-CN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Wolters</a:t>
                      </a: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zh-CN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Kluwer</a:t>
                      </a: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 -American Heart Association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39129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American Society for Biochemistry and Molecular Biology (ASBMB)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BMJ Publishing Group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New England Journal of Medicine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American Society for Microbiology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  <a:tr h="1996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S. </a:t>
                      </a:r>
                      <a:r>
                        <a:rPr kumimoji="0" lang="en-US" altLang="zh-CN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Karger</a:t>
                      </a:r>
                      <a:r>
                        <a:rPr kumimoji="0" lang="en-US" altLang="zh-CN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AG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8895" marR="8895" marT="8895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5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Leovo\Desktop\万方医学网-医学杂志-医学期刊-医学论文-中华医学会期刊-中国医师协会期刊-医学外文文献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913284"/>
            <a:ext cx="8028384" cy="1485850"/>
          </a:xfrm>
          <a:prstGeom prst="rect">
            <a:avLst/>
          </a:prstGeom>
          <a:noFill/>
        </p:spPr>
      </p:pic>
      <p:sp>
        <p:nvSpPr>
          <p:cNvPr id="21" name="矩形 20"/>
          <p:cNvSpPr/>
          <p:nvPr/>
        </p:nvSpPr>
        <p:spPr>
          <a:xfrm>
            <a:off x="2123728" y="1633364"/>
            <a:ext cx="6264696" cy="432048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>
            <a:stCxn id="21" idx="2"/>
          </p:cNvCxnSpPr>
          <p:nvPr/>
        </p:nvCxnSpPr>
        <p:spPr>
          <a:xfrm flipH="1">
            <a:off x="3275856" y="2065412"/>
            <a:ext cx="1980220" cy="1080120"/>
          </a:xfrm>
          <a:prstGeom prst="straightConnector1">
            <a:avLst/>
          </a:prstGeom>
          <a:ln>
            <a:solidFill>
              <a:srgbClr val="FF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71800" y="3187923"/>
            <a:ext cx="39604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FF00"/>
                </a:solidFill>
              </a:rPr>
              <a:t>资源导航</a:t>
            </a:r>
            <a:endParaRPr lang="zh-CN" altLang="en-US" sz="2400" dirty="0">
              <a:solidFill>
                <a:srgbClr val="00FF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71800" y="3145532"/>
            <a:ext cx="2592288" cy="576064"/>
          </a:xfrm>
          <a:prstGeom prst="rect">
            <a:avLst/>
          </a:prstGeom>
          <a:noFill/>
          <a:ln>
            <a:solidFill>
              <a:srgbClr val="FF33C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素材\ai\书籍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57350" y="-742900"/>
            <a:ext cx="10801350" cy="5400676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6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7864" y="1705372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C305"/>
                </a:solidFill>
                <a:latin typeface="微软雅黑" pitchFamily="34" charset="-122"/>
                <a:ea typeface="微软雅黑" pitchFamily="34" charset="-122"/>
              </a:rPr>
              <a:t>浏览实例演示</a:t>
            </a:r>
            <a:endParaRPr lang="zh-CN" altLang="en-US" sz="2800" dirty="0">
              <a:solidFill>
                <a:srgbClr val="FFC305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98463" y="216958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r>
              <a:rPr lang="zh-CN" altLang="en-US" sz="3200" b="1" dirty="0" smtClean="0">
                <a:solidFill>
                  <a:srgbClr val="5AD00A"/>
                </a:solidFill>
                <a:latin typeface="Rockwell" pitchFamily="18" charset="0"/>
              </a:rPr>
              <a:t>产品结构</a:t>
            </a:r>
            <a:endParaRPr lang="es-HN" sz="3200" b="1" dirty="0" smtClean="0">
              <a:solidFill>
                <a:srgbClr val="5AD00A"/>
              </a:solidFill>
              <a:latin typeface="Rockwell" pitchFamily="18" charset="0"/>
            </a:endParaRPr>
          </a:p>
        </p:txBody>
      </p:sp>
      <p:grpSp>
        <p:nvGrpSpPr>
          <p:cNvPr id="2" name="13 Grupo"/>
          <p:cNvGrpSpPr>
            <a:grpSpLocks/>
          </p:cNvGrpSpPr>
          <p:nvPr/>
        </p:nvGrpSpPr>
        <p:grpSpPr bwMode="auto">
          <a:xfrm>
            <a:off x="3132138" y="1482763"/>
            <a:ext cx="6350" cy="2514864"/>
            <a:chOff x="4276603" y="1491264"/>
            <a:chExt cx="319" cy="337789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11 Rectángulo"/>
          <p:cNvSpPr/>
          <p:nvPr/>
        </p:nvSpPr>
        <p:spPr>
          <a:xfrm>
            <a:off x="468313" y="1570075"/>
            <a:ext cx="2373312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   据</a:t>
            </a:r>
            <a:endParaRPr lang="es-E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2 Marcador de contenido"/>
          <p:cNvSpPr txBox="1">
            <a:spLocks/>
          </p:cNvSpPr>
          <p:nvPr/>
        </p:nvSpPr>
        <p:spPr>
          <a:xfrm>
            <a:off x="441325" y="2847640"/>
            <a:ext cx="2427288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期刊论文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学位论文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会议论文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基金信息</a:t>
            </a:r>
            <a:endParaRPr lang="en-US" altLang="zh-CN" sz="1400" dirty="0" smtClean="0">
              <a:solidFill>
                <a:srgbClr val="5F5F5F"/>
              </a:solidFill>
            </a:endParaRPr>
          </a:p>
        </p:txBody>
      </p:sp>
      <p:sp>
        <p:nvSpPr>
          <p:cNvPr id="15381" name="2 Marcador de contenido"/>
          <p:cNvSpPr txBox="1">
            <a:spLocks/>
          </p:cNvSpPr>
          <p:nvPr/>
        </p:nvSpPr>
        <p:spPr bwMode="auto">
          <a:xfrm>
            <a:off x="441325" y="2488180"/>
            <a:ext cx="2427288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海量信息资源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sp>
        <p:nvSpPr>
          <p:cNvPr id="43" name="42 Rectángulo"/>
          <p:cNvSpPr/>
          <p:nvPr/>
        </p:nvSpPr>
        <p:spPr>
          <a:xfrm>
            <a:off x="3438526" y="1570075"/>
            <a:ext cx="2373313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   具</a:t>
            </a:r>
            <a:endParaRPr lang="es-E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2 Marcador de contenido"/>
          <p:cNvSpPr txBox="1">
            <a:spLocks/>
          </p:cNvSpPr>
          <p:nvPr/>
        </p:nvSpPr>
        <p:spPr>
          <a:xfrm>
            <a:off x="3411539" y="2847640"/>
            <a:ext cx="2427287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400" dirty="0" smtClean="0">
                <a:solidFill>
                  <a:srgbClr val="5F5F5F"/>
                </a:solidFill>
              </a:rPr>
              <a:t>MESH</a:t>
            </a:r>
            <a:r>
              <a:rPr lang="zh-CN" altLang="en-US" sz="1400" dirty="0" smtClean="0">
                <a:solidFill>
                  <a:srgbClr val="5F5F5F"/>
                </a:solidFill>
              </a:rPr>
              <a:t>检索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期刊评价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作者空间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机构空间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1200" dirty="0">
              <a:solidFill>
                <a:srgbClr val="5F5F5F"/>
              </a:solidFill>
            </a:endParaRPr>
          </a:p>
        </p:txBody>
      </p:sp>
      <p:sp>
        <p:nvSpPr>
          <p:cNvPr id="15384" name="2 Marcador de contenido"/>
          <p:cNvSpPr txBox="1">
            <a:spLocks/>
          </p:cNvSpPr>
          <p:nvPr/>
        </p:nvSpPr>
        <p:spPr bwMode="auto">
          <a:xfrm>
            <a:off x="3411539" y="2488180"/>
            <a:ext cx="2427287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信息挖掘工具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grpSp>
        <p:nvGrpSpPr>
          <p:cNvPr id="3" name="48 Grupo"/>
          <p:cNvGrpSpPr>
            <a:grpSpLocks/>
          </p:cNvGrpSpPr>
          <p:nvPr/>
        </p:nvGrpSpPr>
        <p:grpSpPr bwMode="auto">
          <a:xfrm>
            <a:off x="6091238" y="1482763"/>
            <a:ext cx="6350" cy="2514864"/>
            <a:chOff x="4276603" y="1491264"/>
            <a:chExt cx="319" cy="3377896"/>
          </a:xfrm>
        </p:grpSpPr>
        <p:cxnSp>
          <p:nvCxnSpPr>
            <p:cNvPr id="50" name="4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51 Rectángulo"/>
          <p:cNvSpPr/>
          <p:nvPr/>
        </p:nvSpPr>
        <p:spPr>
          <a:xfrm>
            <a:off x="6326188" y="1570075"/>
            <a:ext cx="2374900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特色知识库</a:t>
            </a:r>
            <a:endParaRPr lang="es-E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2 Marcador de contenido"/>
          <p:cNvSpPr txBox="1">
            <a:spLocks/>
          </p:cNvSpPr>
          <p:nvPr/>
        </p:nvSpPr>
        <p:spPr>
          <a:xfrm>
            <a:off x="6300789" y="2857500"/>
            <a:ext cx="2427287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中医药系统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视频数据库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临床诊疗知识库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专题</a:t>
            </a:r>
            <a:r>
              <a:rPr lang="en-US" altLang="zh-CN" sz="1400" dirty="0" smtClean="0">
                <a:solidFill>
                  <a:srgbClr val="5F5F5F"/>
                </a:solidFill>
              </a:rPr>
              <a:t>&amp;</a:t>
            </a:r>
            <a:r>
              <a:rPr lang="zh-CN" altLang="en-US" sz="1400" dirty="0" smtClean="0">
                <a:solidFill>
                  <a:srgbClr val="5F5F5F"/>
                </a:solidFill>
              </a:rPr>
              <a:t>活动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1200" dirty="0">
              <a:solidFill>
                <a:srgbClr val="5F5F5F"/>
              </a:solidFill>
            </a:endParaRPr>
          </a:p>
        </p:txBody>
      </p:sp>
      <p:sp>
        <p:nvSpPr>
          <p:cNvPr id="15388" name="2 Marcador de contenido"/>
          <p:cNvSpPr txBox="1">
            <a:spLocks/>
          </p:cNvSpPr>
          <p:nvPr/>
        </p:nvSpPr>
        <p:spPr bwMode="auto">
          <a:xfrm>
            <a:off x="6300789" y="2488180"/>
            <a:ext cx="2427287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功能细分知识库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7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pic>
        <p:nvPicPr>
          <p:cNvPr id="1027" name="Picture 3" descr="D:\素材\图片\兔兔的图图\对号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1297327"/>
            <a:ext cx="576064" cy="494173"/>
          </a:xfrm>
          <a:prstGeom prst="rect">
            <a:avLst/>
          </a:prstGeom>
          <a:noFill/>
        </p:spPr>
      </p:pic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38" grpId="0"/>
      <p:bldP spid="15381" grpId="0"/>
      <p:bldP spid="43" grpId="0" animBg="1"/>
      <p:bldP spid="44" grpId="0"/>
      <p:bldP spid="15384" grpId="0"/>
      <p:bldP spid="52" grpId="0" animBg="1"/>
      <p:bldP spid="53" grpId="0"/>
      <p:bldP spid="153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 Título"/>
          <p:cNvSpPr txBox="1">
            <a:spLocks/>
          </p:cNvSpPr>
          <p:nvPr/>
        </p:nvSpPr>
        <p:spPr bwMode="auto">
          <a:xfrm>
            <a:off x="395536" y="409229"/>
            <a:ext cx="4524375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5763"/>
              </a:lnSpc>
            </a:pPr>
            <a:r>
              <a:rPr lang="zh-CN" altLang="en-US" sz="2800" b="1" dirty="0" smtClean="0">
                <a:solidFill>
                  <a:srgbClr val="5AD00A"/>
                </a:solidFill>
                <a:latin typeface="Rockwell" pitchFamily="18" charset="0"/>
              </a:rPr>
              <a:t>信息挖掘工具</a:t>
            </a:r>
            <a:endParaRPr lang="es-HN" sz="2800" b="1" dirty="0">
              <a:solidFill>
                <a:srgbClr val="5AD00A"/>
              </a:solidFill>
              <a:latin typeface="Rockwell" pitchFamily="18" charset="0"/>
            </a:endParaRPr>
          </a:p>
        </p:txBody>
      </p:sp>
      <p:pic>
        <p:nvPicPr>
          <p:cNvPr id="16403" name="Imagen 2" descr="C:\Users\Design\Documents\Edu\Product Launch\bgservic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888" y="1345332"/>
            <a:ext cx="3929062" cy="9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Imagen 2" descr="C:\Users\Design\Documents\Edu\Product Launch\bgservic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888" y="2822013"/>
            <a:ext cx="3929062" cy="89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5" name="Imagen 2" descr="C:\Users\Design\Documents\Edu\Product Launch\bgservic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951" y="1345332"/>
            <a:ext cx="3929063" cy="9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6" name="Imagen 2" descr="C:\Users\Design\Documents\Edu\Product Launch\bgservic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951" y="2822013"/>
            <a:ext cx="3929063" cy="89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7" name="Imagen 3" descr="C:\Users\Design\Documents\Edu\Product Launch\icons\database_chec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3318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8" name="Imagen 4" descr="C:\Users\Design\Documents\Edu\Product Launch\shadown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53331"/>
            <a:ext cx="858838" cy="22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0" name="2 Marcador de contenido"/>
          <p:cNvSpPr txBox="1">
            <a:spLocks/>
          </p:cNvSpPr>
          <p:nvPr/>
        </p:nvSpPr>
        <p:spPr bwMode="auto">
          <a:xfrm>
            <a:off x="1441450" y="1557024"/>
            <a:ext cx="2427288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400" b="1" dirty="0" smtClean="0">
                <a:solidFill>
                  <a:srgbClr val="FFC000"/>
                </a:solidFill>
                <a:latin typeface="Rockwell" pitchFamily="18" charset="0"/>
              </a:rPr>
              <a:t>MESH</a:t>
            </a:r>
            <a:r>
              <a:rPr lang="en-US" sz="1400" b="1" dirty="0" smtClean="0">
                <a:solidFill>
                  <a:srgbClr val="5F5F5F"/>
                </a:solidFill>
                <a:latin typeface="Rockwell" pitchFamily="18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Rockwell" pitchFamily="18" charset="0"/>
              </a:rPr>
              <a:t> </a:t>
            </a:r>
            <a:r>
              <a:rPr lang="zh-CN" altLang="en-US" sz="1400" b="1" dirty="0" smtClean="0">
                <a:solidFill>
                  <a:schemeClr val="bg1"/>
                </a:solidFill>
                <a:latin typeface="Rockwell" pitchFamily="18" charset="0"/>
              </a:rPr>
              <a:t>主题词</a:t>
            </a:r>
            <a:endParaRPr lang="es-ES" sz="1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16411" name="Imagen 4" descr="C:\Users\Design\Documents\Edu\Product Launch\shadown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9800" y="1853331"/>
            <a:ext cx="858838" cy="22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3" name="2 Marcador de contenido"/>
          <p:cNvSpPr txBox="1">
            <a:spLocks/>
          </p:cNvSpPr>
          <p:nvPr/>
        </p:nvSpPr>
        <p:spPr bwMode="auto">
          <a:xfrm>
            <a:off x="5651500" y="1557024"/>
            <a:ext cx="2427288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FFC000"/>
                </a:solidFill>
                <a:latin typeface="Rockwell" pitchFamily="18" charset="0"/>
              </a:rPr>
              <a:t>期刊</a:t>
            </a:r>
            <a:r>
              <a:rPr lang="en-US" sz="1400" b="1" dirty="0" smtClean="0">
                <a:solidFill>
                  <a:srgbClr val="5F5F5F"/>
                </a:solidFill>
                <a:latin typeface="Rockwell" pitchFamily="18" charset="0"/>
              </a:rPr>
              <a:t> </a:t>
            </a:r>
            <a:r>
              <a:rPr lang="zh-CN" altLang="en-US" sz="1400" b="1" dirty="0" smtClean="0">
                <a:solidFill>
                  <a:schemeClr val="bg1"/>
                </a:solidFill>
                <a:latin typeface="Rockwell" pitchFamily="18" charset="0"/>
              </a:rPr>
              <a:t>评价</a:t>
            </a:r>
            <a:endParaRPr lang="es-ES" sz="1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16414" name="Imagen 4" descr="C:\Users\Design\Documents\Edu\Product Launch\shadown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9800" y="3330013"/>
            <a:ext cx="858838" cy="21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6" name="2 Marcador de contenido"/>
          <p:cNvSpPr txBox="1">
            <a:spLocks/>
          </p:cNvSpPr>
          <p:nvPr/>
        </p:nvSpPr>
        <p:spPr bwMode="auto">
          <a:xfrm>
            <a:off x="5651500" y="3001516"/>
            <a:ext cx="2427288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FFC000"/>
                </a:solidFill>
                <a:latin typeface="Rockwell" pitchFamily="18" charset="0"/>
              </a:rPr>
              <a:t>机构</a:t>
            </a:r>
            <a:r>
              <a:rPr lang="zh-CN" altLang="en-US" sz="1400" b="1" dirty="0" smtClean="0">
                <a:solidFill>
                  <a:schemeClr val="bg1"/>
                </a:solidFill>
                <a:latin typeface="Rockwell" pitchFamily="18" charset="0"/>
              </a:rPr>
              <a:t>空间</a:t>
            </a:r>
            <a:endParaRPr lang="es-ES" sz="1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16417" name="Imagen 4" descr="C:\Users\Design\Documents\Edu\Product Launch\shadown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875" y="3330013"/>
            <a:ext cx="858838" cy="21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9" name="2 Marcador de contenido"/>
          <p:cNvSpPr txBox="1">
            <a:spLocks/>
          </p:cNvSpPr>
          <p:nvPr/>
        </p:nvSpPr>
        <p:spPr bwMode="auto">
          <a:xfrm>
            <a:off x="1425575" y="3001516"/>
            <a:ext cx="2427288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FFC000"/>
                </a:solidFill>
                <a:latin typeface="Rockwell" pitchFamily="18" charset="0"/>
              </a:rPr>
              <a:t>学者</a:t>
            </a:r>
            <a:r>
              <a:rPr lang="en-US" sz="1400" b="1" dirty="0" smtClean="0">
                <a:solidFill>
                  <a:srgbClr val="5F5F5F"/>
                </a:solidFill>
                <a:latin typeface="Rockwell" pitchFamily="18" charset="0"/>
              </a:rPr>
              <a:t> </a:t>
            </a:r>
            <a:r>
              <a:rPr lang="zh-CN" altLang="en-US" sz="1400" b="1" dirty="0" smtClean="0">
                <a:solidFill>
                  <a:schemeClr val="bg1"/>
                </a:solidFill>
                <a:latin typeface="Rockwell" pitchFamily="18" charset="0"/>
              </a:rPr>
              <a:t>空间</a:t>
            </a:r>
            <a:endParaRPr lang="es-ES" sz="1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16420" name="Imagen 5" descr="C:\Users\Design\Documents\Edu\Product Launch\icons\presentat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4740" y="1578719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21" name="Imagen 6" descr="C:\Users\Design\Documents\Edu\Product Launch\icons\color_whee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176" y="3026916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22" name="Imagen 8" descr="C:\Users\Design\Documents\Edu\Product Launch\icons\we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9663" y="3065429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27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2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8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6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6410" grpId="0"/>
      <p:bldP spid="16413" grpId="0"/>
      <p:bldP spid="16416" grpId="0"/>
      <p:bldP spid="164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 smtClean="0">
                <a:solidFill>
                  <a:srgbClr val="5AD00A"/>
                </a:solidFill>
                <a:latin typeface="Calibri" pitchFamily="34" charset="0"/>
              </a:rPr>
              <a:t>1</a:t>
            </a:r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9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Leovo\Desktop\万方医学网-医学杂志-医学期刊-医学论文-中华医学会期刊-中国医师协会期刊-医学外文文献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913284"/>
            <a:ext cx="8028384" cy="1485850"/>
          </a:xfrm>
          <a:prstGeom prst="rect">
            <a:avLst/>
          </a:prstGeom>
          <a:noFill/>
        </p:spPr>
      </p:pic>
      <p:sp>
        <p:nvSpPr>
          <p:cNvPr id="21" name="矩形 20"/>
          <p:cNvSpPr/>
          <p:nvPr/>
        </p:nvSpPr>
        <p:spPr>
          <a:xfrm>
            <a:off x="1403648" y="1993404"/>
            <a:ext cx="3168352" cy="2880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159732" y="2281436"/>
            <a:ext cx="1260140" cy="86409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71800" y="3187923"/>
            <a:ext cx="39604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D00A"/>
                </a:solidFill>
              </a:rPr>
              <a:t>信息挖掘工具</a:t>
            </a:r>
            <a:endParaRPr lang="zh-CN" altLang="en-US" sz="2400" dirty="0">
              <a:solidFill>
                <a:srgbClr val="5AD00A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71800" y="3145532"/>
            <a:ext cx="2592288" cy="576064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20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Leovo\Desktop\MeSH主题词-万方医学网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727258"/>
            <a:ext cx="4320480" cy="4074458"/>
          </a:xfrm>
          <a:prstGeom prst="rect">
            <a:avLst/>
          </a:prstGeom>
          <a:noFill/>
          <a:ln>
            <a:solidFill>
              <a:srgbClr val="99FF33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5796136" y="1345332"/>
            <a:ext cx="280831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/>
              <a:t>主题词检索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/>
              <a:t>主题词导航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/>
              <a:t>主题词词表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21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560" y="841276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C000"/>
                </a:solidFill>
              </a:rPr>
              <a:t>主题词检索：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/>
              <a:t>1.</a:t>
            </a:r>
            <a:r>
              <a:rPr lang="zh-CN" altLang="en-US" dirty="0" smtClean="0"/>
              <a:t>来源：</a:t>
            </a:r>
            <a:r>
              <a:rPr lang="en-US" altLang="zh-CN" dirty="0" err="1" smtClean="0"/>
              <a:t>medline</a:t>
            </a:r>
            <a:r>
              <a:rPr lang="zh-CN" altLang="en-US" dirty="0" smtClean="0"/>
              <a:t>主题词词表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en-US" altLang="zh-CN" dirty="0" smtClean="0"/>
              <a:t>2.</a:t>
            </a:r>
            <a:r>
              <a:rPr lang="zh-CN" altLang="en-US" dirty="0" smtClean="0"/>
              <a:t>意义：规范检索入口词、通过主题词树状结构揭示主题词学科领域</a:t>
            </a:r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179512" y="2569468"/>
            <a:ext cx="7200800" cy="0"/>
          </a:xfrm>
          <a:prstGeom prst="line">
            <a:avLst/>
          </a:prstGeom>
          <a:ln w="12700" cap="rnd">
            <a:solidFill>
              <a:srgbClr val="99FF33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419872" y="2713484"/>
            <a:ext cx="0" cy="1872208"/>
          </a:xfrm>
          <a:prstGeom prst="line">
            <a:avLst/>
          </a:prstGeom>
          <a:ln w="12700" cap="rnd">
            <a:solidFill>
              <a:srgbClr val="99FF33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51920" y="30015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举例：杭廷顿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22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395536" y="625252"/>
            <a:ext cx="81369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en-US" altLang="zh-CN" dirty="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zh-CN" altLang="en-US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万方医药期刊评价分析系统分为</a:t>
            </a:r>
            <a:r>
              <a:rPr lang="zh-CN" altLang="en-US" b="1" dirty="0" smtClean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中文</a:t>
            </a:r>
            <a:r>
              <a:rPr lang="zh-CN" altLang="en-US" b="1" dirty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医药</a:t>
            </a:r>
            <a:r>
              <a:rPr lang="zh-CN" altLang="en-US" b="1" dirty="0" smtClean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期刊</a:t>
            </a:r>
            <a:r>
              <a:rPr lang="zh-CN" altLang="en-US" b="1" dirty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信息评价</a:t>
            </a:r>
            <a:r>
              <a:rPr lang="zh-CN" altLang="en-US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b="1" dirty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OA</a:t>
            </a:r>
            <a:r>
              <a:rPr lang="zh-CN" altLang="en-US" b="1" dirty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医药期刊信息评价</a:t>
            </a:r>
            <a:r>
              <a:rPr lang="zh-CN" altLang="en-US" dirty="0" smtClean="0">
                <a:solidFill>
                  <a:srgbClr val="5AD00A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>
              <a:solidFill>
                <a:srgbClr val="5AD00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188" y="1484651"/>
            <a:ext cx="3367059" cy="1948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1476357"/>
            <a:ext cx="3358766" cy="1957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611560" y="3867353"/>
            <a:ext cx="35826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南京大学情报分析与知识服务联合</a:t>
            </a:r>
            <a:r>
              <a:rPr lang="zh-CN" altLang="en-US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实验课题</a:t>
            </a:r>
            <a:r>
              <a:rPr lang="zh-CN" altLang="en-US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研究</a:t>
            </a:r>
            <a:r>
              <a:rPr lang="zh-CN" altLang="en-US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成果</a:t>
            </a:r>
            <a:endParaRPr lang="en-US" altLang="zh-CN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5004048" y="3793604"/>
            <a:ext cx="35826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t">
              <a:buClr>
                <a:srgbClr val="000000"/>
              </a:buClr>
            </a:pPr>
            <a:r>
              <a:rPr lang="zh-CN" altLang="zh-CN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中南大学湘雅医学院医学知识服务创新</a:t>
            </a:r>
            <a:r>
              <a:rPr lang="zh-CN" altLang="en-US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实</a:t>
            </a:r>
            <a:r>
              <a:rPr lang="zh-CN" altLang="zh-CN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验室</a:t>
            </a:r>
            <a:r>
              <a:rPr lang="zh-CN" altLang="en-US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课题</a:t>
            </a:r>
            <a:r>
              <a:rPr lang="zh-CN" altLang="en-US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研究成果</a:t>
            </a:r>
            <a:endParaRPr lang="en-US" altLang="zh-CN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图片 6" descr="中文期刊评价-万方医药期刊评价分析系统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0"/>
            <a:ext cx="8475662" cy="603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圆角矩形 2"/>
          <p:cNvSpPr>
            <a:spLocks noChangeArrowheads="1"/>
          </p:cNvSpPr>
          <p:nvPr/>
        </p:nvSpPr>
        <p:spPr bwMode="auto">
          <a:xfrm>
            <a:off x="2843214" y="3037417"/>
            <a:ext cx="4968875" cy="203993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" name="圆角矩形 3"/>
          <p:cNvSpPr>
            <a:spLocks noChangeArrowheads="1"/>
          </p:cNvSpPr>
          <p:nvPr/>
        </p:nvSpPr>
        <p:spPr bwMode="auto">
          <a:xfrm>
            <a:off x="2987676" y="3278188"/>
            <a:ext cx="288925" cy="1680104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2916238" y="2197366"/>
            <a:ext cx="4824412" cy="600604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6" name="圆角矩形 5"/>
          <p:cNvSpPr>
            <a:spLocks noChangeArrowheads="1"/>
          </p:cNvSpPr>
          <p:nvPr/>
        </p:nvSpPr>
        <p:spPr bwMode="auto">
          <a:xfrm>
            <a:off x="2916238" y="1357313"/>
            <a:ext cx="4824412" cy="780521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3" descr="中文期刊对比-万方医药期刊评价分析系统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0"/>
            <a:ext cx="874871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圆角矩形 2"/>
          <p:cNvSpPr>
            <a:spLocks noChangeArrowheads="1"/>
          </p:cNvSpPr>
          <p:nvPr/>
        </p:nvSpPr>
        <p:spPr bwMode="auto">
          <a:xfrm>
            <a:off x="1476375" y="2256896"/>
            <a:ext cx="935038" cy="2581011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26321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7" descr="C:\DOCUME~1\ADMINI~1\LOCALS~1\Temp\HM}166L0Y@E~O`Q0S8JGR`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121518"/>
            <a:ext cx="662146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圆角矩形 4"/>
          <p:cNvSpPr>
            <a:spLocks noChangeArrowheads="1"/>
          </p:cNvSpPr>
          <p:nvPr/>
        </p:nvSpPr>
        <p:spPr bwMode="auto">
          <a:xfrm>
            <a:off x="4283323" y="121518"/>
            <a:ext cx="576263" cy="2159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圆角矩形 17"/>
          <p:cNvSpPr>
            <a:spLocks noChangeArrowheads="1"/>
          </p:cNvSpPr>
          <p:nvPr/>
        </p:nvSpPr>
        <p:spPr bwMode="auto">
          <a:xfrm>
            <a:off x="466973" y="842243"/>
            <a:ext cx="1223963" cy="3587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pic>
        <p:nvPicPr>
          <p:cNvPr id="19" name="Picture 8" descr="C:\DOCUME~1\ADMINI~1\LOCALS~1\Temp\F2RC)O]{K2CGBXPKT8UHJ(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5761" y="1058143"/>
            <a:ext cx="640873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直接箭头连接符 19"/>
          <p:cNvCxnSpPr>
            <a:cxnSpLocks noChangeShapeType="1"/>
          </p:cNvCxnSpPr>
          <p:nvPr/>
        </p:nvCxnSpPr>
        <p:spPr bwMode="auto">
          <a:xfrm>
            <a:off x="1690936" y="1201018"/>
            <a:ext cx="792162" cy="73025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26321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3" descr="C:\DOCUME~1\ADMINI~1\LOCALS~1\Temp\ZT9JT~0{V4{5Z%PV}R8Y50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220563"/>
            <a:ext cx="7424738" cy="503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 descr="C:\DOCUME~1\ADMINI~1\LOCALS~1\Temp\F1M~WESOZ`_2YR]}N2`C[BF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68166" y="436463"/>
            <a:ext cx="7059612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圆角矩形 5"/>
          <p:cNvSpPr>
            <a:spLocks noChangeArrowheads="1"/>
          </p:cNvSpPr>
          <p:nvPr/>
        </p:nvSpPr>
        <p:spPr bwMode="auto">
          <a:xfrm>
            <a:off x="1907853" y="1300063"/>
            <a:ext cx="1368425" cy="649288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圆角矩形 6"/>
          <p:cNvSpPr>
            <a:spLocks noChangeArrowheads="1"/>
          </p:cNvSpPr>
          <p:nvPr/>
        </p:nvSpPr>
        <p:spPr bwMode="auto">
          <a:xfrm>
            <a:off x="3492178" y="1157188"/>
            <a:ext cx="3743325" cy="251936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圆角矩形 7"/>
          <p:cNvSpPr>
            <a:spLocks noChangeArrowheads="1"/>
          </p:cNvSpPr>
          <p:nvPr/>
        </p:nvSpPr>
        <p:spPr bwMode="auto">
          <a:xfrm>
            <a:off x="7451403" y="580926"/>
            <a:ext cx="1476375" cy="4535487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0" name="上箭头标注 8"/>
          <p:cNvSpPr>
            <a:spLocks noChangeArrowheads="1"/>
          </p:cNvSpPr>
          <p:nvPr/>
        </p:nvSpPr>
        <p:spPr bwMode="auto">
          <a:xfrm>
            <a:off x="2123753" y="1949351"/>
            <a:ext cx="1079500" cy="647700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bg1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600" b="1"/>
              <a:t>数据统计</a:t>
            </a:r>
          </a:p>
        </p:txBody>
      </p:sp>
      <p:sp>
        <p:nvSpPr>
          <p:cNvPr id="21" name="上箭头标注 9"/>
          <p:cNvSpPr>
            <a:spLocks noChangeArrowheads="1"/>
          </p:cNvSpPr>
          <p:nvPr/>
        </p:nvSpPr>
        <p:spPr bwMode="auto">
          <a:xfrm>
            <a:off x="4716141" y="3676551"/>
            <a:ext cx="1655762" cy="647700"/>
          </a:xfrm>
          <a:prstGeom prst="upArrowCallout">
            <a:avLst>
              <a:gd name="adj1" fmla="val 25019"/>
              <a:gd name="adj2" fmla="val 25007"/>
              <a:gd name="adj3" fmla="val 25000"/>
              <a:gd name="adj4" fmla="val 64977"/>
            </a:avLst>
          </a:prstGeom>
          <a:solidFill>
            <a:schemeClr val="bg1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600" b="1"/>
              <a:t>可视化地图显示</a:t>
            </a:r>
          </a:p>
        </p:txBody>
      </p:sp>
      <p:sp>
        <p:nvSpPr>
          <p:cNvPr id="22" name="上箭头标注 10"/>
          <p:cNvSpPr>
            <a:spLocks noChangeArrowheads="1"/>
          </p:cNvSpPr>
          <p:nvPr/>
        </p:nvSpPr>
        <p:spPr bwMode="auto">
          <a:xfrm>
            <a:off x="7595866" y="4802088"/>
            <a:ext cx="1081087" cy="647700"/>
          </a:xfrm>
          <a:prstGeom prst="upArrowCallout">
            <a:avLst>
              <a:gd name="adj1" fmla="val 25037"/>
              <a:gd name="adj2" fmla="val 25037"/>
              <a:gd name="adj3" fmla="val 25000"/>
              <a:gd name="adj4" fmla="val 64977"/>
            </a:avLst>
          </a:prstGeom>
          <a:solidFill>
            <a:schemeClr val="bg1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600" b="1"/>
              <a:t>排行推荐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27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27784" y="1603747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</a:rPr>
              <a:t>另：读者与机构阅读空间</a:t>
            </a:r>
            <a:endParaRPr lang="zh-CN" altLang="en-US" sz="2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2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6842" y="4581889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29 CuadroTexto"/>
          <p:cNvSpPr txBox="1">
            <a:spLocks noChangeArrowheads="1"/>
          </p:cNvSpPr>
          <p:nvPr/>
        </p:nvSpPr>
        <p:spPr bwMode="auto">
          <a:xfrm>
            <a:off x="4277743" y="4761806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22" name="36 CuadroTexto"/>
          <p:cNvSpPr txBox="1"/>
          <p:nvPr/>
        </p:nvSpPr>
        <p:spPr>
          <a:xfrm>
            <a:off x="4539680" y="4761806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3" name="38 CuadroTexto"/>
          <p:cNvSpPr txBox="1"/>
          <p:nvPr/>
        </p:nvSpPr>
        <p:spPr>
          <a:xfrm>
            <a:off x="4860355" y="4761806"/>
            <a:ext cx="26321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4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0079" y="4596442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1867" y="4407264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75474" y="4794879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99136" y="4794879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8" name="Rectangle 4"/>
          <p:cNvSpPr txBox="1">
            <a:spLocks/>
          </p:cNvSpPr>
          <p:nvPr/>
        </p:nvSpPr>
        <p:spPr bwMode="white">
          <a:xfrm>
            <a:off x="0" y="625252"/>
            <a:ext cx="2375049" cy="73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b="1" dirty="0">
                <a:latin typeface="宋体" charset="-122"/>
                <a:sym typeface="Wingdings" pitchFamily="2" charset="2"/>
              </a:rPr>
              <a:t> 个人中心</a:t>
            </a:r>
            <a:endParaRPr lang="zh-CN" altLang="en-US" sz="2400" b="1" dirty="0">
              <a:latin typeface="宋体" charset="-122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3061718" y="548316"/>
            <a:ext cx="5614987" cy="4777052"/>
            <a:chOff x="2987003" y="1124744"/>
            <a:chExt cx="5371200" cy="5112568"/>
          </a:xfrm>
        </p:grpSpPr>
        <p:pic>
          <p:nvPicPr>
            <p:cNvPr id="5531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87824" y="1124744"/>
              <a:ext cx="5370190" cy="3912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14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87003" y="5074088"/>
              <a:ext cx="5371200" cy="1163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5300" name="圆角矩形 11"/>
          <p:cNvSpPr>
            <a:spLocks noChangeArrowheads="1"/>
          </p:cNvSpPr>
          <p:nvPr/>
        </p:nvSpPr>
        <p:spPr bwMode="auto">
          <a:xfrm>
            <a:off x="4428554" y="1388368"/>
            <a:ext cx="4103688" cy="3479271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 rot="10800000" flipH="1">
            <a:off x="7381304" y="3187535"/>
            <a:ext cx="1727200" cy="359833"/>
          </a:xfrm>
          <a:prstGeom prst="leftArrowCallout">
            <a:avLst>
              <a:gd name="adj1" fmla="val 25000"/>
              <a:gd name="adj2" fmla="val 25000"/>
              <a:gd name="adj3" fmla="val 57704"/>
              <a:gd name="adj4" fmla="val 71968"/>
            </a:avLst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5302" name="TextBox 14"/>
          <p:cNvSpPr txBox="1">
            <a:spLocks noChangeArrowheads="1"/>
          </p:cNvSpPr>
          <p:nvPr/>
        </p:nvSpPr>
        <p:spPr bwMode="auto">
          <a:xfrm>
            <a:off x="7848600" y="3217540"/>
            <a:ext cx="1295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1400" b="1" dirty="0"/>
              <a:t>个人信息</a:t>
            </a:r>
          </a:p>
        </p:txBody>
      </p:sp>
      <p:sp>
        <p:nvSpPr>
          <p:cNvPr id="55303" name="圆角矩形 11"/>
          <p:cNvSpPr>
            <a:spLocks noChangeArrowheads="1"/>
          </p:cNvSpPr>
          <p:nvPr/>
        </p:nvSpPr>
        <p:spPr bwMode="auto">
          <a:xfrm>
            <a:off x="3131567" y="1207129"/>
            <a:ext cx="1071562" cy="600604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5304" name="圆角矩形 11"/>
          <p:cNvSpPr>
            <a:spLocks noChangeArrowheads="1"/>
          </p:cNvSpPr>
          <p:nvPr/>
        </p:nvSpPr>
        <p:spPr bwMode="auto">
          <a:xfrm>
            <a:off x="3131567" y="1807733"/>
            <a:ext cx="1071562" cy="48021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5305" name="圆角矩形 11"/>
          <p:cNvSpPr>
            <a:spLocks noChangeArrowheads="1"/>
          </p:cNvSpPr>
          <p:nvPr/>
        </p:nvSpPr>
        <p:spPr bwMode="auto">
          <a:xfrm>
            <a:off x="3131567" y="2287952"/>
            <a:ext cx="1071562" cy="1019969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5306" name="圆角矩形 11"/>
          <p:cNvSpPr>
            <a:spLocks noChangeArrowheads="1"/>
          </p:cNvSpPr>
          <p:nvPr/>
        </p:nvSpPr>
        <p:spPr bwMode="auto">
          <a:xfrm>
            <a:off x="3131568" y="3307921"/>
            <a:ext cx="1081087" cy="101996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5307" name="圆角矩形 11"/>
          <p:cNvSpPr>
            <a:spLocks noChangeArrowheads="1"/>
          </p:cNvSpPr>
          <p:nvPr/>
        </p:nvSpPr>
        <p:spPr bwMode="auto">
          <a:xfrm>
            <a:off x="3131568" y="4327889"/>
            <a:ext cx="1081087" cy="660136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5308" name="AutoShape 8"/>
          <p:cNvSpPr>
            <a:spLocks noChangeArrowheads="1"/>
          </p:cNvSpPr>
          <p:nvPr/>
        </p:nvSpPr>
        <p:spPr bwMode="auto">
          <a:xfrm>
            <a:off x="1404367" y="1328838"/>
            <a:ext cx="1727200" cy="298979"/>
          </a:xfrm>
          <a:prstGeom prst="rightArrowCallout">
            <a:avLst>
              <a:gd name="adj1" fmla="val 25000"/>
              <a:gd name="adj2" fmla="val 25000"/>
              <a:gd name="adj3" fmla="val 34791"/>
              <a:gd name="adj4" fmla="val 66667"/>
            </a:avLst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400" b="1"/>
              <a:t>用户信息</a:t>
            </a:r>
          </a:p>
        </p:txBody>
      </p:sp>
      <p:sp>
        <p:nvSpPr>
          <p:cNvPr id="55309" name="AutoShape 8"/>
          <p:cNvSpPr>
            <a:spLocks noChangeArrowheads="1"/>
          </p:cNvSpPr>
          <p:nvPr/>
        </p:nvSpPr>
        <p:spPr bwMode="auto">
          <a:xfrm>
            <a:off x="1404367" y="1867264"/>
            <a:ext cx="1727200" cy="300303"/>
          </a:xfrm>
          <a:prstGeom prst="rightArrowCallout">
            <a:avLst>
              <a:gd name="adj1" fmla="val 25000"/>
              <a:gd name="adj2" fmla="val 25000"/>
              <a:gd name="adj3" fmla="val 34704"/>
              <a:gd name="adj4" fmla="val 66667"/>
            </a:avLst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400" b="1"/>
              <a:t>个人与机构</a:t>
            </a:r>
          </a:p>
        </p:txBody>
      </p:sp>
      <p:sp>
        <p:nvSpPr>
          <p:cNvPr id="55310" name="AutoShape 8"/>
          <p:cNvSpPr>
            <a:spLocks noChangeArrowheads="1"/>
          </p:cNvSpPr>
          <p:nvPr/>
        </p:nvSpPr>
        <p:spPr bwMode="auto">
          <a:xfrm>
            <a:off x="1404367" y="4642743"/>
            <a:ext cx="1727200" cy="285750"/>
          </a:xfrm>
          <a:prstGeom prst="rightArrowCallout">
            <a:avLst>
              <a:gd name="adj1" fmla="val 25000"/>
              <a:gd name="adj2" fmla="val 25000"/>
              <a:gd name="adj3" fmla="val 34700"/>
              <a:gd name="adj4" fmla="val 66667"/>
            </a:avLst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400" b="1"/>
              <a:t>充值与消费</a:t>
            </a:r>
          </a:p>
        </p:txBody>
      </p:sp>
      <p:sp>
        <p:nvSpPr>
          <p:cNvPr id="55311" name="AutoShape 8"/>
          <p:cNvSpPr>
            <a:spLocks noChangeArrowheads="1"/>
          </p:cNvSpPr>
          <p:nvPr/>
        </p:nvSpPr>
        <p:spPr bwMode="auto">
          <a:xfrm>
            <a:off x="1404368" y="2707317"/>
            <a:ext cx="1679575" cy="240771"/>
          </a:xfrm>
          <a:prstGeom prst="rightArrowCallout">
            <a:avLst>
              <a:gd name="adj1" fmla="val 25000"/>
              <a:gd name="adj2" fmla="val 25000"/>
              <a:gd name="adj3" fmla="val 34637"/>
              <a:gd name="adj4" fmla="val 66667"/>
            </a:avLst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400" b="1"/>
              <a:t>我的收藏夹</a:t>
            </a:r>
          </a:p>
        </p:txBody>
      </p:sp>
      <p:sp>
        <p:nvSpPr>
          <p:cNvPr id="55312" name="AutoShape 8"/>
          <p:cNvSpPr>
            <a:spLocks noChangeArrowheads="1"/>
          </p:cNvSpPr>
          <p:nvPr/>
        </p:nvSpPr>
        <p:spPr bwMode="auto">
          <a:xfrm>
            <a:off x="1691704" y="3667754"/>
            <a:ext cx="1439863" cy="298979"/>
          </a:xfrm>
          <a:prstGeom prst="rightArrowCallout">
            <a:avLst>
              <a:gd name="adj1" fmla="val 25000"/>
              <a:gd name="adj2" fmla="val 25000"/>
              <a:gd name="adj3" fmla="val 34800"/>
              <a:gd name="adj4" fmla="val 66667"/>
            </a:avLst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zh-CN" altLang="en-US" sz="1400" b="1"/>
              <a:t>邮件订阅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1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12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3" name="38 CuadroTexto"/>
          <p:cNvSpPr txBox="1"/>
          <p:nvPr/>
        </p:nvSpPr>
        <p:spPr>
          <a:xfrm>
            <a:off x="4787901" y="5151438"/>
            <a:ext cx="26321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4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051272"/>
            <a:ext cx="838835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 txBox="1">
            <a:spLocks/>
          </p:cNvSpPr>
          <p:nvPr/>
        </p:nvSpPr>
        <p:spPr bwMode="white">
          <a:xfrm>
            <a:off x="467544" y="320824"/>
            <a:ext cx="68008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400" kern="0" dirty="0">
                <a:latin typeface="黑体" pitchFamily="2" charset="-122"/>
                <a:ea typeface="黑体" pitchFamily="2" charset="-122"/>
                <a:cs typeface="+mj-cs"/>
              </a:rPr>
              <a:t> 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  <a:cs typeface="+mj-cs"/>
                <a:sym typeface="Wingdings" pitchFamily="2" charset="2"/>
              </a:rPr>
              <a:t> 个人中心</a:t>
            </a:r>
            <a:r>
              <a:rPr lang="en-US" altLang="zh-CN" sz="2400" b="1" kern="0" dirty="0">
                <a:latin typeface="宋体" pitchFamily="2" charset="-122"/>
                <a:ea typeface="宋体" pitchFamily="2" charset="-122"/>
                <a:cs typeface="+mj-cs"/>
                <a:sym typeface="Wingdings" pitchFamily="2" charset="2"/>
              </a:rPr>
              <a:t>——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  <a:cs typeface="+mj-cs"/>
                <a:sym typeface="Wingdings" pitchFamily="2" charset="2"/>
              </a:rPr>
              <a:t>个人馆设置</a:t>
            </a:r>
            <a:endParaRPr lang="zh-CN" altLang="en-US" sz="2400" b="1" kern="0" dirty="0">
              <a:latin typeface="宋体" pitchFamily="2" charset="-122"/>
              <a:ea typeface="宋体" pitchFamily="2" charset="-122"/>
              <a:cs typeface="+mj-cs"/>
            </a:endParaRPr>
          </a:p>
        </p:txBody>
      </p:sp>
      <p:sp>
        <p:nvSpPr>
          <p:cNvPr id="4" name="圆角矩形 3"/>
          <p:cNvSpPr>
            <a:spLocks noChangeArrowheads="1"/>
          </p:cNvSpPr>
          <p:nvPr/>
        </p:nvSpPr>
        <p:spPr bwMode="auto">
          <a:xfrm>
            <a:off x="2411760" y="2137420"/>
            <a:ext cx="1584325" cy="12038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8" name="圆角矩形 7"/>
          <p:cNvSpPr>
            <a:spLocks noChangeArrowheads="1"/>
          </p:cNvSpPr>
          <p:nvPr/>
        </p:nvSpPr>
        <p:spPr bwMode="auto">
          <a:xfrm>
            <a:off x="611560" y="1705372"/>
            <a:ext cx="864096" cy="576064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9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HN" sz="1200" b="1" dirty="0">
                <a:solidFill>
                  <a:srgbClr val="5AD00A"/>
                </a:solidFill>
                <a:latin typeface="Calibri" pitchFamily="34" charset="0"/>
              </a:rPr>
              <a:t>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11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2" name="38 CuadroTexto"/>
          <p:cNvSpPr txBox="1"/>
          <p:nvPr/>
        </p:nvSpPr>
        <p:spPr>
          <a:xfrm>
            <a:off x="4787901" y="5151438"/>
            <a:ext cx="26321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4"/>
          <p:cNvSpPr txBox="1">
            <a:spLocks/>
          </p:cNvSpPr>
          <p:nvPr/>
        </p:nvSpPr>
        <p:spPr bwMode="white">
          <a:xfrm>
            <a:off x="395536" y="337220"/>
            <a:ext cx="68008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zh-CN" altLang="en-US" sz="2400" kern="0" dirty="0">
                <a:latin typeface="黑体" pitchFamily="2" charset="-122"/>
                <a:ea typeface="黑体" pitchFamily="2" charset="-122"/>
                <a:cs typeface="+mj-cs"/>
              </a:rPr>
              <a:t> 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  <a:cs typeface="+mj-cs"/>
                <a:sym typeface="Wingdings" pitchFamily="2" charset="2"/>
              </a:rPr>
              <a:t> 个人中心</a:t>
            </a:r>
            <a:r>
              <a:rPr lang="en-US" altLang="zh-CN" sz="2400" b="1" kern="0" dirty="0">
                <a:latin typeface="宋体" pitchFamily="2" charset="-122"/>
                <a:ea typeface="宋体" pitchFamily="2" charset="-122"/>
                <a:cs typeface="+mj-cs"/>
                <a:sym typeface="Wingdings" pitchFamily="2" charset="2"/>
              </a:rPr>
              <a:t>——</a:t>
            </a:r>
            <a:r>
              <a:rPr lang="zh-CN" altLang="en-US" sz="2400" b="1" kern="0" dirty="0">
                <a:latin typeface="宋体" pitchFamily="2" charset="-122"/>
                <a:ea typeface="宋体" pitchFamily="2" charset="-122"/>
                <a:cs typeface="+mj-cs"/>
                <a:sym typeface="Wingdings" pitchFamily="2" charset="2"/>
              </a:rPr>
              <a:t>个人馆检索</a:t>
            </a:r>
            <a:endParaRPr lang="zh-CN" altLang="en-US" sz="2400" b="1" kern="0" dirty="0">
              <a:latin typeface="宋体" pitchFamily="2" charset="-122"/>
              <a:ea typeface="宋体" pitchFamily="2" charset="-122"/>
              <a:cs typeface="+mj-cs"/>
            </a:endParaRP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650" y="985292"/>
            <a:ext cx="7920038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3" descr="QQ截图未命名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650" y="1285594"/>
            <a:ext cx="7920038" cy="1259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AutoShape 4"/>
          <p:cNvSpPr>
            <a:spLocks noChangeArrowheads="1"/>
          </p:cNvSpPr>
          <p:nvPr/>
        </p:nvSpPr>
        <p:spPr bwMode="auto">
          <a:xfrm>
            <a:off x="2555875" y="2605865"/>
            <a:ext cx="4319588" cy="1500188"/>
          </a:xfrm>
          <a:prstGeom prst="roundRect">
            <a:avLst>
              <a:gd name="adj" fmla="val 10685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7350" name="Picture 5" descr="C:\Users\Administrator\AppData\Roaming\Tencent\Users\382062504\QQ\WinTemp\RichOle\CC2K6_6WU35GLS$C7RRYM`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650" y="2917032"/>
            <a:ext cx="1728788" cy="101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1" name="圆角矩形 11"/>
          <p:cNvSpPr>
            <a:spLocks noChangeArrowheads="1"/>
          </p:cNvSpPr>
          <p:nvPr/>
        </p:nvSpPr>
        <p:spPr bwMode="auto">
          <a:xfrm>
            <a:off x="755651" y="2845312"/>
            <a:ext cx="1368425" cy="53975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31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图片 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1201316"/>
            <a:ext cx="76327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683568" y="625252"/>
            <a:ext cx="78486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Font typeface="Wingdings" pitchFamily="2" charset="2"/>
              <a:buChar char="Ø"/>
              <a:defRPr/>
            </a:pPr>
            <a:r>
              <a:rPr lang="zh-CN" altLang="en-US" sz="2000" b="1" dirty="0">
                <a:latin typeface="Arial" charset="0"/>
                <a:ea typeface="宋体" pitchFamily="2" charset="-122"/>
              </a:rPr>
              <a:t>用户申请</a:t>
            </a:r>
            <a:endParaRPr lang="en-US" altLang="zh-CN" sz="2000" b="1" dirty="0">
              <a:latin typeface="Arial" charset="0"/>
              <a:ea typeface="宋体" pitchFamily="2" charset="-122"/>
            </a:endParaRPr>
          </a:p>
        </p:txBody>
      </p:sp>
      <p:sp>
        <p:nvSpPr>
          <p:cNvPr id="17" name="AutoShape 3"/>
          <p:cNvSpPr>
            <a:spLocks noChangeArrowheads="1"/>
          </p:cNvSpPr>
          <p:nvPr/>
        </p:nvSpPr>
        <p:spPr bwMode="auto">
          <a:xfrm>
            <a:off x="2699693" y="3865786"/>
            <a:ext cx="5832475" cy="79216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圆角矩形 11"/>
          <p:cNvSpPr>
            <a:spLocks noChangeArrowheads="1"/>
          </p:cNvSpPr>
          <p:nvPr/>
        </p:nvSpPr>
        <p:spPr bwMode="auto">
          <a:xfrm>
            <a:off x="1186805" y="3578448"/>
            <a:ext cx="1439863" cy="2159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圆角矩形 7"/>
          <p:cNvSpPr>
            <a:spLocks noChangeArrowheads="1"/>
          </p:cNvSpPr>
          <p:nvPr/>
        </p:nvSpPr>
        <p:spPr bwMode="auto">
          <a:xfrm>
            <a:off x="7740005" y="4297586"/>
            <a:ext cx="576263" cy="2159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32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图片 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841276"/>
            <a:ext cx="7561263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2628380" y="2785963"/>
            <a:ext cx="5832475" cy="107950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圆角矩形 11"/>
          <p:cNvSpPr>
            <a:spLocks noChangeArrowheads="1"/>
          </p:cNvSpPr>
          <p:nvPr/>
        </p:nvSpPr>
        <p:spPr bwMode="auto">
          <a:xfrm>
            <a:off x="971030" y="2425601"/>
            <a:ext cx="1441450" cy="2159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33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769912"/>
            <a:ext cx="6913563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圆角矩形 8"/>
          <p:cNvSpPr>
            <a:spLocks noChangeArrowheads="1"/>
          </p:cNvSpPr>
          <p:nvPr/>
        </p:nvSpPr>
        <p:spPr bwMode="auto">
          <a:xfrm>
            <a:off x="1043038" y="3578200"/>
            <a:ext cx="1441450" cy="100806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98463" y="216958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r>
              <a:rPr lang="zh-CN" altLang="en-US" sz="3200" b="1" dirty="0" smtClean="0">
                <a:solidFill>
                  <a:srgbClr val="5AD00A"/>
                </a:solidFill>
                <a:latin typeface="Rockwell" pitchFamily="18" charset="0"/>
              </a:rPr>
              <a:t>产品结构</a:t>
            </a:r>
            <a:endParaRPr lang="es-HN" sz="3200" b="1" dirty="0" smtClean="0">
              <a:solidFill>
                <a:srgbClr val="5AD00A"/>
              </a:solidFill>
              <a:latin typeface="Rockwell" pitchFamily="18" charset="0"/>
            </a:endParaRPr>
          </a:p>
        </p:txBody>
      </p:sp>
      <p:grpSp>
        <p:nvGrpSpPr>
          <p:cNvPr id="2" name="13 Grupo"/>
          <p:cNvGrpSpPr>
            <a:grpSpLocks/>
          </p:cNvGrpSpPr>
          <p:nvPr/>
        </p:nvGrpSpPr>
        <p:grpSpPr bwMode="auto">
          <a:xfrm>
            <a:off x="3132138" y="1482763"/>
            <a:ext cx="6350" cy="2514864"/>
            <a:chOff x="4276603" y="1491264"/>
            <a:chExt cx="319" cy="3377896"/>
          </a:xfrm>
        </p:grpSpPr>
        <p:cxnSp>
          <p:nvCxnSpPr>
            <p:cNvPr id="10" name="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11 Rectángulo"/>
          <p:cNvSpPr/>
          <p:nvPr/>
        </p:nvSpPr>
        <p:spPr>
          <a:xfrm>
            <a:off x="468313" y="1570075"/>
            <a:ext cx="2373312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   据</a:t>
            </a:r>
            <a:endParaRPr lang="es-E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2 Marcador de contenido"/>
          <p:cNvSpPr txBox="1">
            <a:spLocks/>
          </p:cNvSpPr>
          <p:nvPr/>
        </p:nvSpPr>
        <p:spPr>
          <a:xfrm>
            <a:off x="441325" y="2847640"/>
            <a:ext cx="2427288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期刊论文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学位论文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会议论文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基金信息</a:t>
            </a:r>
            <a:endParaRPr lang="en-US" altLang="zh-CN" sz="1400" dirty="0" smtClean="0">
              <a:solidFill>
                <a:srgbClr val="5F5F5F"/>
              </a:solidFill>
            </a:endParaRPr>
          </a:p>
        </p:txBody>
      </p:sp>
      <p:sp>
        <p:nvSpPr>
          <p:cNvPr id="15381" name="2 Marcador de contenido"/>
          <p:cNvSpPr txBox="1">
            <a:spLocks/>
          </p:cNvSpPr>
          <p:nvPr/>
        </p:nvSpPr>
        <p:spPr bwMode="auto">
          <a:xfrm>
            <a:off x="441325" y="2488180"/>
            <a:ext cx="2427288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海量信息资源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sp>
        <p:nvSpPr>
          <p:cNvPr id="43" name="42 Rectángulo"/>
          <p:cNvSpPr/>
          <p:nvPr/>
        </p:nvSpPr>
        <p:spPr>
          <a:xfrm>
            <a:off x="3438526" y="1570075"/>
            <a:ext cx="2373313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   具</a:t>
            </a:r>
            <a:endParaRPr lang="es-E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2 Marcador de contenido"/>
          <p:cNvSpPr txBox="1">
            <a:spLocks/>
          </p:cNvSpPr>
          <p:nvPr/>
        </p:nvSpPr>
        <p:spPr>
          <a:xfrm>
            <a:off x="3411539" y="2847640"/>
            <a:ext cx="2427287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400" dirty="0" smtClean="0">
                <a:solidFill>
                  <a:srgbClr val="5F5F5F"/>
                </a:solidFill>
              </a:rPr>
              <a:t>MESH</a:t>
            </a:r>
            <a:r>
              <a:rPr lang="zh-CN" altLang="en-US" sz="1400" dirty="0" smtClean="0">
                <a:solidFill>
                  <a:srgbClr val="5F5F5F"/>
                </a:solidFill>
              </a:rPr>
              <a:t>检索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期刊评价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作者空间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机构空间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1200" dirty="0">
              <a:solidFill>
                <a:srgbClr val="5F5F5F"/>
              </a:solidFill>
            </a:endParaRPr>
          </a:p>
        </p:txBody>
      </p:sp>
      <p:sp>
        <p:nvSpPr>
          <p:cNvPr id="15384" name="2 Marcador de contenido"/>
          <p:cNvSpPr txBox="1">
            <a:spLocks/>
          </p:cNvSpPr>
          <p:nvPr/>
        </p:nvSpPr>
        <p:spPr bwMode="auto">
          <a:xfrm>
            <a:off x="3411539" y="2488180"/>
            <a:ext cx="2427287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信息挖掘工具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grpSp>
        <p:nvGrpSpPr>
          <p:cNvPr id="3" name="48 Grupo"/>
          <p:cNvGrpSpPr>
            <a:grpSpLocks/>
          </p:cNvGrpSpPr>
          <p:nvPr/>
        </p:nvGrpSpPr>
        <p:grpSpPr bwMode="auto">
          <a:xfrm>
            <a:off x="6091238" y="1482763"/>
            <a:ext cx="6350" cy="2514864"/>
            <a:chOff x="4276603" y="1491264"/>
            <a:chExt cx="319" cy="3377896"/>
          </a:xfrm>
        </p:grpSpPr>
        <p:cxnSp>
          <p:nvCxnSpPr>
            <p:cNvPr id="50" name="49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/>
            <p:nvPr/>
          </p:nvCxnSpPr>
          <p:spPr>
            <a:xfrm>
              <a:off x="4276922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51 Rectángulo"/>
          <p:cNvSpPr/>
          <p:nvPr/>
        </p:nvSpPr>
        <p:spPr>
          <a:xfrm>
            <a:off x="6326188" y="1570075"/>
            <a:ext cx="2374900" cy="7884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特色知识库</a:t>
            </a:r>
            <a:endParaRPr lang="es-E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2 Marcador de contenido"/>
          <p:cNvSpPr txBox="1">
            <a:spLocks/>
          </p:cNvSpPr>
          <p:nvPr/>
        </p:nvSpPr>
        <p:spPr>
          <a:xfrm>
            <a:off x="6300789" y="2857500"/>
            <a:ext cx="2427287" cy="127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中医药系统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视频数据库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临床诊疗知识库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400" dirty="0" smtClean="0">
                <a:solidFill>
                  <a:srgbClr val="5F5F5F"/>
                </a:solidFill>
              </a:rPr>
              <a:t>专题</a:t>
            </a:r>
            <a:r>
              <a:rPr lang="en-US" altLang="zh-CN" sz="1400" dirty="0" smtClean="0">
                <a:solidFill>
                  <a:srgbClr val="5F5F5F"/>
                </a:solidFill>
              </a:rPr>
              <a:t>&amp;</a:t>
            </a:r>
            <a:r>
              <a:rPr lang="zh-CN" altLang="en-US" sz="1400" dirty="0" smtClean="0">
                <a:solidFill>
                  <a:srgbClr val="5F5F5F"/>
                </a:solidFill>
              </a:rPr>
              <a:t>活动</a:t>
            </a:r>
            <a:endParaRPr lang="en-US" altLang="zh-CN" sz="1400" dirty="0" smtClean="0">
              <a:solidFill>
                <a:srgbClr val="5F5F5F"/>
              </a:solidFill>
            </a:endParaRP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1200" dirty="0">
              <a:solidFill>
                <a:srgbClr val="5F5F5F"/>
              </a:solidFill>
            </a:endParaRPr>
          </a:p>
        </p:txBody>
      </p:sp>
      <p:sp>
        <p:nvSpPr>
          <p:cNvPr id="15388" name="2 Marcador de contenido"/>
          <p:cNvSpPr txBox="1">
            <a:spLocks/>
          </p:cNvSpPr>
          <p:nvPr/>
        </p:nvSpPr>
        <p:spPr bwMode="auto">
          <a:xfrm>
            <a:off x="6300789" y="2488180"/>
            <a:ext cx="2427287" cy="29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400" b="1" dirty="0" smtClean="0">
                <a:solidFill>
                  <a:srgbClr val="5F5F5F"/>
                </a:solidFill>
                <a:latin typeface="Rockwell" pitchFamily="18" charset="0"/>
              </a:rPr>
              <a:t>功能细分知识库</a:t>
            </a:r>
            <a:endParaRPr lang="es-ES" sz="1400" b="1" dirty="0">
              <a:solidFill>
                <a:srgbClr val="5F5F5F"/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34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pic>
        <p:nvPicPr>
          <p:cNvPr id="1027" name="Picture 3" descr="D:\素材\图片\兔兔的图图\对号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1297327"/>
            <a:ext cx="576064" cy="494173"/>
          </a:xfrm>
          <a:prstGeom prst="rect">
            <a:avLst/>
          </a:prstGeom>
          <a:noFill/>
        </p:spPr>
      </p:pic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38" grpId="0"/>
      <p:bldP spid="15381" grpId="0"/>
      <p:bldP spid="43" grpId="0" animBg="1"/>
      <p:bldP spid="44" grpId="0"/>
      <p:bldP spid="15384" grpId="0"/>
      <p:bldP spid="52" grpId="0" animBg="1"/>
      <p:bldP spid="53" grpId="0"/>
      <p:bldP spid="1538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35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1077838"/>
            <a:ext cx="8676456" cy="2571750"/>
          </a:xfrm>
          <a:prstGeom prst="rect">
            <a:avLst/>
          </a:prstGeom>
          <a:noFill/>
          <a:ln w="9525">
            <a:solidFill>
              <a:srgbClr val="99FF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36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26321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323528" y="913284"/>
            <a:ext cx="2088232" cy="253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提供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疾病治疗、临床手术、医院管理等诸多面向医生的学习视频，使用简单快捷，并支持视频与论文相关联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pic>
        <p:nvPicPr>
          <p:cNvPr id="16" name="Picture 1" descr="C:\DOCUME~1\ADMINI~1\LOCALS~1\Temp\MMUNOU$YBLZZP{L2]QZO1~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481236"/>
            <a:ext cx="5970103" cy="4373190"/>
          </a:xfrm>
          <a:prstGeom prst="rect">
            <a:avLst/>
          </a:prstGeom>
          <a:noFill/>
          <a:ln w="9525">
            <a:solidFill>
              <a:srgbClr val="99FF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37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C:\Users\Leovo\Desktop\专题&amp;活动-万方医学网-医学杂志-医学期刊-医学论文-中华医学会期刊-中国医师协会期刊-医学外文文献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481236"/>
            <a:ext cx="5529112" cy="4608512"/>
          </a:xfrm>
          <a:prstGeom prst="rect">
            <a:avLst/>
          </a:prstGeom>
          <a:noFill/>
          <a:ln>
            <a:solidFill>
              <a:srgbClr val="99FF3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23528" y="0"/>
            <a:ext cx="4965700" cy="71966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ckwell" pitchFamily="18" charset="0"/>
              </a:rPr>
              <a:t>万方医学网</a:t>
            </a:r>
            <a:endParaRPr lang="es-H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  <p:pic>
        <p:nvPicPr>
          <p:cNvPr id="33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38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1 Título"/>
          <p:cNvSpPr txBox="1">
            <a:spLocks/>
          </p:cNvSpPr>
          <p:nvPr/>
        </p:nvSpPr>
        <p:spPr bwMode="auto">
          <a:xfrm>
            <a:off x="6660232" y="157428"/>
            <a:ext cx="2304256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med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s-HN" sz="1200" b="1" dirty="0" smtClean="0">
                <a:solidFill>
                  <a:srgbClr val="5AD00A"/>
                </a:solidFill>
                <a:latin typeface="Rockwell" pitchFamily="18" charset="0"/>
              </a:rPr>
              <a:t>wanfangdata</a:t>
            </a:r>
            <a:r>
              <a:rPr lang="es-HN" sz="1200" b="1" dirty="0" smtClean="0">
                <a:solidFill>
                  <a:srgbClr val="404040"/>
                </a:solidFill>
                <a:latin typeface="Rockwell" pitchFamily="18" charset="0"/>
              </a:rPr>
              <a:t>.com</a:t>
            </a:r>
            <a:r>
              <a:rPr lang="en-US" altLang="zh-CN" sz="1200" b="1" dirty="0" smtClean="0">
                <a:solidFill>
                  <a:srgbClr val="404040"/>
                </a:solidFill>
                <a:latin typeface="Rockwell" pitchFamily="18" charset="0"/>
              </a:rPr>
              <a:t>.</a:t>
            </a:r>
            <a:r>
              <a:rPr lang="en-US" altLang="zh-CN" sz="1200" b="1" dirty="0" err="1" smtClean="0">
                <a:solidFill>
                  <a:srgbClr val="404040"/>
                </a:solidFill>
                <a:latin typeface="Rockwell" pitchFamily="18" charset="0"/>
              </a:rPr>
              <a:t>cn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5017740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5AD00A"/>
                </a:solidFill>
                <a:latin typeface="迷你简启体" pitchFamily="65" charset="-122"/>
                <a:ea typeface="迷你简启体" pitchFamily="65" charset="-122"/>
              </a:rPr>
              <a:t>万方</a:t>
            </a:r>
            <a:r>
              <a:rPr lang="zh-CN" altLang="en-US" sz="2000" dirty="0" smtClean="0">
                <a:solidFill>
                  <a:schemeClr val="bg1"/>
                </a:solidFill>
                <a:latin typeface="迷你简启体" pitchFamily="65" charset="-122"/>
                <a:ea typeface="迷你简启体" pitchFamily="65" charset="-122"/>
              </a:rPr>
              <a:t>医学网</a:t>
            </a:r>
            <a:endParaRPr lang="en-US" altLang="zh-CN" dirty="0" smtClean="0">
              <a:solidFill>
                <a:schemeClr val="bg1"/>
              </a:solidFill>
              <a:latin typeface="迷你简启体" pitchFamily="65" charset="-122"/>
              <a:ea typeface="迷你简启体" pitchFamily="65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WANFANG MED ONLINE</a:t>
            </a:r>
            <a:endParaRPr lang="zh-CN" altLang="en-US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736277"/>
            <a:ext cx="7803146" cy="4065439"/>
          </a:xfrm>
          <a:prstGeom prst="rect">
            <a:avLst/>
          </a:prstGeom>
          <a:noFill/>
          <a:ln w="9525">
            <a:solidFill>
              <a:srgbClr val="99FF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 Título"/>
          <p:cNvSpPr txBox="1">
            <a:spLocks/>
          </p:cNvSpPr>
          <p:nvPr/>
        </p:nvSpPr>
        <p:spPr bwMode="auto">
          <a:xfrm>
            <a:off x="467544" y="409228"/>
            <a:ext cx="4524375" cy="71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5763"/>
              </a:lnSpc>
            </a:pPr>
            <a:r>
              <a:rPr lang="zh-CN" altLang="en-US" sz="2800" b="1" dirty="0" smtClean="0">
                <a:solidFill>
                  <a:srgbClr val="5AD00A"/>
                </a:solidFill>
                <a:latin typeface="Rockwell" pitchFamily="18" charset="0"/>
              </a:rPr>
              <a:t>联系我们</a:t>
            </a:r>
            <a:endParaRPr lang="es-HN" sz="2800" b="1" dirty="0">
              <a:solidFill>
                <a:srgbClr val="5AD00A"/>
              </a:solidFill>
              <a:latin typeface="Rockwell" pitchFamily="18" charset="0"/>
            </a:endParaRPr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484188" y="1082146"/>
            <a:ext cx="4519612" cy="39555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HN" sz="1600" b="1" dirty="0" smtClean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43" name="2 Marcador de contenido"/>
          <p:cNvSpPr txBox="1">
            <a:spLocks/>
          </p:cNvSpPr>
          <p:nvPr/>
        </p:nvSpPr>
        <p:spPr>
          <a:xfrm>
            <a:off x="1043608" y="1489348"/>
            <a:ext cx="3240087" cy="19195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Address:</a:t>
            </a:r>
          </a:p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北京市海淀区复兴路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15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号  中国科学技术信息研究所</a:t>
            </a:r>
            <a:endParaRPr lang="en-US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endParaRPr lang="en-US" sz="1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Phone:</a:t>
            </a:r>
          </a:p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4000-115-888-3</a:t>
            </a:r>
            <a:endParaRPr lang="en-US" sz="1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endParaRPr lang="en-US" sz="1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Email:</a:t>
            </a:r>
          </a:p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yiyao@wanfangdata.comcn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s-ES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201" name="43 Grupo"/>
          <p:cNvGrpSpPr>
            <a:grpSpLocks/>
          </p:cNvGrpSpPr>
          <p:nvPr/>
        </p:nvGrpSpPr>
        <p:grpSpPr bwMode="auto">
          <a:xfrm>
            <a:off x="827584" y="1345332"/>
            <a:ext cx="6350" cy="3096948"/>
            <a:chOff x="4276559" y="1491264"/>
            <a:chExt cx="44" cy="3377896"/>
          </a:xfrm>
        </p:grpSpPr>
        <p:cxnSp>
          <p:nvCxnSpPr>
            <p:cNvPr id="45" name="44 Conector recto"/>
            <p:cNvCxnSpPr/>
            <p:nvPr/>
          </p:nvCxnSpPr>
          <p:spPr>
            <a:xfrm>
              <a:off x="4276603" y="1491264"/>
              <a:ext cx="0" cy="33778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47 Conector recto"/>
            <p:cNvCxnSpPr/>
            <p:nvPr/>
          </p:nvCxnSpPr>
          <p:spPr>
            <a:xfrm>
              <a:off x="4276559" y="1491264"/>
              <a:ext cx="0" cy="3377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0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4388" y="4971521"/>
            <a:ext cx="762000" cy="59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2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9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864" y="5142177"/>
            <a:ext cx="363537" cy="2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29 CuadroTexto"/>
          <p:cNvSpPr txBox="1">
            <a:spLocks noChangeArrowheads="1"/>
          </p:cNvSpPr>
          <p:nvPr/>
        </p:nvSpPr>
        <p:spPr bwMode="auto">
          <a:xfrm>
            <a:off x="4205289" y="515143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200" b="1" dirty="0" smtClean="0">
                <a:solidFill>
                  <a:srgbClr val="5AD00A"/>
                </a:solidFill>
                <a:latin typeface="Calibri" pitchFamily="34" charset="0"/>
              </a:rPr>
              <a:t>39</a:t>
            </a:r>
            <a:endParaRPr lang="es-ES" sz="1200" b="1" dirty="0">
              <a:solidFill>
                <a:srgbClr val="5AD00A"/>
              </a:solidFill>
              <a:latin typeface="Calibri" pitchFamily="34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4467226" y="5151438"/>
            <a:ext cx="31451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of</a:t>
            </a:r>
            <a:endParaRPr lang="es-ES" sz="1200" b="1" i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787901" y="5151438"/>
            <a:ext cx="34176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40</a:t>
            </a: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8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5" y="4986074"/>
            <a:ext cx="763588" cy="600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n 5" descr="C:\Users\Design\Documents\Edu\Product Launch\shadow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796896"/>
            <a:ext cx="119380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1 Título"/>
          <p:cNvSpPr txBox="1">
            <a:spLocks/>
          </p:cNvSpPr>
          <p:nvPr/>
        </p:nvSpPr>
        <p:spPr bwMode="auto">
          <a:xfrm>
            <a:off x="6969125" y="157428"/>
            <a:ext cx="1758950" cy="26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s-HN" sz="1200" b="1" dirty="0">
                <a:solidFill>
                  <a:srgbClr val="404040"/>
                </a:solidFill>
                <a:latin typeface="Rockwell" pitchFamily="18" charset="0"/>
              </a:rPr>
              <a:t>www.</a:t>
            </a:r>
            <a:r>
              <a:rPr lang="es-HN" sz="1200" b="1" dirty="0">
                <a:solidFill>
                  <a:srgbClr val="5AD00A"/>
                </a:solidFill>
                <a:latin typeface="Rockwell" pitchFamily="18" charset="0"/>
              </a:rPr>
              <a:t>bigidea</a:t>
            </a:r>
            <a:r>
              <a:rPr lang="es-HN" sz="1200" b="1" dirty="0">
                <a:solidFill>
                  <a:srgbClr val="404040"/>
                </a:solidFill>
                <a:latin typeface="Rockwell" pitchFamily="18" charset="0"/>
              </a:rPr>
              <a:t>.com</a:t>
            </a:r>
            <a:endParaRPr lang="es-HN" sz="12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pic>
        <p:nvPicPr>
          <p:cNvPr id="44" name="Imagen 2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03020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n 28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3926682" y="5184511"/>
            <a:ext cx="211137" cy="17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1561356"/>
            <a:ext cx="3419475" cy="15811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8" name="空心弧 27"/>
          <p:cNvSpPr/>
          <p:nvPr/>
        </p:nvSpPr>
        <p:spPr>
          <a:xfrm>
            <a:off x="5004048" y="3217540"/>
            <a:ext cx="2592288" cy="288032"/>
          </a:xfrm>
          <a:prstGeom prst="blockArc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995936" y="3505572"/>
            <a:ext cx="4680520" cy="432048"/>
          </a:xfrm>
          <a:prstGeom prst="ellipse">
            <a:avLst/>
          </a:prstGeom>
          <a:solidFill>
            <a:srgbClr val="BFBFBF">
              <a:alpha val="36078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4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323851" y="1177396"/>
            <a:ext cx="5902325" cy="71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5763"/>
              </a:lnSpc>
            </a:pPr>
            <a:r>
              <a:rPr lang="es-HN" sz="4900" b="1" dirty="0">
                <a:solidFill>
                  <a:srgbClr val="404040"/>
                </a:solidFill>
                <a:latin typeface="Rockwell" pitchFamily="18" charset="0"/>
              </a:rPr>
              <a:t>THANK </a:t>
            </a:r>
            <a:r>
              <a:rPr lang="es-HN" sz="4900" b="1" dirty="0">
                <a:solidFill>
                  <a:srgbClr val="5AD00A"/>
                </a:solidFill>
                <a:latin typeface="Rockwell" pitchFamily="18" charset="0"/>
              </a:rPr>
              <a:t>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1504</Words>
  <Application>Microsoft Office PowerPoint</Application>
  <PresentationFormat>全屏显示(16:10)</PresentationFormat>
  <Paragraphs>476</Paragraphs>
  <Slides>41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Tema de Office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Design</dc:creator>
  <cp:lastModifiedBy>Leovo</cp:lastModifiedBy>
  <cp:revision>74</cp:revision>
  <dcterms:created xsi:type="dcterms:W3CDTF">2010-05-18T15:49:44Z</dcterms:created>
  <dcterms:modified xsi:type="dcterms:W3CDTF">2012-10-11T02:04:41Z</dcterms:modified>
</cp:coreProperties>
</file>